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9" r:id="rId3"/>
    <p:sldId id="302" r:id="rId4"/>
    <p:sldId id="308" r:id="rId5"/>
    <p:sldId id="301" r:id="rId6"/>
    <p:sldId id="303" r:id="rId7"/>
    <p:sldId id="304" r:id="rId8"/>
    <p:sldId id="305" r:id="rId9"/>
    <p:sldId id="306" r:id="rId10"/>
    <p:sldId id="310" r:id="rId11"/>
    <p:sldId id="311" r:id="rId12"/>
    <p:sldId id="312" r:id="rId13"/>
    <p:sldId id="313" r:id="rId14"/>
    <p:sldId id="300" r:id="rId15"/>
  </p:sldIdLst>
  <p:sldSz cx="9144000" cy="6858000" type="screen4x3"/>
  <p:notesSz cx="7045325" cy="9345613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2" autoAdjust="0"/>
    <p:restoredTop sz="94580" autoAdjust="0"/>
  </p:normalViewPr>
  <p:slideViewPr>
    <p:cSldViewPr>
      <p:cViewPr varScale="1">
        <p:scale>
          <a:sx n="70" d="100"/>
          <a:sy n="70" d="100"/>
        </p:scale>
        <p:origin x="108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7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mata kuliah penting yang ditujukan untuk membentuk mahasiswa hukum bisnis agar memiliki integritas, kejujuran, dan kesadaran moral dalam menjalankan peran mereka sebagai calon praktisi maupun akademisi hukum.</a:t>
            </a:r>
            <a:endParaRPr lang="en-US" sz="1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85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lain,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pemimpin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yang </a:t>
            </a:r>
            <a:r>
              <a:rPr lang="en-US" dirty="0" err="1"/>
              <a:t>adil</a:t>
            </a:r>
            <a:r>
              <a:rPr lang="en-US" dirty="0"/>
              <a:t> </a:t>
            </a:r>
            <a:r>
              <a:rPr lang="en-US" dirty="0" err="1"/>
              <a:t>membagi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kasih</a:t>
            </a:r>
            <a:r>
              <a:rPr lang="en-US" dirty="0"/>
              <a:t> </a:t>
            </a:r>
            <a:r>
              <a:rPr lang="en-US" dirty="0" err="1"/>
              <a:t>mencerminkan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 </a:t>
            </a:r>
            <a:r>
              <a:rPr lang="en-US" dirty="0" err="1"/>
              <a:t>berlandaskan</a:t>
            </a:r>
            <a:r>
              <a:rPr lang="en-US" dirty="0"/>
              <a:t> moral dan </a:t>
            </a:r>
            <a:r>
              <a:rPr lang="en-US" dirty="0" err="1"/>
              <a:t>etika</a:t>
            </a:r>
            <a:r>
              <a:rPr lang="en-US" dirty="0"/>
              <a:t>. </a:t>
            </a:r>
            <a:r>
              <a:rPr lang="en-US" dirty="0" err="1"/>
              <a:t>Karakter</a:t>
            </a:r>
            <a:r>
              <a:rPr lang="en-US" dirty="0"/>
              <a:t> </a:t>
            </a:r>
            <a:r>
              <a:rPr lang="en-US" dirty="0" err="1"/>
              <a:t>mencerminkan</a:t>
            </a:r>
            <a:r>
              <a:rPr lang="en-US" dirty="0"/>
              <a:t> </a:t>
            </a:r>
            <a:r>
              <a:rPr lang="en-US" dirty="0" err="1"/>
              <a:t>integritas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 yang </a:t>
            </a:r>
            <a:r>
              <a:rPr lang="en-US" dirty="0" err="1"/>
              <a:t>berakar</a:t>
            </a:r>
            <a:r>
              <a:rPr lang="en-US" dirty="0"/>
              <a:t> pada </a:t>
            </a:r>
            <a:r>
              <a:rPr lang="en-US" dirty="0" err="1"/>
              <a:t>nilai</a:t>
            </a:r>
            <a:r>
              <a:rPr lang="en-US" dirty="0"/>
              <a:t> moral, </a:t>
            </a:r>
            <a:r>
              <a:rPr lang="en-US" dirty="0" err="1"/>
              <a:t>etika</a:t>
            </a:r>
            <a:r>
              <a:rPr lang="en-US" dirty="0"/>
              <a:t>, dan </a:t>
            </a:r>
            <a:r>
              <a:rPr lang="en-US" dirty="0" err="1"/>
              <a:t>norma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04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62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79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48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81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84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6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94764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Pendidikan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Kareakter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Anti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Korupsi_Nia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Lefiani,SE.,MM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Pendidikan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Kareakter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Anti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Korupsi_Nia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Lefiani,SE.,MM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Pendidikan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Kareakter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Anti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Korupsi_Nia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Lefiani,SE.,MM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Pendidikan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Kareakter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Anti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Korupsi_Nia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Lefiani,SE.,MM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lms.darmajaya.ac.id/mod/attendance/view.php?id=22223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Pendidikan Kareakter Anti Korupsi</a:t>
            </a: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1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466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latin typeface="Cambria" panose="02040503050406030204" pitchFamily="18" charset="0"/>
              </a:rPr>
              <a:t>C. </a:t>
            </a:r>
            <a:r>
              <a:rPr lang="en-US" sz="2800" dirty="0" err="1">
                <a:latin typeface="Cambria" panose="02040503050406030204" pitchFamily="18" charset="0"/>
              </a:rPr>
              <a:t>Dimensi-dimensi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Karakter</a:t>
            </a:r>
            <a:r>
              <a:rPr lang="en-US" sz="2800" dirty="0">
                <a:latin typeface="Cambria" panose="02040503050406030204" pitchFamily="18" charset="0"/>
              </a:rPr>
              <a:t> yang </a:t>
            </a:r>
            <a:r>
              <a:rPr lang="en-US" sz="2800" dirty="0" err="1">
                <a:latin typeface="Cambria" panose="02040503050406030204" pitchFamily="18" charset="0"/>
              </a:rPr>
              <a:t>Baik</a:t>
            </a:r>
            <a:endParaRPr lang="id-ID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340768"/>
            <a:ext cx="4608512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AutoNum type="arabicPeriod"/>
            </a:pP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Kejujuran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(Honesty)</a:t>
            </a: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Menjaga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ucapan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sikap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tindakan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agar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kebenaran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memalsukan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data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laporan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hasil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penelitian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Disiplin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(Discipline)</a:t>
            </a: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Patuh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aturan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memanfaatkan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waktu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konsisten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melaksanakan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kewajiban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Selalu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hadir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tepat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waktu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kuliah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0A46B4-5E56-4660-B211-A5EA76D61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628800"/>
            <a:ext cx="2095608" cy="16637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345C00-7EDD-4D16-9987-FAE40A7E7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741" y="3765354"/>
            <a:ext cx="3248478" cy="212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28588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39952" y="908720"/>
            <a:ext cx="4608512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Tanggung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Jawab (Responsibility)</a:t>
            </a: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Menyelesaikan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tugas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kewajiban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siap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menanggung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akibat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diambil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Mengerjakan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tugas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kelompok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sungguh-sungguh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hanya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mengandalkan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4. Adil (Fairness)</a:t>
            </a: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memihak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menghormati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setiap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orang,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memperlakukan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semua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setara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Ketua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membagi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tugas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piket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merata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tanpa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pilih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kasih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B8AD1F-1017-47E7-A3FD-A881E3C6A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947872"/>
            <a:ext cx="2010056" cy="25816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DBE9ED-CDFA-4D1D-9932-9618EB8E5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37" y="3933056"/>
            <a:ext cx="3115110" cy="16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70284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39952" y="908720"/>
            <a:ext cx="4608512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5.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Peduli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(Caring)</a:t>
            </a: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Memiliki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empati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terhadap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orang lain,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peduli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terhadap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maupun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Membantu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kesulitan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memahami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materi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perkuliahan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6.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Kerja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Keras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(Hard Work)</a:t>
            </a: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Berusaha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mencapai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tujuan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melalui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cara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etis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kecurangan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Belajar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sungguh-sungguh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menghadapi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ujian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mencari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bocoran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653C90-1EBA-4A3B-ADAD-A305EFAC7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24744"/>
            <a:ext cx="2534004" cy="2152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A242DD-505B-4E68-91B2-7C9B2CDA3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65" y="3964948"/>
            <a:ext cx="2229161" cy="17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53942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340768"/>
            <a:ext cx="4608512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7.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Integritas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(Integrity)</a:t>
            </a: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Konsistensi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antara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pikiran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ucapan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tindakan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kebenaran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Menolak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tawaran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bantuan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walaupun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imbalan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besar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7DDBEC-FD63-4BE1-83AE-B5BC02AEB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183995"/>
            <a:ext cx="4477375" cy="29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78514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54868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	</a:t>
            </a:r>
          </a:p>
          <a:p>
            <a:endParaRPr lang="en-US" sz="4000" b="1" dirty="0"/>
          </a:p>
          <a:p>
            <a:endParaRPr lang="id-ID" sz="2400" b="1" dirty="0"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J"/>
            </a:pPr>
            <a:r>
              <a:rPr lang="en-US" sz="4000" b="1" dirty="0"/>
              <a:t>END</a:t>
            </a:r>
            <a:r>
              <a:rPr lang="id-ID" sz="4000" b="1" dirty="0"/>
              <a:t> </a:t>
            </a:r>
            <a:r>
              <a:rPr lang="id-ID" sz="4000" b="1" dirty="0">
                <a:sym typeface="Wingdings" panose="05000000000000000000" pitchFamily="2" charset="2"/>
              </a:rPr>
              <a:t></a:t>
            </a:r>
            <a:endParaRPr lang="en-US" sz="4000" b="1" dirty="0">
              <a:sym typeface="Wingdings" panose="05000000000000000000" pitchFamily="2" charset="2"/>
            </a:endParaRPr>
          </a:p>
          <a:p>
            <a:r>
              <a:rPr lang="en-US" sz="4000" b="1" dirty="0">
                <a:sym typeface="Wingdings" panose="05000000000000000000" pitchFamily="2" charset="2"/>
              </a:rPr>
              <a:t>See you next week</a:t>
            </a:r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Kontrak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Kuliah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DFD041-EA34-4E1A-823B-B00264F24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319" y="1483001"/>
            <a:ext cx="2647130" cy="261775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E09D3EF-AEC7-4841-A95D-DC31ED3252D0}"/>
              </a:ext>
            </a:extLst>
          </p:cNvPr>
          <p:cNvSpPr txBox="1"/>
          <p:nvPr/>
        </p:nvSpPr>
        <p:spPr>
          <a:xfrm>
            <a:off x="539552" y="1215569"/>
            <a:ext cx="3331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BIDANG KEAHLIAN</a:t>
            </a: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0E6EB8-DA50-477B-934C-CD1B448D29DD}"/>
              </a:ext>
            </a:extLst>
          </p:cNvPr>
          <p:cNvSpPr txBox="1"/>
          <p:nvPr/>
        </p:nvSpPr>
        <p:spPr>
          <a:xfrm>
            <a:off x="539551" y="1590729"/>
            <a:ext cx="37608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/>
              <a:t>Sertifikasi</a:t>
            </a:r>
            <a:r>
              <a:rPr lang="en-US" sz="1600" dirty="0"/>
              <a:t> Tour Leader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/>
              <a:t>Sertifikasi</a:t>
            </a:r>
            <a:r>
              <a:rPr lang="en-US" sz="1600" dirty="0"/>
              <a:t> Front Office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/>
              <a:t>Sertifikasi</a:t>
            </a:r>
            <a:r>
              <a:rPr lang="en-US" sz="1600" dirty="0"/>
              <a:t> Microsoft Office Specialist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Computer Skill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SPSS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51E4C8A-2DC4-49A0-B94C-1DFFA7683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656" y="4331464"/>
            <a:ext cx="3126455" cy="11704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90E8FFA-9B47-433A-A137-EC960EB3174A}"/>
              </a:ext>
            </a:extLst>
          </p:cNvPr>
          <p:cNvSpPr txBox="1"/>
          <p:nvPr/>
        </p:nvSpPr>
        <p:spPr>
          <a:xfrm>
            <a:off x="539551" y="3022636"/>
            <a:ext cx="3331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RIWAYAT MENGAJAR</a:t>
            </a:r>
            <a:endParaRPr lang="en-US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F02497-241B-4BAC-8862-07245BD50053}"/>
              </a:ext>
            </a:extLst>
          </p:cNvPr>
          <p:cNvSpPr txBox="1"/>
          <p:nvPr/>
        </p:nvSpPr>
        <p:spPr>
          <a:xfrm>
            <a:off x="533871" y="3435255"/>
            <a:ext cx="45592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/>
              <a:t>Etika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</a:t>
            </a:r>
            <a:r>
              <a:rPr lang="en-US" sz="1600" dirty="0" err="1"/>
              <a:t>Bisnis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/>
              <a:t>Pengantar</a:t>
            </a:r>
            <a:r>
              <a:rPr lang="en-US" sz="1600" dirty="0"/>
              <a:t> </a:t>
            </a:r>
            <a:r>
              <a:rPr lang="en-US" sz="1600" dirty="0" err="1"/>
              <a:t>Pemasaran</a:t>
            </a:r>
            <a:r>
              <a:rPr lang="en-US" sz="1600" dirty="0"/>
              <a:t> </a:t>
            </a:r>
            <a:r>
              <a:rPr lang="en-US" sz="1600" dirty="0" err="1"/>
              <a:t>Pariwisata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/>
              <a:t>Pengantar</a:t>
            </a:r>
            <a:r>
              <a:rPr lang="en-US" sz="1600" dirty="0"/>
              <a:t> </a:t>
            </a:r>
            <a:r>
              <a:rPr lang="en-US" sz="1600" dirty="0" err="1"/>
              <a:t>Sumber</a:t>
            </a:r>
            <a:r>
              <a:rPr lang="en-US" sz="1600" dirty="0"/>
              <a:t> </a:t>
            </a:r>
            <a:r>
              <a:rPr lang="en-US" sz="1600" dirty="0" err="1"/>
              <a:t>Daya</a:t>
            </a:r>
            <a:r>
              <a:rPr lang="en-US" sz="1600" dirty="0"/>
              <a:t> </a:t>
            </a:r>
            <a:r>
              <a:rPr lang="en-US" sz="1600" dirty="0" err="1"/>
              <a:t>manusia</a:t>
            </a:r>
            <a:r>
              <a:rPr lang="en-US" sz="1600" dirty="0"/>
              <a:t> </a:t>
            </a:r>
            <a:r>
              <a:rPr lang="en-US" sz="1600" dirty="0" err="1"/>
              <a:t>Pariwisata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/>
              <a:t>Statistika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/>
              <a:t>Operasional</a:t>
            </a:r>
            <a:r>
              <a:rPr lang="en-US" sz="1600" dirty="0"/>
              <a:t> </a:t>
            </a:r>
            <a:r>
              <a:rPr lang="en-US" sz="1600" dirty="0" err="1"/>
              <a:t>Restoran</a:t>
            </a:r>
            <a:r>
              <a:rPr lang="en-US" sz="1600" dirty="0"/>
              <a:t> dan Bar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/>
              <a:t>Manajemen</a:t>
            </a:r>
            <a:r>
              <a:rPr lang="en-US" sz="1600" dirty="0"/>
              <a:t> </a:t>
            </a:r>
            <a:r>
              <a:rPr lang="en-US" sz="1600" dirty="0" err="1"/>
              <a:t>Pelayanan</a:t>
            </a:r>
            <a:r>
              <a:rPr lang="en-US" sz="1600" dirty="0"/>
              <a:t> </a:t>
            </a:r>
            <a:r>
              <a:rPr lang="en-US" sz="1600" dirty="0" err="1"/>
              <a:t>Destinasi</a:t>
            </a:r>
            <a:r>
              <a:rPr lang="en-US" sz="1600" dirty="0"/>
              <a:t> </a:t>
            </a:r>
            <a:r>
              <a:rPr lang="en-US" sz="1600" dirty="0" err="1"/>
              <a:t>Wisata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/>
              <a:t>Manajemen</a:t>
            </a:r>
            <a:r>
              <a:rPr lang="en-US" sz="1600" dirty="0"/>
              <a:t> Citra </a:t>
            </a:r>
            <a:r>
              <a:rPr lang="en-US" sz="1600" dirty="0" err="1"/>
              <a:t>Destinasi</a:t>
            </a:r>
            <a:r>
              <a:rPr lang="en-US" sz="1600" dirty="0"/>
              <a:t> </a:t>
            </a:r>
            <a:r>
              <a:rPr lang="en-US" sz="1600" dirty="0" err="1"/>
              <a:t>Pariwisata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/>
              <a:t>Manajemen</a:t>
            </a:r>
            <a:r>
              <a:rPr lang="en-US" sz="1600" dirty="0"/>
              <a:t> </a:t>
            </a:r>
            <a:r>
              <a:rPr lang="en-US" sz="1600" dirty="0" err="1"/>
              <a:t>Proyek</a:t>
            </a:r>
            <a:r>
              <a:rPr lang="en-US" sz="1600" dirty="0"/>
              <a:t> </a:t>
            </a:r>
            <a:r>
              <a:rPr lang="en-US" sz="1600" dirty="0" err="1"/>
              <a:t>Wisata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Kontrak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Kuliah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0E8FFA-9B47-433A-A137-EC960EB3174A}"/>
              </a:ext>
            </a:extLst>
          </p:cNvPr>
          <p:cNvSpPr txBox="1"/>
          <p:nvPr/>
        </p:nvSpPr>
        <p:spPr>
          <a:xfrm>
            <a:off x="611560" y="1099777"/>
            <a:ext cx="3331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Deskripsi</a:t>
            </a:r>
            <a:r>
              <a:rPr lang="en-US" sz="2000" b="1" dirty="0"/>
              <a:t> </a:t>
            </a:r>
            <a:r>
              <a:rPr lang="en-US" sz="2000" b="1" dirty="0" err="1"/>
              <a:t>Matakuliah</a:t>
            </a:r>
            <a:endParaRPr lang="en-US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F02497-241B-4BAC-8862-07245BD50053}"/>
              </a:ext>
            </a:extLst>
          </p:cNvPr>
          <p:cNvSpPr txBox="1"/>
          <p:nvPr/>
        </p:nvSpPr>
        <p:spPr>
          <a:xfrm>
            <a:off x="611560" y="1598475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Mata </a:t>
            </a:r>
            <a:r>
              <a:rPr lang="en-US" sz="1600" dirty="0" err="1"/>
              <a:t>Kuliah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membahas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mendalam</a:t>
            </a:r>
            <a:r>
              <a:rPr lang="en-US" sz="1600" dirty="0"/>
              <a:t> </a:t>
            </a:r>
            <a:r>
              <a:rPr lang="en-US" sz="1600" dirty="0" err="1"/>
              <a:t>konsep</a:t>
            </a:r>
            <a:r>
              <a:rPr lang="en-US" sz="1600" dirty="0"/>
              <a:t> dan </a:t>
            </a:r>
            <a:r>
              <a:rPr lang="en-US" sz="1600" dirty="0" err="1"/>
              <a:t>aplikasi</a:t>
            </a:r>
            <a:r>
              <a:rPr lang="en-US" sz="1600" dirty="0"/>
              <a:t> </a:t>
            </a:r>
            <a:r>
              <a:rPr lang="en-US" sz="1600" dirty="0" err="1"/>
              <a:t>pendidikan</a:t>
            </a:r>
            <a:r>
              <a:rPr lang="en-US" sz="1600" dirty="0"/>
              <a:t> </a:t>
            </a:r>
            <a:r>
              <a:rPr lang="en-US" sz="1600" dirty="0" err="1"/>
              <a:t>karakter</a:t>
            </a:r>
            <a:r>
              <a:rPr lang="en-US" sz="1600" dirty="0"/>
              <a:t> dan anti </a:t>
            </a:r>
            <a:r>
              <a:rPr lang="en-US" sz="1600" dirty="0" err="1"/>
              <a:t>korupsi</a:t>
            </a:r>
            <a:r>
              <a:rPr lang="en-US" sz="1600" dirty="0"/>
              <a:t> </a:t>
            </a:r>
            <a:r>
              <a:rPr lang="en-US" sz="1600" dirty="0" err="1"/>
              <a:t>berdasarkan</a:t>
            </a:r>
            <a:r>
              <a:rPr lang="en-US" sz="1600" dirty="0"/>
              <a:t> </a:t>
            </a:r>
            <a:r>
              <a:rPr lang="en-US" sz="1600" dirty="0" err="1"/>
              <a:t>konsep-konsep</a:t>
            </a:r>
            <a:r>
              <a:rPr lang="en-US" sz="1600" dirty="0"/>
              <a:t> </a:t>
            </a:r>
            <a:r>
              <a:rPr lang="en-US" sz="1600" dirty="0" err="1"/>
              <a:t>teoritis</a:t>
            </a:r>
            <a:r>
              <a:rPr lang="en-US" sz="1600" dirty="0"/>
              <a:t> dan </a:t>
            </a:r>
            <a:r>
              <a:rPr lang="en-US" sz="1600" dirty="0" err="1"/>
              <a:t>praktis</a:t>
            </a:r>
            <a:r>
              <a:rPr lang="en-US" sz="1600" dirty="0"/>
              <a:t> </a:t>
            </a:r>
            <a:r>
              <a:rPr lang="en-US" sz="1600" dirty="0" err="1"/>
              <a:t>pendidikan</a:t>
            </a:r>
            <a:r>
              <a:rPr lang="en-US" sz="1600" dirty="0"/>
              <a:t> </a:t>
            </a:r>
            <a:r>
              <a:rPr lang="en-US" sz="1600" dirty="0" err="1"/>
              <a:t>karakter</a:t>
            </a:r>
            <a:r>
              <a:rPr lang="en-US" sz="1600" dirty="0"/>
              <a:t> dan anti </a:t>
            </a:r>
            <a:r>
              <a:rPr lang="en-US" sz="1600" dirty="0" err="1"/>
              <a:t>korupsi</a:t>
            </a:r>
            <a:r>
              <a:rPr lang="en-US" sz="1600" dirty="0"/>
              <a:t>. </a:t>
            </a:r>
            <a:r>
              <a:rPr lang="en-US" sz="1600" dirty="0" err="1"/>
              <a:t>Bahasannya</a:t>
            </a:r>
            <a:r>
              <a:rPr lang="en-US" sz="1600" dirty="0"/>
              <a:t> </a:t>
            </a:r>
            <a:r>
              <a:rPr lang="en-US" sz="1600" dirty="0" err="1"/>
              <a:t>meliputi</a:t>
            </a:r>
            <a:r>
              <a:rPr lang="en-US" sz="1600" dirty="0"/>
              <a:t> </a:t>
            </a:r>
            <a:r>
              <a:rPr lang="en-US" sz="1600" dirty="0" err="1"/>
              <a:t>kewajiban</a:t>
            </a:r>
            <a:r>
              <a:rPr lang="en-US" sz="1600" dirty="0"/>
              <a:t> </a:t>
            </a:r>
            <a:r>
              <a:rPr lang="en-US" sz="1600" dirty="0" err="1"/>
              <a:t>warga</a:t>
            </a:r>
            <a:r>
              <a:rPr lang="en-US" sz="1600" dirty="0"/>
              <a:t> negara, </a:t>
            </a:r>
            <a:r>
              <a:rPr lang="en-US" sz="1600" dirty="0" err="1"/>
              <a:t>lembaga</a:t>
            </a:r>
            <a:r>
              <a:rPr lang="en-US" sz="1600" dirty="0"/>
              <a:t> negara, dan </a:t>
            </a:r>
            <a:r>
              <a:rPr lang="en-US" sz="1600" dirty="0" err="1"/>
              <a:t>organisasi</a:t>
            </a:r>
            <a:r>
              <a:rPr lang="en-US" sz="1600" dirty="0"/>
              <a:t> yang </a:t>
            </a:r>
            <a:r>
              <a:rPr lang="en-US" sz="1600" dirty="0" err="1"/>
              <a:t>berperan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bidang</a:t>
            </a:r>
            <a:r>
              <a:rPr lang="en-US" sz="1600" dirty="0"/>
              <a:t> </a:t>
            </a:r>
            <a:r>
              <a:rPr lang="en-US" sz="1600" dirty="0" err="1"/>
              <a:t>pemberantasan</a:t>
            </a:r>
            <a:r>
              <a:rPr lang="en-US" sz="1600" dirty="0"/>
              <a:t> </a:t>
            </a:r>
            <a:r>
              <a:rPr lang="en-US" sz="1600" dirty="0" err="1"/>
              <a:t>korupsi</a:t>
            </a:r>
            <a:r>
              <a:rPr lang="en-US" sz="1600" dirty="0"/>
              <a:t> </a:t>
            </a:r>
            <a:r>
              <a:rPr lang="en-US" sz="1600" dirty="0" err="1"/>
              <a:t>baik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kajiah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</a:t>
            </a:r>
            <a:r>
              <a:rPr lang="en-US" sz="1600" dirty="0" err="1"/>
              <a:t>perundang-undangan</a:t>
            </a:r>
            <a:r>
              <a:rPr lang="en-US" sz="1600" dirty="0"/>
              <a:t> </a:t>
            </a:r>
            <a:r>
              <a:rPr lang="en-US" sz="1600" dirty="0" err="1"/>
              <a:t>maupun</a:t>
            </a:r>
            <a:r>
              <a:rPr lang="en-US" sz="1600" dirty="0"/>
              <a:t> pada </a:t>
            </a:r>
            <a:r>
              <a:rPr lang="en-US" sz="1600" dirty="0" err="1"/>
              <a:t>dimensi</a:t>
            </a:r>
            <a:r>
              <a:rPr lang="en-US" sz="1600" dirty="0"/>
              <a:t> </a:t>
            </a:r>
            <a:r>
              <a:rPr lang="en-US" sz="1600" dirty="0" err="1"/>
              <a:t>sosial</a:t>
            </a:r>
            <a:r>
              <a:rPr lang="en-US" sz="1600" dirty="0"/>
              <a:t> dan </a:t>
            </a:r>
            <a:r>
              <a:rPr lang="en-US" sz="1600" dirty="0" err="1"/>
              <a:t>politk</a:t>
            </a:r>
            <a:r>
              <a:rPr lang="en-US" sz="1600" dirty="0"/>
              <a:t>, </a:t>
            </a:r>
            <a:r>
              <a:rPr lang="en-US" sz="1600" dirty="0" err="1"/>
              <a:t>terutama</a:t>
            </a:r>
            <a:r>
              <a:rPr lang="en-US" sz="1600" dirty="0"/>
              <a:t> </a:t>
            </a:r>
            <a:r>
              <a:rPr lang="en-US" sz="1600" dirty="0" err="1"/>
              <a:t>perkembangan</a:t>
            </a:r>
            <a:r>
              <a:rPr lang="en-US" sz="1600" dirty="0"/>
              <a:t> </a:t>
            </a:r>
            <a:r>
              <a:rPr lang="en-US" sz="1600" dirty="0" err="1"/>
              <a:t>bangsa</a:t>
            </a:r>
            <a:r>
              <a:rPr lang="en-US" sz="1600" dirty="0"/>
              <a:t> Indonesia di masa yang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datang</a:t>
            </a:r>
            <a:endParaRPr lang="en-US" sz="16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2AA738C-831D-4D99-8BBE-9A7E2470B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585807"/>
              </p:ext>
            </p:extLst>
          </p:nvPr>
        </p:nvGraphicFramePr>
        <p:xfrm>
          <a:off x="628452" y="3242191"/>
          <a:ext cx="2808311" cy="2583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8059">
                  <a:extLst>
                    <a:ext uri="{9D8B030D-6E8A-4147-A177-3AD203B41FA5}">
                      <a16:colId xmlns:a16="http://schemas.microsoft.com/office/drawing/2014/main" val="1072211218"/>
                    </a:ext>
                  </a:extLst>
                </a:gridCol>
                <a:gridCol w="820126">
                  <a:extLst>
                    <a:ext uri="{9D8B030D-6E8A-4147-A177-3AD203B41FA5}">
                      <a16:colId xmlns:a16="http://schemas.microsoft.com/office/drawing/2014/main" val="2880446820"/>
                    </a:ext>
                  </a:extLst>
                </a:gridCol>
                <a:gridCol w="820126">
                  <a:extLst>
                    <a:ext uri="{9D8B030D-6E8A-4147-A177-3AD203B41FA5}">
                      <a16:colId xmlns:a16="http://schemas.microsoft.com/office/drawing/2014/main" val="508391818"/>
                    </a:ext>
                  </a:extLst>
                </a:gridCol>
              </a:tblGrid>
              <a:tr h="322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>
                          <a:effectLst/>
                        </a:rPr>
                        <a:t>Range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>
                          <a:effectLst/>
                        </a:rPr>
                        <a:t>Nilai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 err="1">
                          <a:effectLst/>
                        </a:rPr>
                        <a:t>Bobot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66223798"/>
                  </a:ext>
                </a:extLst>
              </a:tr>
              <a:tr h="322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85 - 100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0627319"/>
                  </a:ext>
                </a:extLst>
              </a:tr>
              <a:tr h="322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solidFill>
                            <a:schemeClr val="bg1"/>
                          </a:solidFill>
                          <a:effectLst/>
                        </a:rPr>
                        <a:t>80 – 84,9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>
                          <a:effectLst/>
                        </a:rPr>
                        <a:t>A-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>
                          <a:effectLst/>
                        </a:rPr>
                        <a:t>3.75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71811304"/>
                  </a:ext>
                </a:extLst>
              </a:tr>
              <a:tr h="322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solidFill>
                            <a:schemeClr val="bg1"/>
                          </a:solidFill>
                          <a:effectLst/>
                        </a:rPr>
                        <a:t>75 – 79,9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>
                          <a:effectLst/>
                        </a:rPr>
                        <a:t>B+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>
                          <a:effectLst/>
                        </a:rPr>
                        <a:t>3.5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45655684"/>
                  </a:ext>
                </a:extLst>
              </a:tr>
              <a:tr h="322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solidFill>
                            <a:schemeClr val="bg1"/>
                          </a:solidFill>
                          <a:effectLst/>
                        </a:rPr>
                        <a:t>65 – 74,9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14392303"/>
                  </a:ext>
                </a:extLst>
              </a:tr>
              <a:tr h="322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solidFill>
                            <a:schemeClr val="bg1"/>
                          </a:solidFill>
                          <a:effectLst/>
                        </a:rPr>
                        <a:t>55 – 64.9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>
                          <a:effectLst/>
                        </a:rPr>
                        <a:t>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03266815"/>
                  </a:ext>
                </a:extLst>
              </a:tr>
              <a:tr h="322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solidFill>
                            <a:schemeClr val="bg1"/>
                          </a:solidFill>
                          <a:effectLst/>
                        </a:rPr>
                        <a:t>40 – 54.9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>
                          <a:effectLst/>
                        </a:rPr>
                        <a:t>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6084851"/>
                  </a:ext>
                </a:extLst>
              </a:tr>
              <a:tr h="322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solidFill>
                            <a:schemeClr val="bg1"/>
                          </a:solidFill>
                          <a:effectLst/>
                        </a:rPr>
                        <a:t>&lt;40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>
                          <a:effectLst/>
                        </a:rPr>
                        <a:t>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613336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E5583E3-8D6C-4ABD-AAB5-9035EE76B730}"/>
              </a:ext>
            </a:extLst>
          </p:cNvPr>
          <p:cNvSpPr/>
          <p:nvPr/>
        </p:nvSpPr>
        <p:spPr>
          <a:xfrm>
            <a:off x="3635896" y="3677777"/>
            <a:ext cx="4536506" cy="2093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4E4E4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1.      </a:t>
            </a:r>
            <a:r>
              <a:rPr lang="id-ID" u="sng" dirty="0">
                <a:solidFill>
                  <a:srgbClr val="009FE5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Presensi Kehadiran"/>
              </a:rPr>
              <a:t>Presensi Kehadiran</a:t>
            </a:r>
            <a:r>
              <a:rPr lang="en-US" dirty="0">
                <a:solidFill>
                  <a:srgbClr val="4E4E4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(20%)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4E4E4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2.      </a:t>
            </a:r>
            <a:r>
              <a:rPr lang="en-US" dirty="0" err="1">
                <a:solidFill>
                  <a:srgbClr val="4E4E4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US" dirty="0">
                <a:solidFill>
                  <a:srgbClr val="4E4E4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E4E4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Mandiri</a:t>
            </a:r>
            <a:r>
              <a:rPr lang="en-US" dirty="0">
                <a:solidFill>
                  <a:srgbClr val="4E4E4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(20%)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4E4E4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3.      </a:t>
            </a:r>
            <a:r>
              <a:rPr lang="en-US" dirty="0" err="1">
                <a:solidFill>
                  <a:srgbClr val="4E4E4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Ujian</a:t>
            </a:r>
            <a:r>
              <a:rPr lang="en-US" dirty="0">
                <a:solidFill>
                  <a:srgbClr val="4E4E4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Tengah Semester (20%)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4E4E4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4.      </a:t>
            </a:r>
            <a:r>
              <a:rPr lang="en-US" dirty="0" err="1">
                <a:solidFill>
                  <a:srgbClr val="4E4E4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Ujian</a:t>
            </a:r>
            <a:r>
              <a:rPr lang="en-US" dirty="0">
                <a:solidFill>
                  <a:srgbClr val="4E4E4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E4E4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US" dirty="0">
                <a:solidFill>
                  <a:srgbClr val="4E4E4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Semester (20%)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4E4E4E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5.      Attitude (20%)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C3A1B9-B536-43B3-95D0-F561C729B857}"/>
              </a:ext>
            </a:extLst>
          </p:cNvPr>
          <p:cNvSpPr txBox="1"/>
          <p:nvPr/>
        </p:nvSpPr>
        <p:spPr>
          <a:xfrm>
            <a:off x="3635896" y="3254196"/>
            <a:ext cx="3331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Bobot</a:t>
            </a:r>
            <a:r>
              <a:rPr lang="en-US" sz="2000" b="1" dirty="0"/>
              <a:t> </a:t>
            </a:r>
            <a:r>
              <a:rPr lang="en-US" sz="2000" b="1" dirty="0" err="1"/>
              <a:t>Penilaian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9646567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Kontrak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Kuliah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0E8FFA-9B47-433A-A137-EC960EB3174A}"/>
              </a:ext>
            </a:extLst>
          </p:cNvPr>
          <p:cNvSpPr txBox="1"/>
          <p:nvPr/>
        </p:nvSpPr>
        <p:spPr>
          <a:xfrm>
            <a:off x="611560" y="1099777"/>
            <a:ext cx="3331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Peraturan</a:t>
            </a:r>
            <a:r>
              <a:rPr lang="en-US" sz="2800" b="1" dirty="0"/>
              <a:t> Lain-Lain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F02497-241B-4BAC-8862-07245BD50053}"/>
              </a:ext>
            </a:extLst>
          </p:cNvPr>
          <p:cNvSpPr txBox="1"/>
          <p:nvPr/>
        </p:nvSpPr>
        <p:spPr>
          <a:xfrm>
            <a:off x="611560" y="1598475"/>
            <a:ext cx="79928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400" dirty="0" err="1"/>
              <a:t>Keterlambatan</a:t>
            </a:r>
            <a:r>
              <a:rPr lang="en-US" sz="2400" dirty="0"/>
              <a:t> Maximal 15 </a:t>
            </a:r>
            <a:r>
              <a:rPr lang="en-US" sz="2400" dirty="0" err="1"/>
              <a:t>Menit</a:t>
            </a:r>
            <a:endParaRPr lang="en-US" sz="2400" dirty="0"/>
          </a:p>
          <a:p>
            <a:pPr marL="285750" indent="-285750" algn="just">
              <a:buFontTx/>
              <a:buChar char="-"/>
            </a:pP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masuk</a:t>
            </a:r>
            <a:r>
              <a:rPr lang="en-US" sz="2400" dirty="0"/>
              <a:t> </a:t>
            </a:r>
            <a:r>
              <a:rPr lang="en-US" sz="2400" dirty="0" err="1"/>
              <a:t>kelas</a:t>
            </a:r>
            <a:r>
              <a:rPr lang="en-US" sz="2400" dirty="0"/>
              <a:t> </a:t>
            </a:r>
            <a:r>
              <a:rPr lang="en-US" sz="2400" dirty="0" err="1"/>
              <a:t>upayakan</a:t>
            </a:r>
            <a:r>
              <a:rPr lang="en-US" sz="2400" dirty="0"/>
              <a:t> </a:t>
            </a:r>
            <a:r>
              <a:rPr lang="en-US" sz="2400" dirty="0" err="1"/>
              <a:t>izin</a:t>
            </a:r>
            <a:r>
              <a:rPr lang="en-US" sz="2400" dirty="0"/>
              <a:t> (chat </a:t>
            </a:r>
            <a:r>
              <a:rPr lang="en-US" sz="2400" dirty="0" err="1"/>
              <a:t>dalam</a:t>
            </a:r>
            <a:r>
              <a:rPr lang="en-US" sz="2400" dirty="0"/>
              <a:t> group </a:t>
            </a:r>
            <a:r>
              <a:rPr lang="en-US" sz="2400" dirty="0" err="1"/>
              <a:t>tidak</a:t>
            </a:r>
            <a:r>
              <a:rPr lang="en-US" sz="2400" dirty="0"/>
              <a:t> personal)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/>
              <a:t>Tidak</a:t>
            </a:r>
            <a:r>
              <a:rPr lang="en-US" sz="2400" dirty="0"/>
              <a:t> di </a:t>
            </a:r>
            <a:r>
              <a:rPr lang="en-US" sz="2400" dirty="0" err="1"/>
              <a:t>perkenankan</a:t>
            </a:r>
            <a:r>
              <a:rPr lang="en-US" sz="2400" dirty="0"/>
              <a:t> </a:t>
            </a:r>
            <a:r>
              <a:rPr lang="en-US" sz="2400" dirty="0" err="1"/>
              <a:t>ngobrol</a:t>
            </a:r>
            <a:r>
              <a:rPr lang="en-US" sz="2400" dirty="0"/>
              <a:t> di </a:t>
            </a:r>
            <a:r>
              <a:rPr lang="en-US" sz="2400" dirty="0" err="1"/>
              <a:t>luar</a:t>
            </a:r>
            <a:r>
              <a:rPr lang="en-US" sz="2400" dirty="0"/>
              <a:t> </a:t>
            </a:r>
            <a:r>
              <a:rPr lang="en-US" sz="2400" dirty="0" err="1"/>
              <a:t>sesi</a:t>
            </a:r>
            <a:r>
              <a:rPr lang="en-US" sz="2400" dirty="0"/>
              <a:t> </a:t>
            </a:r>
            <a:r>
              <a:rPr lang="en-US" sz="2400" dirty="0" err="1"/>
              <a:t>tanya</a:t>
            </a:r>
            <a:r>
              <a:rPr lang="en-US" sz="2400" dirty="0"/>
              <a:t> </a:t>
            </a:r>
            <a:r>
              <a:rPr lang="en-US" sz="2400" dirty="0" err="1"/>
              <a:t>jawab</a:t>
            </a:r>
            <a:endParaRPr lang="en-US" sz="2400" dirty="0"/>
          </a:p>
          <a:p>
            <a:pPr marL="285750" indent="-285750" algn="just">
              <a:buFontTx/>
              <a:buChar char="-"/>
            </a:pPr>
            <a:r>
              <a:rPr lang="en-US" sz="2400" b="1" dirty="0" err="1"/>
              <a:t>Tidak</a:t>
            </a:r>
            <a:r>
              <a:rPr lang="en-US" sz="2400" b="1" dirty="0"/>
              <a:t> di </a:t>
            </a:r>
            <a:r>
              <a:rPr lang="en-US" sz="2400" b="1" dirty="0" err="1"/>
              <a:t>perkenankan</a:t>
            </a:r>
            <a:r>
              <a:rPr lang="en-US" sz="2400" b="1" dirty="0"/>
              <a:t> </a:t>
            </a:r>
            <a:r>
              <a:rPr lang="en-US" sz="2400" b="1" dirty="0" err="1"/>
              <a:t>Menggunakan</a:t>
            </a:r>
            <a:r>
              <a:rPr lang="en-US" sz="2400" b="1" dirty="0"/>
              <a:t> </a:t>
            </a:r>
            <a:r>
              <a:rPr lang="en-US" sz="2400" b="1" dirty="0" err="1"/>
              <a:t>ponsel</a:t>
            </a:r>
            <a:r>
              <a:rPr lang="en-US" sz="2400" b="1" dirty="0"/>
              <a:t> </a:t>
            </a:r>
            <a:r>
              <a:rPr lang="en-US" sz="2400" b="1" dirty="0" err="1"/>
              <a:t>saat</a:t>
            </a:r>
            <a:r>
              <a:rPr lang="en-US" sz="2400" b="1" dirty="0"/>
              <a:t> </a:t>
            </a:r>
            <a:r>
              <a:rPr lang="en-US" sz="2400" b="1" dirty="0" err="1"/>
              <a:t>pembelajaran</a:t>
            </a:r>
            <a:r>
              <a:rPr lang="en-US" sz="2400" b="1" dirty="0"/>
              <a:t> </a:t>
            </a:r>
            <a:r>
              <a:rPr lang="en-US" sz="2400" b="1" dirty="0" err="1"/>
              <a:t>berlangsung</a:t>
            </a:r>
            <a:r>
              <a:rPr lang="en-US" sz="2400" dirty="0"/>
              <a:t> (</a:t>
            </a:r>
            <a:r>
              <a:rPr lang="en-US" sz="2400" dirty="0" err="1"/>
              <a:t>jika</a:t>
            </a:r>
            <a:r>
              <a:rPr lang="en-US" sz="2400" dirty="0"/>
              <a:t> urgent </a:t>
            </a:r>
            <a:r>
              <a:rPr lang="en-US" sz="2400" dirty="0" err="1"/>
              <a:t>boleh</a:t>
            </a:r>
            <a:r>
              <a:rPr lang="en-US" sz="2400" dirty="0"/>
              <a:t> </a:t>
            </a:r>
            <a:r>
              <a:rPr lang="en-US" sz="2400" dirty="0" err="1"/>
              <a:t>angkat</a:t>
            </a:r>
            <a:r>
              <a:rPr lang="en-US" sz="2400" dirty="0"/>
              <a:t> </a:t>
            </a:r>
            <a:r>
              <a:rPr lang="en-US" sz="2400" dirty="0" err="1"/>
              <a:t>telpon</a:t>
            </a:r>
            <a:r>
              <a:rPr lang="en-US" sz="2400" dirty="0"/>
              <a:t> dan </a:t>
            </a:r>
            <a:r>
              <a:rPr lang="en-US" sz="2400" dirty="0" err="1"/>
              <a:t>izin</a:t>
            </a:r>
            <a:r>
              <a:rPr lang="en-US" sz="2400" dirty="0"/>
              <a:t> </a:t>
            </a:r>
            <a:r>
              <a:rPr lang="en-US" sz="2400" dirty="0" err="1"/>
              <a:t>keluar</a:t>
            </a:r>
            <a:r>
              <a:rPr lang="en-US" sz="2400" dirty="0"/>
              <a:t> </a:t>
            </a:r>
            <a:r>
              <a:rPr lang="en-US" sz="2400" dirty="0" err="1"/>
              <a:t>kelas</a:t>
            </a:r>
            <a:r>
              <a:rPr lang="en-US" sz="2400" dirty="0"/>
              <a:t>)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/>
              <a:t>Budayakan</a:t>
            </a:r>
            <a:r>
              <a:rPr lang="en-US" sz="2400" dirty="0"/>
              <a:t> </a:t>
            </a:r>
            <a:r>
              <a:rPr lang="en-US" sz="2400" dirty="0" err="1"/>
              <a:t>mencatat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TTS/</a:t>
            </a:r>
            <a:r>
              <a:rPr lang="en-US" sz="2400" dirty="0" err="1"/>
              <a:t>pencarian</a:t>
            </a:r>
            <a:r>
              <a:rPr lang="en-US" sz="2400" dirty="0"/>
              <a:t> kata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tugas</a:t>
            </a:r>
            <a:r>
              <a:rPr lang="en-US" sz="2400" dirty="0"/>
              <a:t> pada slide </a:t>
            </a:r>
            <a:r>
              <a:rPr lang="en-US" sz="2400" dirty="0" err="1"/>
              <a:t>tertentu</a:t>
            </a:r>
            <a:endParaRPr lang="en-US" sz="2400" dirty="0"/>
          </a:p>
          <a:p>
            <a:pPr marL="285750" indent="-285750" algn="just">
              <a:buFontTx/>
              <a:buChar char="-"/>
            </a:pPr>
            <a:r>
              <a:rPr lang="en-US" sz="2400" dirty="0" err="1"/>
              <a:t>Pertanyaan</a:t>
            </a:r>
            <a:r>
              <a:rPr lang="en-US" sz="2400" dirty="0"/>
              <a:t> TTS/</a:t>
            </a:r>
            <a:r>
              <a:rPr lang="en-US" sz="2400" dirty="0" err="1"/>
              <a:t>pencarian</a:t>
            </a:r>
            <a:r>
              <a:rPr lang="en-US" sz="2400" dirty="0"/>
              <a:t> kata </a:t>
            </a:r>
            <a:r>
              <a:rPr lang="en-US" sz="2400" dirty="0" err="1"/>
              <a:t>dominan</a:t>
            </a:r>
            <a:r>
              <a:rPr lang="en-US" sz="2400" dirty="0"/>
              <a:t> di </a:t>
            </a:r>
            <a:r>
              <a:rPr lang="en-US" sz="2400" dirty="0" err="1"/>
              <a:t>ambil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potongan</a:t>
            </a:r>
            <a:r>
              <a:rPr lang="en-US" sz="2400" dirty="0"/>
              <a:t> kata yang </a:t>
            </a:r>
            <a:r>
              <a:rPr lang="en-US" sz="2400" dirty="0" err="1"/>
              <a:t>ada</a:t>
            </a:r>
            <a:r>
              <a:rPr lang="en-US" sz="2400" dirty="0"/>
              <a:t> pada slide </a:t>
            </a:r>
            <a:r>
              <a:rPr lang="en-US" sz="2400" dirty="0" err="1"/>
              <a:t>sebelumnya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1264464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466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Cambria" panose="02040503050406030204" pitchFamily="18" charset="0"/>
              </a:rPr>
              <a:t>A. </a:t>
            </a:r>
            <a:r>
              <a:rPr lang="en-US" dirty="0" err="1">
                <a:latin typeface="Cambria" panose="02040503050406030204" pitchFamily="18" charset="0"/>
              </a:rPr>
              <a:t>Pengantar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340768"/>
            <a:ext cx="4752528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Pendidikan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anti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korupsi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bertujuan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agar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hanya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cerdas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intelektual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tetapi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juga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memiliki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moral,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integritas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kesadaran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etis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semester 1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perlu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dibekali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pemahaman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nilai-nilai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urgensi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pencegahan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perilaku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koruptif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sejak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dini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mengingat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mereka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akademis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profesional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maupun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dunia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kerja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16C0D-B7F4-4087-91ED-7A8BC1D58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698" y="2276872"/>
            <a:ext cx="3139852" cy="207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67083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466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latin typeface="Cambria" panose="02040503050406030204" pitchFamily="18" charset="0"/>
              </a:rPr>
              <a:t>B. </a:t>
            </a:r>
            <a:r>
              <a:rPr lang="en-US" sz="2800" dirty="0" err="1">
                <a:latin typeface="Cambria" panose="02040503050406030204" pitchFamily="18" charset="0"/>
              </a:rPr>
              <a:t>Konsep</a:t>
            </a:r>
            <a:r>
              <a:rPr lang="en-US" sz="2800" dirty="0">
                <a:latin typeface="Cambria" panose="02040503050406030204" pitchFamily="18" charset="0"/>
              </a:rPr>
              <a:t> Dasar </a:t>
            </a:r>
            <a:r>
              <a:rPr lang="en-US" sz="2800" dirty="0" err="1">
                <a:latin typeface="Cambria" panose="02040503050406030204" pitchFamily="18" charset="0"/>
              </a:rPr>
              <a:t>Karakter</a:t>
            </a:r>
            <a:r>
              <a:rPr lang="en-US" sz="2800" dirty="0">
                <a:latin typeface="Cambria" panose="02040503050406030204" pitchFamily="18" charset="0"/>
              </a:rPr>
              <a:t> dan Anti </a:t>
            </a:r>
            <a:r>
              <a:rPr lang="en-US" sz="2800" dirty="0" err="1">
                <a:latin typeface="Cambria" panose="02040503050406030204" pitchFamily="18" charset="0"/>
              </a:rPr>
              <a:t>Korupsi</a:t>
            </a:r>
            <a:endParaRPr lang="id-ID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340768"/>
            <a:ext cx="7848872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lang="id-ID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Pengertian Karakter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 adalah nilai-nilai yang terinternalisasi dalam diri seseorang yang memandu pola pikir, sikap, dan tindakannya dalam kehidupan sehari-hari. Karakter mencerminkan integritas pribadi yang berakar pada nilai moral, etika, dan norma sosial.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Misalnya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seorang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memilih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mencontek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ujian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menunjukkan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jujur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9033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466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latin typeface="Cambria" panose="02040503050406030204" pitchFamily="18" charset="0"/>
              </a:rPr>
              <a:t>B. </a:t>
            </a:r>
            <a:r>
              <a:rPr lang="en-US" sz="2800" dirty="0" err="1">
                <a:latin typeface="Cambria" panose="02040503050406030204" pitchFamily="18" charset="0"/>
              </a:rPr>
              <a:t>Konsep</a:t>
            </a:r>
            <a:r>
              <a:rPr lang="en-US" sz="2800" dirty="0">
                <a:latin typeface="Cambria" panose="02040503050406030204" pitchFamily="18" charset="0"/>
              </a:rPr>
              <a:t> Dasar </a:t>
            </a:r>
            <a:r>
              <a:rPr lang="en-US" sz="2800" dirty="0" err="1">
                <a:latin typeface="Cambria" panose="02040503050406030204" pitchFamily="18" charset="0"/>
              </a:rPr>
              <a:t>Karakter</a:t>
            </a:r>
            <a:r>
              <a:rPr lang="en-US" sz="2800" dirty="0">
                <a:latin typeface="Cambria" panose="02040503050406030204" pitchFamily="18" charset="0"/>
              </a:rPr>
              <a:t> dan Anti </a:t>
            </a:r>
            <a:r>
              <a:rPr lang="en-US" sz="2800" dirty="0" err="1">
                <a:latin typeface="Cambria" panose="02040503050406030204" pitchFamily="18" charset="0"/>
              </a:rPr>
              <a:t>Korupsi</a:t>
            </a:r>
            <a:endParaRPr lang="id-ID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340768"/>
            <a:ext cx="7848872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id-ID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 dalam Perspektif Pendidikan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Pendidikan karakter diarahkan untuk membentuk generasi yang memiliki kejujuran, disiplin, tanggung jawab, peduli, serta mampu berpikir kritis. Tujuan utamanya adalah mencetak individu yang </a:t>
            </a:r>
            <a:r>
              <a:rPr lang="id-ID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berkepribadian</a:t>
            </a: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matang dan mampu menghindari praktik-praktik tidak etis.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Misalnya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seorang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disiplin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hadir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kuliah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tepat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waktu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jujur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mengerjakan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tugas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menunjukkan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pembentukan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66142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466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latin typeface="Cambria" panose="02040503050406030204" pitchFamily="18" charset="0"/>
              </a:rPr>
              <a:t>B. </a:t>
            </a:r>
            <a:r>
              <a:rPr lang="en-US" sz="2800" dirty="0" err="1">
                <a:latin typeface="Cambria" panose="02040503050406030204" pitchFamily="18" charset="0"/>
              </a:rPr>
              <a:t>Konsep</a:t>
            </a:r>
            <a:r>
              <a:rPr lang="en-US" sz="2800" dirty="0">
                <a:latin typeface="Cambria" panose="02040503050406030204" pitchFamily="18" charset="0"/>
              </a:rPr>
              <a:t> Dasar </a:t>
            </a:r>
            <a:r>
              <a:rPr lang="en-US" sz="2800" dirty="0" err="1">
                <a:latin typeface="Cambria" panose="02040503050406030204" pitchFamily="18" charset="0"/>
              </a:rPr>
              <a:t>Karakter</a:t>
            </a:r>
            <a:r>
              <a:rPr lang="en-US" sz="2800" dirty="0">
                <a:latin typeface="Cambria" panose="02040503050406030204" pitchFamily="18" charset="0"/>
              </a:rPr>
              <a:t> dan Anti </a:t>
            </a:r>
            <a:r>
              <a:rPr lang="en-US" sz="2800" dirty="0" err="1">
                <a:latin typeface="Cambria" panose="02040503050406030204" pitchFamily="18" charset="0"/>
              </a:rPr>
              <a:t>Korupsi</a:t>
            </a:r>
            <a:endParaRPr lang="id-ID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340768"/>
            <a:ext cx="4896544" cy="48245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Pengertian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Korupsi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Korupsi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penyalahgunaan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jabatan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kekuasaan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wewenang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memperoleh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keuntungan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pribadi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maupun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kelompok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merugikan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kepentingan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umum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korupsi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meliputi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penyuapan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penggelapan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gratifikasi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nepotisme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hingga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penyalahgunaan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aset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negara.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Seorang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pegawai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menerima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tambahan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mempercepat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pengurusan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termasuk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tindakan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korupsi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576E83-5A82-4828-9C29-03ACFA3F5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2495560"/>
            <a:ext cx="3258005" cy="25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021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466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latin typeface="Cambria" panose="02040503050406030204" pitchFamily="18" charset="0"/>
              </a:rPr>
              <a:t>B. </a:t>
            </a:r>
            <a:r>
              <a:rPr lang="en-US" sz="2800" dirty="0" err="1">
                <a:latin typeface="Cambria" panose="02040503050406030204" pitchFamily="18" charset="0"/>
              </a:rPr>
              <a:t>Konsep</a:t>
            </a:r>
            <a:r>
              <a:rPr lang="en-US" sz="2800" dirty="0">
                <a:latin typeface="Cambria" panose="02040503050406030204" pitchFamily="18" charset="0"/>
              </a:rPr>
              <a:t> Dasar </a:t>
            </a:r>
            <a:r>
              <a:rPr lang="en-US" sz="2800" dirty="0" err="1">
                <a:latin typeface="Cambria" panose="02040503050406030204" pitchFamily="18" charset="0"/>
              </a:rPr>
              <a:t>Karakter</a:t>
            </a:r>
            <a:r>
              <a:rPr lang="en-US" sz="2800" dirty="0">
                <a:latin typeface="Cambria" panose="02040503050406030204" pitchFamily="18" charset="0"/>
              </a:rPr>
              <a:t> dan Anti </a:t>
            </a:r>
            <a:r>
              <a:rPr lang="en-US" sz="2800" dirty="0" err="1">
                <a:latin typeface="Cambria" panose="02040503050406030204" pitchFamily="18" charset="0"/>
              </a:rPr>
              <a:t>Korupsi</a:t>
            </a:r>
            <a:endParaRPr lang="id-ID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340768"/>
            <a:ext cx="7992888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Hubungan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Anti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Korupsi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lemah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sering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perilaku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koruptif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Oleh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karena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itu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penguatan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sejak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dini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merupakan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upaya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pencegahan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korupsi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Nilai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kejujuran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tanggung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jawab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keadilan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integritas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benteng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utama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melawan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perilaku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menyimpang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543B18-4C17-49C2-BDD3-5CF14B22C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738" y="3861048"/>
            <a:ext cx="3810532" cy="20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75261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3156</TotalTime>
  <Words>892</Words>
  <Application>Microsoft Office PowerPoint</Application>
  <PresentationFormat>On-screen Show (4:3)</PresentationFormat>
  <Paragraphs>117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</vt:lpstr>
      <vt:lpstr>Segoe UI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Nia Lefani</cp:lastModifiedBy>
  <cp:revision>456</cp:revision>
  <cp:lastPrinted>2017-08-29T02:54:51Z</cp:lastPrinted>
  <dcterms:created xsi:type="dcterms:W3CDTF">2010-04-18T12:06:30Z</dcterms:created>
  <dcterms:modified xsi:type="dcterms:W3CDTF">2025-10-25T15:45:24Z</dcterms:modified>
</cp:coreProperties>
</file>