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9"/>
  </p:handoutMasterIdLst>
  <p:sldIdLst>
    <p:sldId id="256" r:id="rId3"/>
    <p:sldId id="426" r:id="rId5"/>
    <p:sldId id="414" r:id="rId6"/>
    <p:sldId id="415" r:id="rId7"/>
    <p:sldId id="416" r:id="rId8"/>
    <p:sldId id="417" r:id="rId9"/>
    <p:sldId id="419" r:id="rId10"/>
    <p:sldId id="420" r:id="rId11"/>
    <p:sldId id="421" r:id="rId12"/>
    <p:sldId id="422" r:id="rId13"/>
    <p:sldId id="429" r:id="rId14"/>
    <p:sldId id="430" r:id="rId15"/>
    <p:sldId id="431" r:id="rId16"/>
    <p:sldId id="432" r:id="rId17"/>
    <p:sldId id="300" r:id="rId18"/>
  </p:sldIdLst>
  <p:sldSz cx="9144000" cy="6858000" type="screen4x3"/>
  <p:notesSz cx="7045325" cy="9345295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0" userDrawn="1">
          <p15:clr>
            <a:srgbClr val="A4A3A4"/>
          </p15:clr>
        </p15:guide>
        <p15:guide id="2" pos="285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30"/>
        <p:guide pos="28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02"/>
        <p:guide pos="220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gs" Target="tags/tag3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15068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Regulatory Sandbox Terhadap Fintech Pertemuan Ke 7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Tantangan dan Risiko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Belum adanya regulasi seragam antara BI dan OJK.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Risiko penyalahgunaan data pribadi.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Keterbatasan masa uji dan dukungan infrastruktur.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Perbedaan standar keamanan dan kepatuhan.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Contoh Kasus Aplikasi Pembiayaan Digital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Contoh: Investree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Mengikuti uji sandbox OJK tahun 2018.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Setelah lolos, memperoleh status terdaftar resmi sebagai penyelenggara IKD.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Dapat memperluas layanan P2P lending di bawah pengawasan OJK.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Analisis Perbandingan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BI menitikberatkan pada aspek sistem pembayaran dan stabilitas moneter.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OJK menekankan inovasi model bisnis dan perlindungan konsumen.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Keduanya berkontribusi membentuk ekosistem fintech yang aman dan inovatif.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Diperlukan koordinasi untuk menghindari tumpang tindih regulasi.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Implikasi Hukum</a:t>
            </a:r>
            <a:endParaRPr lang="en-US" altLang="en-US" sz="21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Regulatory Sandbox menjadi alat adaptasi hukum terhadap inovasi teknologi.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Hasil uji sandbox dapat menjadi dasar pembentukan regulasi baru.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Mendorong pembentukan kerangka hukum fintech nasional yang terpadu.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Kesimpulan</a:t>
            </a:r>
            <a:endParaRPr lang="en-US" altLang="en-US" sz="21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Regulatory Sandbox adalah jembatan antara inovasi dan regulasi.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OJK dan BI memiliki peran berbeda namun saling melengkapi.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Sinergi antarotoritas diperlukan agar ekosistem fintech tumbuh aman, inklusif, dan berkelanjutan.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86740" y="699770"/>
            <a:ext cx="7905115" cy="5363210"/>
          </a:xfrm>
        </p:spPr>
        <p:txBody>
          <a:bodyPr>
            <a:normAutofit fontScale="90000"/>
          </a:bodyPr>
          <a:p>
            <a:pPr algn="ctr"/>
            <a:r>
              <a:rPr lang="en-US" altLang="en-US" sz="2500">
                <a:solidFill>
                  <a:schemeClr val="tx1"/>
                </a:solidFill>
              </a:rPr>
              <a:t>Pengertian Regulatory Sandbox</a:t>
            </a:r>
            <a:endParaRPr lang="en-US" altLang="en-US" sz="2500">
              <a:solidFill>
                <a:schemeClr val="tx1"/>
              </a:solidFill>
            </a:endParaRPr>
          </a:p>
          <a:p>
            <a:pPr algn="ctr"/>
            <a:endParaRPr lang="en-US" altLang="en-US" sz="2500">
              <a:solidFill>
                <a:schemeClr val="tx1"/>
              </a:solidFill>
            </a:endParaRPr>
          </a:p>
          <a:p>
            <a:pPr algn="just"/>
            <a:r>
              <a:rPr lang="en-US" altLang="en-US" sz="2500">
                <a:solidFill>
                  <a:schemeClr val="tx1"/>
                </a:solidFill>
              </a:rPr>
              <a:t>Regulatory Sandbox adalah mekanisme uji coba terbatas terhadap inovasi fintech dalam lingkungan pengawasan otoritas.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/>
            <a:endParaRPr lang="en-US" altLang="en-US" sz="2500">
              <a:solidFill>
                <a:schemeClr val="tx1"/>
              </a:solidFill>
            </a:endParaRPr>
          </a:p>
          <a:p>
            <a:pPr algn="just"/>
            <a:r>
              <a:rPr lang="en-US" altLang="en-US" sz="2500">
                <a:solidFill>
                  <a:schemeClr val="tx1"/>
                </a:solidFill>
              </a:rPr>
              <a:t>Tujuannya: menilai risiko, kepatuhan, serta dampak terhadap sistem keuangan.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/>
            <a:endParaRPr lang="en-US" altLang="en-US" sz="2500">
              <a:solidFill>
                <a:schemeClr val="tx1"/>
              </a:solidFill>
            </a:endParaRPr>
          </a:p>
          <a:p>
            <a:pPr algn="just"/>
            <a:r>
              <a:rPr lang="en-US" altLang="en-US" sz="2500">
                <a:solidFill>
                  <a:schemeClr val="tx1"/>
                </a:solidFill>
              </a:rPr>
              <a:t>Dasar hukum: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500">
                <a:solidFill>
                  <a:schemeClr val="tx1"/>
                </a:solidFill>
              </a:rPr>
              <a:t>POJK No. 13/POJK.02/2018 tentang Inovasi Keuangan Digital.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500">
                <a:solidFill>
                  <a:schemeClr val="tx1"/>
                </a:solidFill>
              </a:rPr>
              <a:t>PBI No. 19/12/PBI/2017 tentang Penyelenggaraan Teknologi Finansial.</a:t>
            </a:r>
            <a:endParaRPr lang="en-US" altLang="en-US" sz="25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/>
          </a:bodyPr>
          <a:p>
            <a:pPr algn="ctr">
              <a:buFont typeface="Wingdings" panose="05000000000000000000" charset="0"/>
            </a:pPr>
            <a:r>
              <a:rPr lang="en-US" altLang="en-US" sz="2625">
                <a:solidFill>
                  <a:schemeClr val="tx1"/>
                </a:solidFill>
              </a:rPr>
              <a:t>Tujuan Regulatory Sandbox</a:t>
            </a:r>
            <a:endParaRPr lang="en-US" altLang="en-US" sz="262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625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Mendorong inovasi teknologi keuangan.</a:t>
            </a:r>
            <a:endParaRPr lang="en-US" altLang="en-US" sz="2625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Memberikan perlindungan kepada konsumen.</a:t>
            </a:r>
            <a:endParaRPr lang="en-US" altLang="en-US" sz="2625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Menilai kelayakan model bisnis baru.</a:t>
            </a:r>
            <a:endParaRPr lang="en-US" altLang="en-US" sz="2625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Menjaga stabilitas sistem keuangan nasional</a:t>
            </a:r>
            <a:endParaRPr lang="en-US" altLang="en-US" sz="2625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310880" cy="5604510"/>
          </a:xfrm>
        </p:spPr>
        <p:txBody>
          <a:bodyPr>
            <a:noAutofit/>
          </a:bodyPr>
          <a:p>
            <a:pPr algn="ctr"/>
            <a:r>
              <a:rPr lang="en-US" altLang="en-US" sz="2000">
                <a:solidFill>
                  <a:schemeClr val="tx1"/>
                </a:solidFill>
              </a:rPr>
              <a:t>Lembaga Pengatur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/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Otoritas Jasa Keuangan (OJK) - Fokus pada Inovasi Keuangan Digital (IKD) non-pembayaran.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Bank Indonesia (BI) - Fokus pada Teknologi Finansial (TF) di bidang sistem pembayaran.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/>
          </a:bodyPr>
          <a:p>
            <a:pPr algn="ctr"/>
            <a:endParaRPr lang="en-US" altLang="en-US" sz="250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/>
          <p:nvPr>
            <p:custDataLst>
              <p:tags r:id="rId1"/>
            </p:custDataLst>
          </p:nvPr>
        </p:nvGraphicFramePr>
        <p:xfrm>
          <a:off x="861060" y="1298575"/>
          <a:ext cx="7317105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9035"/>
                <a:gridCol w="2439035"/>
                <a:gridCol w="2439035"/>
              </a:tblGrid>
              <a:tr h="899160">
                <a:tc>
                  <a:txBody>
                    <a:bodyPr/>
                    <a:p>
                      <a:r>
                        <a:rPr sz="1800"/>
                        <a:t>Aspek</a:t>
                      </a:r>
                      <a:endParaRPr sz="1800"/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r>
                        <a:rPr lang="en-US" sz="1800"/>
                        <a:t>OJK</a:t>
                      </a:r>
                      <a:endParaRPr lang="en-US" sz="1800"/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Bank Indonesia</a:t>
                      </a:r>
                      <a:endParaRPr lang="en-US" altLang="en-US"/>
                    </a:p>
                  </a:txBody>
                  <a:tcPr/>
                </a:tc>
              </a:tr>
              <a:tr h="8991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Dasar Hukum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POJK No.13/POJK.02/2018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PBI No.19/12/PBI/2017</a:t>
                      </a:r>
                      <a:endParaRPr lang="en-US" altLang="en-US"/>
                    </a:p>
                  </a:txBody>
                  <a:tcPr/>
                </a:tc>
              </a:tr>
              <a:tr h="8991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Fokus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Inovasi Keuangan Digital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Teknologi Finansial Pembayaran</a:t>
                      </a:r>
                      <a:endParaRPr lang="en-US" altLang="en-US"/>
                    </a:p>
                  </a:txBody>
                  <a:tcPr/>
                </a:tc>
              </a:tr>
              <a:tr h="8991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Keluaran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Surat Tanda Terdaftar (STTD)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Izin Penyelenggara TF</a:t>
                      </a:r>
                      <a:endParaRPr lang="en-US" altLang="en-US"/>
                    </a:p>
                  </a:txBody>
                  <a:tcPr/>
                </a:tc>
              </a:tr>
              <a:tr h="8991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Durasi Uji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Maks. 1 tahun (dapat diperpanjang)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Maks. 1 tahun</a:t>
                      </a:r>
                      <a:endParaRPr lang="en-US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09930"/>
            <a:ext cx="8469630" cy="575437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Prosedur Regulatory Sandbox (OJK)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Pendaftaran IKD ke OJK.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Evaluasi awal kelayakan model bisnis.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Penetapan peserta sandbox.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Pelaksanaan uji coba dalam pengawasan.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Evaluasi hasil uji coba.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Pemberian rekomendasi: terdaftar / perlu perbaikan / ditolak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Prosedur Regulatory Sandbox (Bank Indonesia)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Pendaftaran oleh penyelenggara TF.Evaluasi administratif dan teknis.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Penetapan dalam sandbox BI.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Uji coba terbatas dan monitoring.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Evaluasi hasil uji coba.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Pemberian izin atau penghentian uji.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Persyaratan Peserta Sandbox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Entitas berbadan hukum di Indonesia.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Memiliki inovasi fintech yang orisinal.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Tidak menimbulkan risiko sistemik.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Memiliki rencana bisnis dan manajemen risiko yang jelas.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Manfaat Bagi Fintech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Memperoleh validasi dari otoritas.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Mendapatkan bimbingan regulasi.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Akses terhadap jaringan industri keuangan.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Penguatan kepercayaan investor dan konsumen.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TABLE_ENDDRAG_ORIGIN_RECT" val="576*353"/>
  <p:tag name="TABLE_ENDDRAG_RECT" val="67*102*576*353"/>
</p:tagLst>
</file>

<file path=ppt/tags/tag3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3036</Words>
  <Application>WPS Presentation</Application>
  <PresentationFormat>On-screen Show (4:3)</PresentationFormat>
  <Paragraphs>139</Paragraphs>
  <Slides>15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531</cp:revision>
  <cp:lastPrinted>2017-08-29T02:54:00Z</cp:lastPrinted>
  <dcterms:created xsi:type="dcterms:W3CDTF">2010-04-18T12:06:00Z</dcterms:created>
  <dcterms:modified xsi:type="dcterms:W3CDTF">2025-11-11T03:11:38Z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1033-12.2.0.23155</vt:lpwstr>
  </property>
</Properties>
</file>