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19"/>
  </p:handoutMasterIdLst>
  <p:sldIdLst>
    <p:sldId id="256" r:id="rId4"/>
    <p:sldId id="398" r:id="rId6"/>
    <p:sldId id="399" r:id="rId7"/>
    <p:sldId id="400" r:id="rId8"/>
    <p:sldId id="401" r:id="rId9"/>
    <p:sldId id="387" r:id="rId10"/>
    <p:sldId id="397" r:id="rId11"/>
    <p:sldId id="388" r:id="rId12"/>
    <p:sldId id="389" r:id="rId13"/>
    <p:sldId id="391" r:id="rId14"/>
    <p:sldId id="402" r:id="rId15"/>
    <p:sldId id="403" r:id="rId16"/>
    <p:sldId id="404" r:id="rId17"/>
    <p:sldId id="300" r:id="rId18"/>
  </p:sldIdLst>
  <p:sldSz cx="9144000" cy="6858000" type="screen4x3"/>
  <p:notesSz cx="7045325" cy="9345295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28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88"/>
        <p:guide pos="28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82"/>
        <p:guide pos="221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4" Type="http://schemas.openxmlformats.org/officeDocument/2006/relationships/tags" Target="tags/tag2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1. </a:t>
            </a:r>
            <a:r>
              <a:rPr lang="en-ID" dirty="0" err="1">
                <a:solidFill>
                  <a:schemeClr val="tx1"/>
                </a:solidFill>
              </a:rPr>
              <a:t>Setelah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mengikat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1989852"/>
            <a:ext cx="9144000" cy="17532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Perlindungandata, Big Data, dan Peranannya pada Startup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- 7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11455" y="621030"/>
            <a:ext cx="8630285" cy="5494655"/>
          </a:xfrm>
        </p:spPr>
        <p:txBody>
          <a:bodyPr>
            <a:noAutofit/>
          </a:bodyPr>
          <a:lstStyle/>
          <a:p>
            <a:pPr algn="ctr"/>
            <a:r>
              <a:rPr lang="en-US" altLang="en-US" sz="2000" dirty="0">
                <a:solidFill>
                  <a:schemeClr val="tx1"/>
                </a:solidFill>
              </a:rPr>
              <a:t>Analisis Big Data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Big Data dianalisis dengan algoritma, machine learning, dan AI.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Tujuannya: menemukan pola perilaku konsumen, preferensi pasar, dan potensi bisnis baru.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Contoh: startup Gojek menggunakan big data untuk memetakan permintaan transportasi real-time.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702945"/>
            <a:ext cx="8686165" cy="568706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Peranan Big Data pada Startup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Pengambilan Keputusan Cepat - Data membantu strategi bisnis berbasis fakta.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Pemahaman Konsumen - Mengetahui kebiasaan pengguna untuk personalisasi layanan.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Efisiensi Operasional - Mengoptimalkan logistik, promosi, dan sumber daya manusia.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Inovasi Produk Baru - Data mendorong pengembangan fitur yang relevan.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00025" y="415925"/>
            <a:ext cx="8686165" cy="5687060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 dirty="0">
                <a:solidFill>
                  <a:schemeClr val="tx1"/>
                </a:solidFill>
              </a:rPr>
              <a:t>Contoh Implementasi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Traveloka → memanfaatkan big data untuk memprediksi permintaan tiket.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Tokopedia → analisis perilaku pengguna untuk rekomendasi produk.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endParaRPr lang="en-US" altLang="en-US" sz="22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200" dirty="0">
                <a:solidFill>
                  <a:schemeClr val="tx1"/>
                </a:solidFill>
              </a:rPr>
              <a:t>RuangGuru → menyesuaikan materi belajar berdasarkan data aktivitas siswa.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9885" y="721995"/>
            <a:ext cx="8194675" cy="5480685"/>
          </a:xfrm>
        </p:spPr>
        <p:txBody>
          <a:bodyPr>
            <a:normAutofit lnSpcReduction="10000"/>
          </a:bodyPr>
          <a:p>
            <a:pPr algn="ctr"/>
            <a:r>
              <a:rPr lang="en-US" altLang="en-US">
                <a:solidFill>
                  <a:schemeClr val="tx1"/>
                </a:solidFill>
              </a:rPr>
              <a:t>Tantangan Hukum dan Etika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Penyalahgunaan data pribadi oleh startup tanpa izin pengguna.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Kurangnya transparansi dalam kebijakan privasi.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Kebutuhan regulasi yang seimbang antara inovasi dan perlindungan konsumen.</a:t>
            </a:r>
            <a:endParaRPr lang="en-US" altLang="en-US">
              <a:solidFill>
                <a:schemeClr val="tx1"/>
              </a:solidFill>
            </a:endParaRPr>
          </a:p>
          <a:p>
            <a:pPr algn="just"/>
            <a:endParaRPr lang="en-US" altLang="en-US">
              <a:solidFill>
                <a:schemeClr val="tx1"/>
              </a:solidFill>
            </a:endParaRPr>
          </a:p>
          <a:p>
            <a:pPr algn="just"/>
            <a:r>
              <a:rPr lang="en-US" altLang="en-US">
                <a:solidFill>
                  <a:schemeClr val="tx1"/>
                </a:solidFill>
              </a:rPr>
              <a:t>Perlunya compliance officer dan audit data di startup.</a:t>
            </a:r>
            <a:endParaRPr lang="en-US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9725" y="477520"/>
            <a:ext cx="8449310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Pengertian Data Pribadi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Data pribadi adalah setiap data tentang seseorang yang teridentifikasi atau dapat diidentifikasi.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Contoh: nama, NIK, email, lokasi, riwayat transaksi, dan biometrik.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Dasar hukum: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- UU No. 27 Tahun 2022 tentang Perlindungan Data Pribadi (UU PDP).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- UU No. 11 Tahun 2008 jo. UU No. 19 Tahun 2016 tentang Informasi dan Transaksi Elektronik (UU ITE).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9235" y="477520"/>
            <a:ext cx="873569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Perlindungan Data Pribadi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Hak subjek data: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Hak atas informasi.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Hak memperbaiki atau menghapus data.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Hak menarik persetujuan.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Kewajiban pengendali data: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Menjamin keamanan dan kerahasiaan data.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+mj-lt"/>
            </a:pPr>
            <a:r>
              <a:rPr lang="en-US" altLang="en-US" sz="1900" dirty="0">
                <a:solidFill>
                  <a:schemeClr val="tx1"/>
                </a:solidFill>
              </a:rPr>
              <a:t>Menggunakan data hanya untuk tujuan yang sah.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6085" y="477520"/>
            <a:ext cx="82086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Perlindungan Data Dalam Transaksi Elektronik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Dalam transaksi elektronik (e-commerce, fintech, marketplace):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Data pengguna disimpan dan diproses oleh sistem elektronik.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Harus memenuhi prinsip keamanan, keutuhan, dan kerahasiaan data.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Dasar hukum: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Pasal 26 UU ITE.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000" dirty="0">
                <a:solidFill>
                  <a:schemeClr val="tx1"/>
                </a:solidFill>
              </a:rPr>
              <a:t>PP No. 71 Tahun 2019 tentang Penyelenggaraan Sistem dan Transaksi Elektronik (PSTE).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00685" y="477520"/>
            <a:ext cx="82467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Prinsip Perlindungan Data Elektronik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charset="0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Persetujuan (consent)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charset="0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Keterbatasan tujuan (purpose limitation)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charset="0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Akurasi dan keamanan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charset="0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Transparansi pengelolaan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charset="0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Akuntabilitas penyelenggara sistem elektronik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0200" y="650875"/>
            <a:ext cx="8458835" cy="5390515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Contoh Kasus Kebocoran Data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Kasus kebocoran data Tokopedia (2020) → 91 juta akun bocor di forum dark web.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Menunjukkan lemahnya keamanan data di platform startup besar.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1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Dampak: hilangnya kepercayaan konsumen dan potensi tuntutan hukum.</a:t>
            </a:r>
            <a:endParaRPr lang="en-US" altLang="en-US" sz="1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7355" y="651510"/>
            <a:ext cx="8345805" cy="5512435"/>
          </a:xfrm>
        </p:spPr>
        <p:txBody>
          <a:bodyPr>
            <a:noAutofit/>
          </a:bodyPr>
          <a:lstStyle/>
          <a:p>
            <a:pPr algn="ctr"/>
            <a:r>
              <a:rPr lang="en-US" altLang="en-US" sz="2000" dirty="0">
                <a:solidFill>
                  <a:schemeClr val="tx1"/>
                </a:solidFill>
              </a:rPr>
              <a:t>Sanksi Hukum UU PDP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Sanksi administratif: peringatan tertulis, penghentian aktivitas, denda administratif.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Sanksi pidana: penjara hingga 6 tahun dan/atau denda hingga Rp6 miliar.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endParaRPr lang="en-US" altLang="en-US" sz="2000" dirty="0">
              <a:solidFill>
                <a:schemeClr val="tx1"/>
              </a:solidFill>
            </a:endParaRPr>
          </a:p>
          <a:p>
            <a:pPr algn="just"/>
            <a:r>
              <a:rPr lang="en-US" altLang="en-US" sz="2000" dirty="0">
                <a:solidFill>
                  <a:schemeClr val="tx1"/>
                </a:solidFill>
              </a:rPr>
              <a:t>Contoh: pihak yang membocorkan data tanpa izin dapat dijerat Pasal 67–69 UU PDP.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7525" y="629285"/>
            <a:ext cx="8194040" cy="5535930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Pengertian Big Data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Big Data adalah kumpulan data dalam volume besar, beragam, dan diperoleh dengan kecepatan tinggi.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Ciri utama (3V):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Volume – jumlah data sangat besar.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Velocity – data masuk sangat cepat.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 dirty="0">
                <a:solidFill>
                  <a:schemeClr val="tx1"/>
                </a:solidFill>
              </a:rPr>
              <a:t>Variety – bentuk data beragam (teks, video, gambar).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34975" y="497205"/>
            <a:ext cx="8258810" cy="5716905"/>
          </a:xfrm>
        </p:spPr>
        <p:txBody>
          <a:bodyPr>
            <a:noAutofit/>
          </a:bodyPr>
          <a:lstStyle/>
          <a:p>
            <a:pPr algn="ctr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Sumber Big Data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Media sosial (Instagram, TikTok, Twitter).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Transaksi e-commerce dan fintech.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IoT (Internet of Things) dan aplikasi mobile.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Catatan pelanggan dan log sistem startup.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3197</Words>
  <Application>WPS Presentation</Application>
  <PresentationFormat>On-screen Show (4:3)</PresentationFormat>
  <Paragraphs>112</Paragraphs>
  <Slides>14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Tahoma</vt:lpstr>
      <vt:lpstr>Microsoft YaHei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541</cp:revision>
  <cp:lastPrinted>2017-08-29T02:54:00Z</cp:lastPrinted>
  <dcterms:created xsi:type="dcterms:W3CDTF">2010-04-18T12:06:00Z</dcterms:created>
  <dcterms:modified xsi:type="dcterms:W3CDTF">2025-11-11T04:00:39Z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1033-12.2.0.23155</vt:lpwstr>
  </property>
</Properties>
</file>