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  <p:sldId id="257" r:id="rId3"/>
    <p:sldId id="270" r:id="rId4"/>
    <p:sldId id="258" r:id="rId5"/>
    <p:sldId id="271" r:id="rId6"/>
    <p:sldId id="259" r:id="rId7"/>
    <p:sldId id="272" r:id="rId8"/>
    <p:sldId id="260" r:id="rId9"/>
    <p:sldId id="273" r:id="rId10"/>
    <p:sldId id="261" r:id="rId11"/>
    <p:sldId id="267" r:id="rId12"/>
    <p:sldId id="274" r:id="rId13"/>
    <p:sldId id="262" r:id="rId14"/>
    <p:sldId id="275" r:id="rId15"/>
    <p:sldId id="268" r:id="rId16"/>
    <p:sldId id="263" r:id="rId17"/>
    <p:sldId id="269" r:id="rId18"/>
    <p:sldId id="264" r:id="rId19"/>
    <p:sldId id="265" r:id="rId20"/>
    <p:sldId id="266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113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66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64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407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365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81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20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661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17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3547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8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423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42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078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780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38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85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37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41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414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  <p:sldLayoutId id="2147483756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Mode Entry Strategy: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Ekspor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Lisensi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, Joint Venture,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Foreign Direct Investment (FDI)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Memasuki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endParaRPr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Dr.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Herlina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SE., MM</a:t>
            </a:r>
            <a:endParaRPr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753082"/>
          </a:xfrm>
        </p:spPr>
        <p:txBody>
          <a:bodyPr/>
          <a:lstStyle/>
          <a:p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Joint Venture (JV)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32" y="1509844"/>
            <a:ext cx="7773339" cy="3424107"/>
          </a:xfrm>
        </p:spPr>
        <p:txBody>
          <a:bodyPr>
            <a:noAutofit/>
          </a:bodyPr>
          <a:lstStyle/>
          <a:p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Joint Venture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kerja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sama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antara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dua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berbeda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membentuk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entitas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bisnis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baru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Masing-masing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pihak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berbagi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kepemilikan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keuntungan</a:t>
            </a:r>
            <a:r>
              <a:rPr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Kelebihan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342900" indent="-342900">
              <a:buAutoNum type="arabicPeriod"/>
            </a:pPr>
            <a:r>
              <a:rPr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Akses</a:t>
            </a:r>
            <a:r>
              <a:rPr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lokal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jaringan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distribusi</a:t>
            </a:r>
            <a:endParaRPr lang="en-US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Berbagi</a:t>
            </a:r>
            <a:r>
              <a:rPr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sumber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daya</a:t>
            </a:r>
            <a:endParaRPr lang="en-US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Mempermudah</a:t>
            </a:r>
            <a:r>
              <a:rPr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adaptasi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regulasi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lokal</a:t>
            </a:r>
            <a:endParaRPr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Kekurangan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342900" indent="-342900">
              <a:buAutoNum type="arabicPeriod"/>
            </a:pPr>
            <a:r>
              <a:rPr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Potensi</a:t>
            </a:r>
            <a:r>
              <a:rPr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konflik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manajemen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budaya</a:t>
            </a:r>
            <a:endParaRPr lang="en-US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Pembagian</a:t>
            </a:r>
            <a:r>
              <a:rPr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keuntungan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kompleks</a:t>
            </a:r>
            <a:endParaRPr lang="en-US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Proses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pembentukan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memakan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waktu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Alasan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Membentuk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Joint Venture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Mengakses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lokal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sumber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daya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Mengurangi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bisnis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Mematuhi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regulasi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Memanfaatkan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keahlian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lokal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Contoh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 Toyota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bekerja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sama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Astra International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memproduksi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kendaraan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di Indonesia.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680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842889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Kelebihan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Kekurangan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Join Venture</a:t>
            </a:r>
            <a:endParaRPr lang="en-US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31" y="2008414"/>
            <a:ext cx="7773339" cy="3782787"/>
          </a:xfrm>
        </p:spPr>
        <p:txBody>
          <a:bodyPr/>
          <a:lstStyle/>
          <a:p>
            <a:r>
              <a:rPr lang="en-US" b="1" dirty="0" err="1"/>
              <a:t>Kelebihan</a:t>
            </a:r>
            <a:r>
              <a:rPr lang="en-US" b="1" dirty="0"/>
              <a:t>: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smtClean="0"/>
              <a:t>local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 smtClean="0"/>
              <a:t>mitra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Adaptasi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regulasi</a:t>
            </a:r>
            <a:endParaRPr lang="en-US" dirty="0"/>
          </a:p>
          <a:p>
            <a:r>
              <a:rPr lang="en-US" b="1" dirty="0" err="1"/>
              <a:t>Kekurangan</a:t>
            </a:r>
            <a:r>
              <a:rPr lang="en-US" b="1" dirty="0"/>
              <a:t>: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manajemen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seimbang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8430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Foreign Direct Investment (FDI)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31" y="2089508"/>
            <a:ext cx="7773339" cy="3424107"/>
          </a:xfrm>
        </p:spPr>
        <p:txBody>
          <a:bodyPr>
            <a:noAutofit/>
          </a:bodyPr>
          <a:lstStyle/>
          <a:p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FDI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investasi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langsung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oleh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asing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membangun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mengakuisisi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fasilitas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produksi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FDI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terbagi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menjadi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57200" indent="-457200">
              <a:buAutoNum type="arabicPeriod"/>
            </a:pPr>
            <a:r>
              <a:rPr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Greenfield Investment:</a:t>
            </a:r>
            <a:r>
              <a:rPr lang="en-US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membangun</a:t>
            </a:r>
            <a:r>
              <a:rPr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fasilitas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baru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awal</a:t>
            </a:r>
            <a:r>
              <a:rPr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Acquisition/Merger:*</a:t>
            </a:r>
            <a:r>
              <a:rPr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membeli</a:t>
            </a:r>
            <a:r>
              <a:rPr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bergabung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600" dirty="0" err="1">
                <a:latin typeface="Cambria" panose="02040503050406030204" pitchFamily="18" charset="0"/>
                <a:ea typeface="Cambria" panose="02040503050406030204" pitchFamily="18" charset="0"/>
              </a:rPr>
              <a:t>lokal</a:t>
            </a:r>
            <a:r>
              <a:rPr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Kelebihan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kekurangan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Foreign Direct Investment (FDI)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Kelebihan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Kontrol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penuh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operasi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Potensi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keuntungan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jangka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panjang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besar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Kekurangan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342900" indent="-342900">
              <a:buAutoNum type="arabicPeriod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Biaya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tinggi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Sensitif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kebijakan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kondisi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politik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830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Kelebihan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Kekurangan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FDI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Kelebihan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Kontrol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penuh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operasi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Potensi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keuntungan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jangka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panjang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Kekurangan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Investasi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awal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besar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politik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tinggi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949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Perbandingan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Mode Entry Strategy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388807"/>
              </p:ext>
            </p:extLst>
          </p:nvPr>
        </p:nvGraphicFramePr>
        <p:xfrm>
          <a:off x="1298120" y="2256424"/>
          <a:ext cx="632188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4376">
                  <a:extLst>
                    <a:ext uri="{9D8B030D-6E8A-4147-A177-3AD203B41FA5}">
                      <a16:colId xmlns:a16="http://schemas.microsoft.com/office/drawing/2014/main" val="2041201553"/>
                    </a:ext>
                  </a:extLst>
                </a:gridCol>
                <a:gridCol w="1264376">
                  <a:extLst>
                    <a:ext uri="{9D8B030D-6E8A-4147-A177-3AD203B41FA5}">
                      <a16:colId xmlns:a16="http://schemas.microsoft.com/office/drawing/2014/main" val="793589841"/>
                    </a:ext>
                  </a:extLst>
                </a:gridCol>
                <a:gridCol w="1264376">
                  <a:extLst>
                    <a:ext uri="{9D8B030D-6E8A-4147-A177-3AD203B41FA5}">
                      <a16:colId xmlns:a16="http://schemas.microsoft.com/office/drawing/2014/main" val="2138411466"/>
                    </a:ext>
                  </a:extLst>
                </a:gridCol>
                <a:gridCol w="1264376">
                  <a:extLst>
                    <a:ext uri="{9D8B030D-6E8A-4147-A177-3AD203B41FA5}">
                      <a16:colId xmlns:a16="http://schemas.microsoft.com/office/drawing/2014/main" val="185195586"/>
                    </a:ext>
                  </a:extLst>
                </a:gridCol>
                <a:gridCol w="1264376">
                  <a:extLst>
                    <a:ext uri="{9D8B030D-6E8A-4147-A177-3AD203B41FA5}">
                      <a16:colId xmlns:a16="http://schemas.microsoft.com/office/drawing/2014/main" val="354105583"/>
                    </a:ext>
                  </a:extLst>
                </a:gridCol>
              </a:tblGrid>
              <a:tr h="54061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Aspek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Ekspor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Lisensi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Joint Venture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FDI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859661"/>
                  </a:ext>
                </a:extLst>
              </a:tr>
              <a:tr h="31321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Risiko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Rendah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Sedang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Tinggi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Tinggi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466793"/>
                  </a:ext>
                </a:extLst>
              </a:tr>
              <a:tr h="31321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Kontrol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Rendah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Rendah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Sedang</a:t>
                      </a:r>
                      <a:r>
                        <a:rPr lang="en-US" dirty="0" smtClean="0"/>
                        <a:t>-Tinggi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Tinggi 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902198"/>
                  </a:ext>
                </a:extLst>
              </a:tr>
              <a:tr h="31321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Investasi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Kecil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Kecil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Sedang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Besar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181644"/>
                  </a:ext>
                </a:extLst>
              </a:tr>
              <a:tr h="54061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Potensi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Keuntungan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Rendah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Sedang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Sedang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Tinggi 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295621"/>
                  </a:ext>
                </a:extLst>
              </a:tr>
              <a:tr h="31321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Fleksibilitas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Tinggi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Tinggi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Sedang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Rendah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6291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Pemilihan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Mode Entry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Pemilihan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harus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mempertimbangkan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jangka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panjang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Kapabilitas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sumber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daya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kondisi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Tingkat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kontrol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diinginkan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2130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Faktor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Penentu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Pemilihan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endParaRPr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Sumber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daya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finansial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manusia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teknologi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Tingkat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politik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jangka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panjang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Tingkat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kontrol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diinginkan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operasi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Karakteristik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lokal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ukuran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pertumbuhan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kompetisi</a:t>
            </a:r>
            <a:r>
              <a:rPr dirty="0" smtClean="0">
                <a:latin typeface="Cambria" panose="02040503050406030204" pitchFamily="18" charset="0"/>
                <a:ea typeface="Cambria" panose="02040503050406030204" pitchFamily="18" charset="0"/>
              </a:rPr>
              <a:t>).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Kesimpulan</a:t>
            </a:r>
            <a:endParaRPr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Pemilihan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mode entry strategy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merupakan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keputusan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strategis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memengaruhi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keberhasilan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ekspansi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Perusahaan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harus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menimbang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antara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tingkat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kontrol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investasi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potensi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keuntungan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efektif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selaras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visi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kondisi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Pengantar</a:t>
            </a:r>
            <a:endParaRPr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Mode entry strategy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merupakan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cara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memasuki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Setiap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mode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memiliki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tingkat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kontrol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potensi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keuntungan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berbeda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Empat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umum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ekspansi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global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Ekspor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Lisensi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, Joint Venture,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 Foreign Direct Investment </a:t>
            </a:r>
            <a:r>
              <a:rPr dirty="0"/>
              <a:t>(FDI).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Referensi</a:t>
            </a:r>
            <a:endParaRPr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Hill, C. W. L. (2022). International Business: Competing in the Global Marketplace.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Kotler, P., &amp; Keller, K. L. (2019). Marketing Management.</a:t>
            </a:r>
          </a:p>
          <a:p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Daniels, J. D., </a:t>
            </a:r>
            <a:r>
              <a:rPr dirty="0" err="1">
                <a:latin typeface="Cambria" panose="02040503050406030204" pitchFamily="18" charset="0"/>
                <a:ea typeface="Cambria" panose="02040503050406030204" pitchFamily="18" charset="0"/>
              </a:rPr>
              <a:t>Radebaugh</a:t>
            </a:r>
            <a:r>
              <a:rPr dirty="0">
                <a:latin typeface="Cambria" panose="02040503050406030204" pitchFamily="18" charset="0"/>
                <a:ea typeface="Cambria" panose="02040503050406030204" pitchFamily="18" charset="0"/>
              </a:rPr>
              <a:t>, L. H., &amp; Sullivan, D. P. (2018). International Business: Environments and Operations.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Latar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Belakang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Globalisasi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Bisnis</a:t>
            </a:r>
            <a:endParaRPr lang="en-US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Globalisasi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membuka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peluang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besar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bagi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memperluas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tingkat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berhasil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harus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menentukan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cara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terbaik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memasuki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asing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Mode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Entry Strategy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membantu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menentukan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tingkat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kontrol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potensi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keuntungan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310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Pengertian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Mode Entry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Mode entry strategy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pendekatan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memperluas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operasinya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luar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negeri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US" sz="1800" dirty="0" err="1"/>
              <a:t>Pemilihan</a:t>
            </a:r>
            <a:r>
              <a:rPr lang="en-US" sz="1800" dirty="0"/>
              <a:t> </a:t>
            </a:r>
            <a:r>
              <a:rPr lang="en-US" sz="1800" dirty="0" err="1"/>
              <a:t>strategi</a:t>
            </a:r>
            <a:r>
              <a:rPr lang="en-US" sz="1800" dirty="0"/>
              <a:t> </a:t>
            </a:r>
            <a:r>
              <a:rPr lang="en-US" sz="1800" dirty="0" err="1"/>
              <a:t>bergantung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:</a:t>
            </a:r>
          </a:p>
          <a:p>
            <a:pPr marL="342900" indent="-342900">
              <a:buAutoNum type="arabicPeriod"/>
            </a:pPr>
            <a:r>
              <a:rPr lang="en-US" sz="1800" dirty="0" err="1" smtClean="0"/>
              <a:t>Tujuan</a:t>
            </a:r>
            <a:r>
              <a:rPr lang="en-US" sz="1800" dirty="0" smtClean="0"/>
              <a:t> </a:t>
            </a:r>
            <a:r>
              <a:rPr lang="en-US" sz="1800" dirty="0" err="1" smtClean="0"/>
              <a:t>ekspansi</a:t>
            </a:r>
            <a:endParaRPr lang="en-US" sz="1800" dirty="0" smtClean="0"/>
          </a:p>
          <a:p>
            <a:pPr marL="342900" indent="-342900">
              <a:buAutoNum type="arabicPeriod"/>
            </a:pPr>
            <a:r>
              <a:rPr lang="en-US" sz="1800" dirty="0" err="1" smtClean="0"/>
              <a:t>Sumber</a:t>
            </a:r>
            <a:r>
              <a:rPr lang="en-US" sz="1800" dirty="0" smtClean="0"/>
              <a:t> </a:t>
            </a:r>
            <a:r>
              <a:rPr lang="en-US" sz="1800" dirty="0" err="1"/>
              <a:t>daya</a:t>
            </a:r>
            <a:r>
              <a:rPr lang="en-US" sz="1800" dirty="0"/>
              <a:t> </a:t>
            </a:r>
            <a:r>
              <a:rPr lang="en-US" sz="1800" dirty="0" err="1" smtClean="0"/>
              <a:t>perusahaan</a:t>
            </a:r>
            <a:endParaRPr lang="en-US" sz="1800" dirty="0" smtClean="0"/>
          </a:p>
          <a:p>
            <a:pPr marL="342900" indent="-342900">
              <a:buAutoNum type="arabicPeriod"/>
            </a:pPr>
            <a:r>
              <a:rPr lang="en-US" sz="1800" dirty="0" err="1" smtClean="0"/>
              <a:t>Kondisi</a:t>
            </a:r>
            <a:r>
              <a:rPr lang="en-US" sz="1800" dirty="0" smtClean="0"/>
              <a:t> </a:t>
            </a:r>
            <a:r>
              <a:rPr lang="en-US" sz="1800" dirty="0" err="1"/>
              <a:t>pasar</a:t>
            </a:r>
            <a:r>
              <a:rPr lang="en-US" sz="1800" dirty="0"/>
              <a:t> </a:t>
            </a:r>
            <a:r>
              <a:rPr lang="en-US" sz="1800" dirty="0" err="1" smtClean="0"/>
              <a:t>tujuan</a:t>
            </a:r>
            <a:endParaRPr lang="en-US" sz="1800" dirty="0" smtClean="0"/>
          </a:p>
          <a:p>
            <a:pPr marL="342900" indent="-342900">
              <a:buAutoNum type="arabicPeriod"/>
            </a:pPr>
            <a:r>
              <a:rPr lang="en-US" sz="1800" dirty="0" smtClean="0"/>
              <a:t>Tingkat </a:t>
            </a:r>
            <a:r>
              <a:rPr lang="en-US" sz="1800" dirty="0" err="1"/>
              <a:t>risiko</a:t>
            </a:r>
            <a:r>
              <a:rPr lang="en-US" sz="1800" dirty="0"/>
              <a:t> yang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diterima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014339"/>
          </a:xfrm>
        </p:spPr>
        <p:txBody>
          <a:bodyPr/>
          <a:lstStyle/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Faktor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Penentu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31" y="1714500"/>
            <a:ext cx="7773339" cy="4076701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utama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Meningkatkan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pangsa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global</a:t>
            </a: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Mencari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peluang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keuntungan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baru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Diversifikasi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bisnis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Mengakses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sumber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teknologi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Faktor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penentu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Sumber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finansial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politik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Potensi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8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Ekspor</a:t>
            </a:r>
            <a:r>
              <a:rPr sz="4000" b="1" dirty="0">
                <a:latin typeface="Cambria" panose="02040503050406030204" pitchFamily="18" charset="0"/>
                <a:ea typeface="Cambria" panose="02040503050406030204" pitchFamily="18" charset="0"/>
              </a:rPr>
              <a:t> (Exporting)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Ekspor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strategi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masuk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paling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sederhana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, di mana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produk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dijual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asal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lain.</a:t>
            </a:r>
          </a:p>
          <a:p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Jenis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ekspor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57200" indent="-457200">
              <a:buAutoNum type="arabicPeriod"/>
            </a:pPr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Ekspor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langsung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berhubungan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langsung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pembeli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asing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2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Ekspor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langsung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melalui</a:t>
            </a:r>
            <a:r>
              <a:rPr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perantara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seperti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agen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distributor.</a:t>
            </a:r>
          </a:p>
          <a:p>
            <a:endParaRPr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Kelebihan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Biaya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rendah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minimal</a:t>
            </a:r>
          </a:p>
          <a:p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Akses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cepat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asing</a:t>
            </a:r>
            <a:endParaRPr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Kekurangan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Kontrol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terbatas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distribusi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promosi</a:t>
            </a:r>
            <a:endParaRPr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Ketergantungan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pada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perantara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luar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400" dirty="0" err="1">
                <a:latin typeface="Cambria" panose="02040503050406030204" pitchFamily="18" charset="0"/>
                <a:ea typeface="Cambria" panose="02040503050406030204" pitchFamily="18" charset="0"/>
              </a:rPr>
              <a:t>negeri</a:t>
            </a:r>
            <a:r>
              <a:rPr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900039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Kelebihan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Kekurangan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Ekspor</a:t>
            </a:r>
            <a:endParaRPr lang="en-US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31" y="1934936"/>
            <a:ext cx="7773339" cy="3856265"/>
          </a:xfrm>
        </p:spPr>
        <p:txBody>
          <a:bodyPr/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Kelebihan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Biaya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awal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rendah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kecil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memperluas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pasar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cepat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Kekurangan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Kontrol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distribusi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terbatas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Ketergantungan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perantara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Potensi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hambatan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809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769411"/>
          </a:xfrm>
        </p:spPr>
        <p:txBody>
          <a:bodyPr/>
          <a:lstStyle/>
          <a:p>
            <a:r>
              <a:rPr b="1" dirty="0" err="1">
                <a:latin typeface="Cambria" panose="02040503050406030204" pitchFamily="18" charset="0"/>
                <a:ea typeface="Cambria" panose="02040503050406030204" pitchFamily="18" charset="0"/>
              </a:rPr>
              <a:t>Lisensi</a:t>
            </a:r>
            <a:r>
              <a:rPr b="1" dirty="0">
                <a:latin typeface="Cambria" panose="02040503050406030204" pitchFamily="18" charset="0"/>
                <a:ea typeface="Cambria" panose="02040503050406030204" pitchFamily="18" charset="0"/>
              </a:rPr>
              <a:t> (Licensing)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853" y="1379215"/>
            <a:ext cx="7773339" cy="3424107"/>
          </a:xfrm>
        </p:spPr>
        <p:txBody>
          <a:bodyPr>
            <a:noAutofit/>
          </a:bodyPr>
          <a:lstStyle/>
          <a:p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Lisensi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perjanjian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di mana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(licensor)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memberikan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hak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kepada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pihak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asing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(licensee)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menggunakan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merek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dagang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teknologi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proses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produksi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Contoh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: Disney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melisensikan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karakter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kepada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produsen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mainan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berbagai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negara</a:t>
            </a:r>
            <a:r>
              <a:rPr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sz="1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Kelebihan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342900" indent="-342900">
              <a:buAutoNum type="arabicPeriod"/>
            </a:pPr>
            <a:r>
              <a:rPr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Investasi</a:t>
            </a:r>
            <a:r>
              <a:rPr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rendah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kecil</a:t>
            </a:r>
            <a:endParaRPr lang="en-US" sz="1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Sumber</a:t>
            </a:r>
            <a:r>
              <a:rPr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pendapatan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pasif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melalui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royalti</a:t>
            </a:r>
            <a:endParaRPr sz="1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Kekurangan</a:t>
            </a:r>
            <a:r>
              <a:rPr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1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Kontrol</a:t>
            </a:r>
            <a:r>
              <a:rPr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terbatas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kualitas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produk</a:t>
            </a:r>
            <a:endParaRPr lang="en-US" sz="18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munculnya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pesaing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potensial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 di masa </a:t>
            </a:r>
            <a:r>
              <a:rPr sz="1800" dirty="0" err="1">
                <a:latin typeface="Cambria" panose="02040503050406030204" pitchFamily="18" charset="0"/>
                <a:ea typeface="Cambria" panose="02040503050406030204" pitchFamily="18" charset="0"/>
              </a:rPr>
              <a:t>depan</a:t>
            </a:r>
            <a:r>
              <a:rPr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851053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Kelebihan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Kekurangan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Lisensi</a:t>
            </a:r>
            <a:endParaRPr lang="en-US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31" y="1779814"/>
            <a:ext cx="7773339" cy="4011387"/>
          </a:xfrm>
        </p:spPr>
        <p:txBody>
          <a:bodyPr/>
          <a:lstStyle/>
          <a:p>
            <a:r>
              <a:rPr lang="en-US" b="1" dirty="0" err="1"/>
              <a:t>Kelebihan</a:t>
            </a:r>
            <a:r>
              <a:rPr lang="en-US" b="1" dirty="0"/>
              <a:t>: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/>
              <a:t>rendah</a:t>
            </a:r>
            <a:r>
              <a:rPr lang="en-US" dirty="0"/>
              <a:t>,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 smtClean="0"/>
              <a:t>kecil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smtClean="0"/>
              <a:t>royalty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/>
              <a:t>jangkauan</a:t>
            </a:r>
            <a:r>
              <a:rPr lang="en-US" dirty="0"/>
              <a:t> global</a:t>
            </a:r>
          </a:p>
          <a:p>
            <a:r>
              <a:rPr lang="en-US" b="1" dirty="0" err="1"/>
              <a:t>Kekurangan</a:t>
            </a:r>
            <a:r>
              <a:rPr lang="en-US" b="1" dirty="0"/>
              <a:t>: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 smtClean="0"/>
              <a:t>kualitas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/>
              <a:t>licensee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pesaing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175522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48</TotalTime>
  <Words>863</Words>
  <Application>Microsoft Office PowerPoint</Application>
  <PresentationFormat>On-screen Show (4:3)</PresentationFormat>
  <Paragraphs>162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Cambria</vt:lpstr>
      <vt:lpstr>Tw Cen MT</vt:lpstr>
      <vt:lpstr>Droplet</vt:lpstr>
      <vt:lpstr>Mode Entry Strategy: Ekspor, Lisensi, Joint Venture, dan Foreign Direct Investment (FDI)</vt:lpstr>
      <vt:lpstr>Pengantar</vt:lpstr>
      <vt:lpstr>Latar Belakang Globalisasi Bisnis</vt:lpstr>
      <vt:lpstr>Pengertian Mode Entry Strategy</vt:lpstr>
      <vt:lpstr>Tujuan dan Faktor Penentu</vt:lpstr>
      <vt:lpstr>Ekspor (Exporting)</vt:lpstr>
      <vt:lpstr>Kelebihan dan Kekurangan Ekspor</vt:lpstr>
      <vt:lpstr>Lisensi (Licensing)</vt:lpstr>
      <vt:lpstr>Kelebihan dan Kekurangan Lisensi</vt:lpstr>
      <vt:lpstr>Joint Venture (JV)</vt:lpstr>
      <vt:lpstr>Alasan Membentuk Joint Venture</vt:lpstr>
      <vt:lpstr>Kelebihan dan Kekurangan Join Venture</vt:lpstr>
      <vt:lpstr>Foreign Direct Investment (FDI)</vt:lpstr>
      <vt:lpstr>Kelebihan dan kekurangan Foreign Direct Investment (FDI)</vt:lpstr>
      <vt:lpstr>Kelebihan dan Kekurangan FDI</vt:lpstr>
      <vt:lpstr>Perbandingan Mode Entry Strategy</vt:lpstr>
      <vt:lpstr>Strategi Pemilihan Mode Entry</vt:lpstr>
      <vt:lpstr>Faktor Penentu Pemilihan Strategi</vt:lpstr>
      <vt:lpstr>Kesimpulan</vt:lpstr>
      <vt:lpstr>Referensi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 Entry Strategy: Ekspor, Lisensi, Joint Venture, dan Foreign Direct Investment (FDI)</dc:title>
  <dc:subject/>
  <dc:creator>Dragon</dc:creator>
  <cp:keywords/>
  <dc:description>generated using python-pptx</dc:description>
  <cp:lastModifiedBy>Dragon</cp:lastModifiedBy>
  <cp:revision>29</cp:revision>
  <dcterms:created xsi:type="dcterms:W3CDTF">2013-01-27T09:14:16Z</dcterms:created>
  <dcterms:modified xsi:type="dcterms:W3CDTF">2025-11-01T01:07:08Z</dcterms:modified>
  <cp:category/>
</cp:coreProperties>
</file>