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KLASIFIKASI RESERFASI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5FC2988-42C8-1F82-7AEC-F5751EB44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488832" cy="5361459"/>
          </a:xfrm>
        </p:spPr>
        <p:txBody>
          <a:bodyPr/>
          <a:lstStyle/>
          <a:p>
            <a:r>
              <a:rPr lang="id-ID" b="1" dirty="0" err="1"/>
              <a:t>Confirmation</a:t>
            </a:r>
            <a:r>
              <a:rPr lang="id-ID" dirty="0"/>
              <a:t> – mengirimkan konfirmasi tertulis kepada tamu.</a:t>
            </a:r>
            <a:endParaRPr lang="en-US" dirty="0"/>
          </a:p>
          <a:p>
            <a:r>
              <a:rPr lang="id-ID" b="1" dirty="0" err="1"/>
              <a:t>Maintaining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b="1" dirty="0"/>
              <a:t> </a:t>
            </a:r>
            <a:r>
              <a:rPr lang="id-ID" b="1" dirty="0" err="1"/>
              <a:t>Record</a:t>
            </a:r>
            <a:r>
              <a:rPr lang="id-ID" dirty="0"/>
              <a:t> – menyimpan data pemesanan untuk keperluan administrasi.</a:t>
            </a:r>
            <a:endParaRPr lang="en-US" dirty="0"/>
          </a:p>
          <a:p>
            <a:r>
              <a:rPr lang="id-ID" b="1" dirty="0" err="1"/>
              <a:t>Modification</a:t>
            </a:r>
            <a:r>
              <a:rPr lang="id-ID" b="1" dirty="0"/>
              <a:t> </a:t>
            </a:r>
            <a:r>
              <a:rPr lang="id-ID" b="1" dirty="0" err="1"/>
              <a:t>or</a:t>
            </a:r>
            <a:r>
              <a:rPr lang="id-ID" b="1" dirty="0"/>
              <a:t> </a:t>
            </a:r>
            <a:r>
              <a:rPr lang="id-ID" b="1" dirty="0" err="1"/>
              <a:t>Cancellation</a:t>
            </a:r>
            <a:r>
              <a:rPr lang="id-ID" dirty="0"/>
              <a:t> – menangani perubahan atau pembatalan sesuai kebijakan hotel.</a:t>
            </a:r>
            <a:endParaRPr lang="en-US" dirty="0"/>
          </a:p>
          <a:p>
            <a:r>
              <a:rPr lang="id-ID" b="1" dirty="0" err="1"/>
              <a:t>Pre-arrival</a:t>
            </a:r>
            <a:r>
              <a:rPr lang="id-ID" b="1" dirty="0"/>
              <a:t> </a:t>
            </a:r>
            <a:r>
              <a:rPr lang="id-ID" b="1" dirty="0" err="1"/>
              <a:t>Coordination</a:t>
            </a:r>
            <a:r>
              <a:rPr lang="id-ID" dirty="0"/>
              <a:t> – memastikan semua detail siap sebelum tamu datang.</a:t>
            </a:r>
          </a:p>
        </p:txBody>
      </p:sp>
    </p:spTree>
    <p:extLst>
      <p:ext uri="{BB962C8B-B14F-4D97-AF65-F5344CB8AC3E}">
        <p14:creationId xmlns:p14="http://schemas.microsoft.com/office/powerpoint/2010/main" val="112522353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DB58F2E-70F9-1C68-FD41-5FF2B560E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704856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</a:t>
            </a:r>
            <a:r>
              <a:rPr lang="id-ID" sz="3200" b="1" dirty="0"/>
              <a:t>Sistem Reservasi Modern</a:t>
            </a:r>
          </a:p>
          <a:p>
            <a:r>
              <a:rPr lang="id-ID" dirty="0"/>
              <a:t>Hotel saat ini menggunakan sistem komputerisasi yang terintegrasi, seperti:</a:t>
            </a:r>
          </a:p>
          <a:p>
            <a:r>
              <a:rPr lang="id-ID" b="1" dirty="0"/>
              <a:t>PMS (Property </a:t>
            </a:r>
            <a:r>
              <a:rPr lang="id-ID" b="1" dirty="0" err="1"/>
              <a:t>Management</a:t>
            </a:r>
            <a:r>
              <a:rPr lang="id-ID" b="1" dirty="0"/>
              <a:t> System)</a:t>
            </a:r>
            <a:r>
              <a:rPr lang="id-ID" dirty="0"/>
              <a:t>: Opera, VHP, </a:t>
            </a:r>
            <a:r>
              <a:rPr lang="id-ID" dirty="0" err="1"/>
              <a:t>eZee</a:t>
            </a:r>
            <a:r>
              <a:rPr lang="id-ID" dirty="0"/>
              <a:t> </a:t>
            </a:r>
            <a:r>
              <a:rPr lang="id-ID" dirty="0" err="1"/>
              <a:t>Absolute</a:t>
            </a:r>
            <a:r>
              <a:rPr lang="id-ID" dirty="0"/>
              <a:t>, dsb.</a:t>
            </a:r>
          </a:p>
          <a:p>
            <a:r>
              <a:rPr lang="id-ID" b="1" dirty="0"/>
              <a:t>Channel </a:t>
            </a:r>
            <a:r>
              <a:rPr lang="id-ID" b="1" dirty="0" err="1"/>
              <a:t>Manager</a:t>
            </a:r>
            <a:r>
              <a:rPr lang="id-ID" dirty="0"/>
              <a:t>: menghubungkan sistem hotel dengan OTA agar data ketersediaan kamar selalu sinkron.</a:t>
            </a:r>
          </a:p>
          <a:p>
            <a:r>
              <a:rPr lang="id-ID" b="1" dirty="0"/>
              <a:t>CRM System</a:t>
            </a:r>
            <a:r>
              <a:rPr lang="id-ID" dirty="0"/>
              <a:t>: menyimpan data pelanggan untuk keperluan promosi dan loyalitas.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4465006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9AA2E12-BBF2-4E95-20F3-A33906CFE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63284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Contoh Kasus</a:t>
            </a:r>
          </a:p>
          <a:p>
            <a:r>
              <a:rPr lang="id-ID" dirty="0"/>
              <a:t>Hotel Grand Melati menerima dua jenis reservasi:</a:t>
            </a:r>
          </a:p>
          <a:p>
            <a:r>
              <a:rPr lang="id-ID" b="1" dirty="0" err="1"/>
              <a:t>Corporate</a:t>
            </a:r>
            <a:r>
              <a:rPr lang="id-ID" b="1" dirty="0"/>
              <a:t> </a:t>
            </a:r>
            <a:r>
              <a:rPr lang="id-ID" b="1" dirty="0" err="1"/>
              <a:t>booking</a:t>
            </a:r>
            <a:r>
              <a:rPr lang="id-ID" dirty="0"/>
              <a:t> untuk 10 kamar dari PT Nusantara, dijamin dengan transfer bank.</a:t>
            </a:r>
          </a:p>
          <a:p>
            <a:r>
              <a:rPr lang="id-ID" b="1" dirty="0"/>
              <a:t>OTA </a:t>
            </a:r>
            <a:r>
              <a:rPr lang="id-ID" b="1" dirty="0" err="1"/>
              <a:t>booking</a:t>
            </a:r>
            <a:r>
              <a:rPr lang="id-ID" dirty="0"/>
              <a:t> untuk 5 kamar melalui </a:t>
            </a:r>
            <a:r>
              <a:rPr lang="id-ID" dirty="0" err="1"/>
              <a:t>Traveloka</a:t>
            </a:r>
            <a:r>
              <a:rPr lang="id-ID" dirty="0"/>
              <a:t> tanpa jaminan.</a:t>
            </a:r>
          </a:p>
          <a:p>
            <a:pPr marL="0" indent="0">
              <a:buNone/>
            </a:pPr>
            <a:r>
              <a:rPr lang="id-ID" b="1" dirty="0"/>
              <a:t>Tugas Mahasiswa:</a:t>
            </a:r>
            <a:endParaRPr lang="id-ID" dirty="0"/>
          </a:p>
          <a:p>
            <a:r>
              <a:rPr lang="id-ID" dirty="0"/>
              <a:t>Identifikasi jenis dan media reservasi dari kedua kasus di atas.</a:t>
            </a:r>
          </a:p>
          <a:p>
            <a:r>
              <a:rPr lang="id-ID" dirty="0"/>
              <a:t>Jelaskan langkah penanganan reservasi yang harus dilakukan oleh bagian Front Office.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1880331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484B974-50B8-F473-2EAA-07B0F9E77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416824" cy="5433467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SISTEM RESERVASI HOTEL</a:t>
            </a:r>
          </a:p>
          <a:p>
            <a:pPr marL="0" indent="0">
              <a:buNone/>
            </a:pPr>
            <a:r>
              <a:rPr lang="id-ID" b="1" dirty="0"/>
              <a:t>1. Klasifikasi Reservasi</a:t>
            </a:r>
          </a:p>
          <a:p>
            <a:r>
              <a:rPr lang="id-ID" dirty="0"/>
              <a:t>Reservasi (pemesanan) adalah proses pemesanan kamar oleh tamu sebelum kedatangan di hotel.</a:t>
            </a:r>
            <a:br>
              <a:rPr lang="id-ID" dirty="0"/>
            </a:br>
            <a:r>
              <a:rPr lang="id-ID" dirty="0"/>
              <a:t>Klasifikasi reservasi dapat dibedakan menjadi beberapa kategori:</a:t>
            </a:r>
          </a:p>
          <a:p>
            <a:endParaRPr lang="id-ID" dirty="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20C47B38-8CF8-0C03-FF2D-E19CB45F5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33056"/>
            <a:ext cx="9144000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112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C5243EB-8EE7-CCC7-142E-BDD454FAD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848872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</a:t>
            </a:r>
            <a:r>
              <a:rPr lang="id-ID" sz="3200" b="1" dirty="0"/>
              <a:t>Berdasarkan Sumber Pemesanan</a:t>
            </a:r>
          </a:p>
          <a:p>
            <a:r>
              <a:rPr lang="id-ID" b="1" dirty="0"/>
              <a:t>Individual </a:t>
            </a:r>
            <a:r>
              <a:rPr lang="id-ID" b="1" dirty="0" err="1"/>
              <a:t>Reservation</a:t>
            </a:r>
            <a:r>
              <a:rPr lang="id-ID" dirty="0"/>
              <a:t> → dilakukan oleh tamu perorangan.</a:t>
            </a:r>
          </a:p>
          <a:p>
            <a:r>
              <a:rPr lang="id-ID" b="1" dirty="0"/>
              <a:t>Group </a:t>
            </a:r>
            <a:r>
              <a:rPr lang="id-ID" b="1" dirty="0" err="1"/>
              <a:t>Reservation</a:t>
            </a:r>
            <a:r>
              <a:rPr lang="id-ID" dirty="0"/>
              <a:t> → dilakukan oleh rombongan, perusahaan, atau agen perjalanan.</a:t>
            </a:r>
          </a:p>
          <a:p>
            <a:r>
              <a:rPr lang="id-ID" b="1" dirty="0" err="1"/>
              <a:t>Corporate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dirty="0"/>
              <a:t> → dilakukan oleh perusahaan untuk karyawannya.</a:t>
            </a:r>
          </a:p>
          <a:p>
            <a:r>
              <a:rPr lang="id-ID" b="1" dirty="0"/>
              <a:t>Travel </a:t>
            </a:r>
            <a:r>
              <a:rPr lang="id-ID" b="1" dirty="0" err="1"/>
              <a:t>Agent</a:t>
            </a:r>
            <a:r>
              <a:rPr lang="id-ID" b="1" dirty="0"/>
              <a:t> / Online Travel </a:t>
            </a:r>
            <a:r>
              <a:rPr lang="id-ID" b="1" dirty="0" err="1"/>
              <a:t>Agent</a:t>
            </a:r>
            <a:r>
              <a:rPr lang="id-ID" b="1" dirty="0"/>
              <a:t> (OTA) </a:t>
            </a:r>
            <a:r>
              <a:rPr lang="id-ID" b="1" dirty="0" err="1"/>
              <a:t>Reservation</a:t>
            </a:r>
            <a:r>
              <a:rPr lang="id-ID" dirty="0"/>
              <a:t> → melalui pihak ketiga seperti </a:t>
            </a:r>
            <a:r>
              <a:rPr lang="id-ID" dirty="0" err="1"/>
              <a:t>Traveloka</a:t>
            </a:r>
            <a:r>
              <a:rPr lang="id-ID" dirty="0"/>
              <a:t>, Tiket.com, </a:t>
            </a:r>
            <a:r>
              <a:rPr lang="id-ID" dirty="0" err="1"/>
              <a:t>Agoda</a:t>
            </a:r>
            <a:r>
              <a:rPr lang="id-ID" dirty="0"/>
              <a:t>, dsb.</a:t>
            </a:r>
          </a:p>
          <a:p>
            <a:r>
              <a:rPr lang="id-ID" b="1" dirty="0" err="1"/>
              <a:t>Government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dirty="0"/>
              <a:t> → dilakukan oleh instansi pemerintahan.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8951180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CA79E72-253D-7538-9376-F5ADD532A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560840" cy="55054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</a:t>
            </a:r>
            <a:r>
              <a:rPr lang="id-ID" sz="3200" b="1" dirty="0"/>
              <a:t>Berdasarkan Jaminan Pembayaran</a:t>
            </a:r>
          </a:p>
          <a:p>
            <a:r>
              <a:rPr lang="id-ID" b="1" dirty="0" err="1"/>
              <a:t>Guaranteed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br>
              <a:rPr lang="id-ID" dirty="0"/>
            </a:br>
            <a:r>
              <a:rPr lang="id-ID" dirty="0"/>
              <a:t>Reservasi dijamin oleh pembayaran di muka atau kartu kredit. Hotel wajib menyediakan kamar meskipun tamu datang terlambat.</a:t>
            </a:r>
          </a:p>
          <a:p>
            <a:r>
              <a:rPr lang="id-ID" b="1" dirty="0"/>
              <a:t>Non-</a:t>
            </a:r>
            <a:r>
              <a:rPr lang="id-ID" b="1" dirty="0" err="1"/>
              <a:t>Guaranteed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br>
              <a:rPr lang="id-ID" dirty="0"/>
            </a:br>
            <a:r>
              <a:rPr lang="id-ID" dirty="0"/>
              <a:t>Tidak dijamin oleh pembayaran di muka. Kamar akan dilepaskan jika tamu tidak datang hingga waktu tertentu (biasanya pukul 18.00).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620685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6443B9D-5C23-4EAA-931A-13694D452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36145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</a:t>
            </a:r>
            <a:r>
              <a:rPr lang="id-ID" sz="3200" b="1" dirty="0"/>
              <a:t>Berdasarkan Cara Pemesanan</a:t>
            </a:r>
          </a:p>
          <a:p>
            <a:r>
              <a:rPr lang="id-ID" b="1" dirty="0" err="1"/>
              <a:t>Direct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dirty="0"/>
              <a:t> → dilakukan langsung ke hotel (telepon, email, </a:t>
            </a:r>
            <a:r>
              <a:rPr lang="id-ID" dirty="0" err="1"/>
              <a:t>website</a:t>
            </a:r>
            <a:r>
              <a:rPr lang="id-ID" dirty="0"/>
              <a:t>).</a:t>
            </a:r>
          </a:p>
          <a:p>
            <a:r>
              <a:rPr lang="id-ID" b="1" dirty="0" err="1"/>
              <a:t>Indirect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dirty="0"/>
              <a:t> → melalui perantara (</a:t>
            </a:r>
            <a:r>
              <a:rPr lang="id-ID" dirty="0" err="1"/>
              <a:t>travel</a:t>
            </a:r>
            <a:r>
              <a:rPr lang="id-ID" dirty="0"/>
              <a:t> </a:t>
            </a:r>
            <a:r>
              <a:rPr lang="id-ID" dirty="0" err="1"/>
              <a:t>agent</a:t>
            </a:r>
            <a:r>
              <a:rPr lang="id-ID" dirty="0"/>
              <a:t>, OTA, atau perusahaan).</a:t>
            </a:r>
          </a:p>
          <a:p>
            <a:endParaRPr lang="id-ID" dirty="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FC7C318F-A6DD-1A4B-7E79-E7DBCB73F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84984"/>
            <a:ext cx="9144000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560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9037BBE-3C1E-9C42-01F4-62A98F128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704856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2. </a:t>
            </a:r>
            <a:r>
              <a:rPr lang="id-ID" sz="3200" b="1" dirty="0"/>
              <a:t>Media dan Sumber Reservasi</a:t>
            </a:r>
          </a:p>
          <a:p>
            <a:r>
              <a:rPr lang="id-ID" dirty="0"/>
              <a:t>Reservasi dapat dilakukan melalui berbagai </a:t>
            </a:r>
            <a:r>
              <a:rPr lang="id-ID" b="1" dirty="0"/>
              <a:t>media komunikasi</a:t>
            </a:r>
            <a:r>
              <a:rPr lang="id-ID" dirty="0"/>
              <a:t> dan </a:t>
            </a:r>
            <a:r>
              <a:rPr lang="id-ID" b="1" dirty="0"/>
              <a:t>sumber informasi</a:t>
            </a:r>
            <a:r>
              <a:rPr lang="id-ID" dirty="0"/>
              <a:t>, antara lain: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Media Reservasi</a:t>
            </a:r>
          </a:p>
          <a:p>
            <a:r>
              <a:rPr lang="id-ID" b="1" dirty="0"/>
              <a:t>Telepon</a:t>
            </a:r>
            <a:r>
              <a:rPr lang="id-ID" dirty="0"/>
              <a:t> – cara tradisional yang masih efektif untuk komunikasi langsung.</a:t>
            </a:r>
          </a:p>
          <a:p>
            <a:r>
              <a:rPr lang="id-ID" b="1" dirty="0"/>
              <a:t>Email</a:t>
            </a:r>
            <a:r>
              <a:rPr lang="id-ID" dirty="0"/>
              <a:t> – banyak digunakan untuk pemesanan bisnis dan konfirmasi tertulis.</a:t>
            </a:r>
          </a:p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247917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CC3ADE1-FF54-0AF1-2E45-AC5AB3DAC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20688"/>
            <a:ext cx="7560840" cy="5505475"/>
          </a:xfrm>
        </p:spPr>
        <p:txBody>
          <a:bodyPr/>
          <a:lstStyle/>
          <a:p>
            <a:r>
              <a:rPr lang="id-ID" b="1" dirty="0" err="1"/>
              <a:t>Website</a:t>
            </a:r>
            <a:r>
              <a:rPr lang="id-ID" b="1" dirty="0"/>
              <a:t> Hotel</a:t>
            </a:r>
            <a:r>
              <a:rPr lang="id-ID" dirty="0"/>
              <a:t> – memungkinkan tamu melakukan pemesanan mandiri (</a:t>
            </a:r>
            <a:r>
              <a:rPr lang="id-ID" dirty="0" err="1"/>
              <a:t>self-booking</a:t>
            </a:r>
            <a:r>
              <a:rPr lang="id-ID" dirty="0"/>
              <a:t>).</a:t>
            </a:r>
          </a:p>
          <a:p>
            <a:r>
              <a:rPr lang="id-ID" b="1" dirty="0"/>
              <a:t>Online Travel </a:t>
            </a:r>
            <a:r>
              <a:rPr lang="id-ID" b="1" dirty="0" err="1"/>
              <a:t>Agent</a:t>
            </a:r>
            <a:r>
              <a:rPr lang="id-ID" b="1" dirty="0"/>
              <a:t> (OTA)</a:t>
            </a:r>
            <a:r>
              <a:rPr lang="id-ID" dirty="0"/>
              <a:t> – seperti </a:t>
            </a:r>
            <a:r>
              <a:rPr lang="id-ID" dirty="0" err="1"/>
              <a:t>Traveloka</a:t>
            </a:r>
            <a:r>
              <a:rPr lang="id-ID" dirty="0"/>
              <a:t>, </a:t>
            </a:r>
            <a:r>
              <a:rPr lang="id-ID" dirty="0" err="1"/>
              <a:t>Agoda</a:t>
            </a:r>
            <a:r>
              <a:rPr lang="id-ID" dirty="0"/>
              <a:t>, Booking.com.</a:t>
            </a:r>
          </a:p>
          <a:p>
            <a:r>
              <a:rPr lang="id-ID" b="1" dirty="0"/>
              <a:t>Walk-in </a:t>
            </a:r>
            <a:r>
              <a:rPr lang="id-ID" b="1" dirty="0" err="1"/>
              <a:t>Reservation</a:t>
            </a:r>
            <a:r>
              <a:rPr lang="id-ID" dirty="0"/>
              <a:t> – tamu datang langsung ke hotel tanpa pemesanan sebelumnya.</a:t>
            </a:r>
          </a:p>
          <a:p>
            <a:r>
              <a:rPr lang="id-ID" b="1" dirty="0" err="1"/>
              <a:t>Social</a:t>
            </a:r>
            <a:r>
              <a:rPr lang="id-ID" b="1" dirty="0"/>
              <a:t> Media &amp; </a:t>
            </a:r>
            <a:r>
              <a:rPr lang="id-ID" b="1" dirty="0" err="1"/>
              <a:t>Chat</a:t>
            </a:r>
            <a:r>
              <a:rPr lang="id-ID" b="1" dirty="0"/>
              <a:t> </a:t>
            </a:r>
            <a:r>
              <a:rPr lang="id-ID" b="1" dirty="0" err="1"/>
              <a:t>Apps</a:t>
            </a:r>
            <a:r>
              <a:rPr lang="id-ID" dirty="0"/>
              <a:t> – </a:t>
            </a:r>
            <a:r>
              <a:rPr lang="id-ID" dirty="0" err="1"/>
              <a:t>WhatsApp</a:t>
            </a:r>
            <a:r>
              <a:rPr lang="id-ID" dirty="0"/>
              <a:t>, Instagram, Facebook, </a:t>
            </a:r>
            <a:r>
              <a:rPr lang="id-ID" dirty="0" err="1"/>
              <a:t>dll</a:t>
            </a:r>
            <a:r>
              <a:rPr lang="id-ID" dirty="0"/>
              <a:t>, untuk komunikasi informal.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522944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ambar 2">
            <a:extLst>
              <a:ext uri="{FF2B5EF4-FFF2-40B4-BE49-F238E27FC236}">
                <a16:creationId xmlns:a16="http://schemas.microsoft.com/office/drawing/2014/main" id="{5D0FA5C5-A349-9427-9EEF-BDC7E6CBC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428416"/>
            <a:ext cx="4038600" cy="2869531"/>
          </a:xfrm>
          <a:prstGeom prst="rect">
            <a:avLst/>
          </a:prstGeom>
          <a:noFill/>
        </p:spPr>
      </p:pic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6CFCBEF-4242-0862-E41E-F02AD2F59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b="1"/>
              <a:t> B </a:t>
            </a:r>
            <a:r>
              <a:rPr lang="id-ID" b="1"/>
              <a:t>. Sumber Reservasi</a:t>
            </a:r>
          </a:p>
          <a:p>
            <a:pPr>
              <a:lnSpc>
                <a:spcPct val="90000"/>
              </a:lnSpc>
            </a:pPr>
            <a:r>
              <a:rPr lang="id-ID" b="1"/>
              <a:t>Individual Guest</a:t>
            </a:r>
            <a:endParaRPr lang="id-ID"/>
          </a:p>
          <a:p>
            <a:pPr>
              <a:lnSpc>
                <a:spcPct val="90000"/>
              </a:lnSpc>
            </a:pPr>
            <a:r>
              <a:rPr lang="id-ID" b="1"/>
              <a:t>Travel Agent / Tour Operator</a:t>
            </a:r>
            <a:endParaRPr lang="id-ID"/>
          </a:p>
          <a:p>
            <a:pPr>
              <a:lnSpc>
                <a:spcPct val="90000"/>
              </a:lnSpc>
            </a:pPr>
            <a:r>
              <a:rPr lang="id-ID" b="1"/>
              <a:t>Corporate Client</a:t>
            </a:r>
            <a:endParaRPr lang="id-ID"/>
          </a:p>
          <a:p>
            <a:pPr>
              <a:lnSpc>
                <a:spcPct val="90000"/>
              </a:lnSpc>
            </a:pPr>
            <a:r>
              <a:rPr lang="id-ID" b="1"/>
              <a:t>Government or Institutional Booking</a:t>
            </a:r>
            <a:endParaRPr lang="id-ID"/>
          </a:p>
          <a:p>
            <a:pPr>
              <a:lnSpc>
                <a:spcPct val="90000"/>
              </a:lnSpc>
            </a:pPr>
            <a:r>
              <a:rPr lang="id-ID" b="1"/>
              <a:t>Referred Guest</a:t>
            </a:r>
            <a:r>
              <a:rPr lang="id-ID"/>
              <a:t> (tamu rekomendasi dari tamu sebelumnya)</a:t>
            </a:r>
          </a:p>
          <a:p>
            <a:pPr>
              <a:lnSpc>
                <a:spcPct val="90000"/>
              </a:lnSpc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274518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F666DEB-AA7C-A7A8-2E60-8CD3637AA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548680"/>
            <a:ext cx="792088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3200" b="1" dirty="0"/>
              <a:t>3. Sistem Penanganan Reservasi</a:t>
            </a:r>
          </a:p>
          <a:p>
            <a:r>
              <a:rPr lang="id-ID" dirty="0"/>
              <a:t>Penanganan reservasi mencakup seluruh proses dari penerimaan hingga konfirmasi pemesanan kamar.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Tahapan Penanganan Reservasi</a:t>
            </a:r>
          </a:p>
          <a:p>
            <a:r>
              <a:rPr lang="id-ID" b="1" dirty="0" err="1"/>
              <a:t>Receiving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b="1" dirty="0"/>
              <a:t> </a:t>
            </a:r>
            <a:r>
              <a:rPr lang="id-ID" b="1" dirty="0" err="1"/>
              <a:t>Request</a:t>
            </a:r>
            <a:r>
              <a:rPr lang="id-ID" dirty="0"/>
              <a:t> – menerima permintaan pemesanan dari berbagai media.</a:t>
            </a:r>
          </a:p>
          <a:p>
            <a:r>
              <a:rPr lang="id-ID" b="1" dirty="0" err="1"/>
              <a:t>Recording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Checking</a:t>
            </a:r>
            <a:r>
              <a:rPr lang="id-ID" b="1" dirty="0"/>
              <a:t> </a:t>
            </a:r>
            <a:r>
              <a:rPr lang="id-ID" b="1" dirty="0" err="1"/>
              <a:t>Availability</a:t>
            </a:r>
            <a:r>
              <a:rPr lang="id-ID" dirty="0"/>
              <a:t> – memeriksa ketersediaan kamar sesuai permintaan.</a:t>
            </a:r>
          </a:p>
          <a:p>
            <a:r>
              <a:rPr lang="id-ID" b="1" dirty="0" err="1"/>
              <a:t>Processing</a:t>
            </a:r>
            <a:r>
              <a:rPr lang="id-ID" b="1" dirty="0"/>
              <a:t> </a:t>
            </a:r>
            <a:r>
              <a:rPr lang="id-ID" b="1" dirty="0" err="1"/>
              <a:t>Reservation</a:t>
            </a:r>
            <a:r>
              <a:rPr lang="id-ID" dirty="0"/>
              <a:t> – mencatat detail pemesanan (nama, tanggal, tipe kamar, jaminan, </a:t>
            </a:r>
            <a:r>
              <a:rPr lang="id-ID" dirty="0" err="1"/>
              <a:t>dll</a:t>
            </a:r>
            <a:r>
              <a:rPr lang="id-ID" dirty="0"/>
              <a:t>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78193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</TotalTime>
  <Words>545</Words>
  <Application>Microsoft Office PowerPoint</Application>
  <PresentationFormat>Tampilan Layar (4:3)</PresentationFormat>
  <Paragraphs>60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2025-11-11T05:28:11Z</dcterms:modified>
</cp:coreProperties>
</file>