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00" r:id="rId16"/>
  </p:sldIdLst>
  <p:sldSz cx="9144000" cy="6858000" type="screen4x3"/>
  <p:notesSz cx="7045325" cy="9345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6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RESERVASION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7D3E4103-D5EA-E460-7214-D5216127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64704"/>
            <a:ext cx="7920880" cy="5361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/>
              <a:t>Langkah-langkah:</a:t>
            </a:r>
          </a:p>
          <a:p>
            <a:r>
              <a:rPr lang="id-ID" dirty="0"/>
              <a:t>Verifikasi identitas pemesan.</a:t>
            </a:r>
          </a:p>
          <a:p>
            <a:r>
              <a:rPr lang="id-ID" dirty="0"/>
              <a:t>Catat perubahan pada sistem PMS.</a:t>
            </a:r>
          </a:p>
          <a:p>
            <a:r>
              <a:rPr lang="id-ID" dirty="0"/>
              <a:t>Kirimkan </a:t>
            </a:r>
            <a:r>
              <a:rPr lang="id-ID" b="1" dirty="0"/>
              <a:t>konfirmasi perubahan baru</a:t>
            </a:r>
            <a:r>
              <a:rPr lang="id-ID" dirty="0"/>
              <a:t> (</a:t>
            </a:r>
            <a:r>
              <a:rPr lang="id-ID" dirty="0" err="1"/>
              <a:t>revised</a:t>
            </a:r>
            <a:r>
              <a:rPr lang="id-ID" dirty="0"/>
              <a:t> </a:t>
            </a:r>
            <a:r>
              <a:rPr lang="id-ID" dirty="0" err="1"/>
              <a:t>confirmation</a:t>
            </a:r>
            <a:r>
              <a:rPr lang="id-ID" dirty="0"/>
              <a:t> </a:t>
            </a:r>
            <a:r>
              <a:rPr lang="id-ID" dirty="0" err="1"/>
              <a:t>letter</a:t>
            </a:r>
            <a:r>
              <a:rPr lang="id-ID" dirty="0"/>
              <a:t>).</a:t>
            </a:r>
          </a:p>
          <a:p>
            <a:r>
              <a:rPr lang="id-ID" dirty="0"/>
              <a:t>Jika perubahan memengaruhi harga, sampaikan perbedaannya dengan jelas.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💡 </a:t>
            </a:r>
            <a:r>
              <a:rPr lang="id-ID" i="1" dirty="0"/>
              <a:t>Contoh:</a:t>
            </a:r>
            <a:endParaRPr lang="id-ID" dirty="0"/>
          </a:p>
          <a:p>
            <a:r>
              <a:rPr lang="id-ID" dirty="0"/>
              <a:t>Tamu mengubah tanggal menginap dari 10–12 Juni menjadi 12–14 Juni. Petugas memperbarui sistem dan mengirimkan konfirmasi baru melalui email.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344111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2D06BA0F-1E5E-2470-1ABF-7BBB0DB7D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b="1" dirty="0"/>
              <a:t>b. Pembatalan Reservasi (</a:t>
            </a:r>
            <a:r>
              <a:rPr lang="id-ID" b="1" dirty="0" err="1"/>
              <a:t>Cancellation</a:t>
            </a:r>
            <a:r>
              <a:rPr lang="id-ID" b="1" dirty="0"/>
              <a:t>)</a:t>
            </a:r>
            <a:endParaRPr lang="id-ID" b="1"/>
          </a:p>
          <a:p>
            <a:pPr>
              <a:lnSpc>
                <a:spcPct val="90000"/>
              </a:lnSpc>
            </a:pPr>
            <a:r>
              <a:rPr lang="id-ID" dirty="0"/>
              <a:t>Hotel biasanya memiliki </a:t>
            </a:r>
            <a:r>
              <a:rPr lang="id-ID" b="1" dirty="0"/>
              <a:t>kebijakan pembatalan (</a:t>
            </a:r>
            <a:r>
              <a:rPr lang="id-ID" b="1" dirty="0" err="1"/>
              <a:t>cancellation</a:t>
            </a:r>
            <a:r>
              <a:rPr lang="id-ID" b="1" dirty="0"/>
              <a:t> </a:t>
            </a:r>
            <a:r>
              <a:rPr lang="id-ID" b="1" dirty="0" err="1"/>
              <a:t>policy</a:t>
            </a:r>
            <a:r>
              <a:rPr lang="id-ID" b="1" dirty="0"/>
              <a:t>)</a:t>
            </a:r>
            <a:r>
              <a:rPr lang="id-ID" dirty="0"/>
              <a:t>.</a:t>
            </a:r>
            <a:br>
              <a:rPr lang="id-ID" dirty="0"/>
            </a:br>
            <a:r>
              <a:rPr lang="id-ID" dirty="0"/>
              <a:t>Langkah penanganan: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Terima permintaan pembatalan secara resmi (telepon, email, atau sistem </a:t>
            </a:r>
            <a:r>
              <a:rPr lang="id-ID" dirty="0" err="1"/>
              <a:t>online</a:t>
            </a:r>
            <a:r>
              <a:rPr lang="id-ID" dirty="0"/>
              <a:t>).</a:t>
            </a:r>
            <a:endParaRPr lang="id-ID"/>
          </a:p>
          <a:p>
            <a:pPr marL="0" indent="0">
              <a:lnSpc>
                <a:spcPct val="90000"/>
              </a:lnSpc>
              <a:buNone/>
            </a:pPr>
            <a:endParaRPr lang="id-ID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2B5A272B-0059-48AA-A44A-E44CFE909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519429"/>
            <a:ext cx="4038600" cy="2687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57363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B844E49-BF6B-35BC-4DB5-505DE93B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64704"/>
            <a:ext cx="7704856" cy="5361459"/>
          </a:xfrm>
        </p:spPr>
        <p:txBody>
          <a:bodyPr/>
          <a:lstStyle/>
          <a:p>
            <a:r>
              <a:rPr lang="id-ID" dirty="0"/>
              <a:t>Catat waktu pembatalan — apakah masih dalam batas waktu gratis atau terkena biaya penalti.</a:t>
            </a:r>
            <a:endParaRPr lang="en-US" dirty="0"/>
          </a:p>
          <a:p>
            <a:r>
              <a:rPr lang="id-ID" dirty="0" err="1"/>
              <a:t>Update</a:t>
            </a:r>
            <a:r>
              <a:rPr lang="id-ID" dirty="0"/>
              <a:t> status kamar di sistem menjadi </a:t>
            </a:r>
            <a:r>
              <a:rPr lang="id-ID" i="1" dirty="0" err="1"/>
              <a:t>available</a:t>
            </a:r>
            <a:r>
              <a:rPr lang="id-ID" dirty="0"/>
              <a:t>.</a:t>
            </a:r>
          </a:p>
          <a:p>
            <a:r>
              <a:rPr lang="id-ID" dirty="0"/>
              <a:t>Jika ada biaya penalti, informasikan kepada tamu secara sopan.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💡 </a:t>
            </a:r>
            <a:r>
              <a:rPr lang="id-ID" i="1" dirty="0"/>
              <a:t>Contoh kebijakan:</a:t>
            </a:r>
            <a:endParaRPr lang="id-ID" dirty="0"/>
          </a:p>
          <a:p>
            <a:r>
              <a:rPr lang="id-ID" dirty="0"/>
              <a:t>Pembatalan kurang dari 24 jam sebelum tanggal </a:t>
            </a:r>
            <a:r>
              <a:rPr lang="id-ID" dirty="0" err="1"/>
              <a:t>check</a:t>
            </a:r>
            <a:r>
              <a:rPr lang="id-ID" dirty="0"/>
              <a:t>-in dikenakan biaya 1 malam.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209484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0D47B176-201A-2DF2-2126-1DCDC013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</a:t>
            </a:r>
            <a:r>
              <a:rPr lang="id-ID" b="1" dirty="0"/>
              <a:t>. </a:t>
            </a:r>
            <a:r>
              <a:rPr lang="id-ID" b="1" dirty="0" err="1"/>
              <a:t>No</a:t>
            </a:r>
            <a:r>
              <a:rPr lang="id-ID" b="1" dirty="0"/>
              <a:t> </a:t>
            </a:r>
            <a:r>
              <a:rPr lang="id-ID" b="1" dirty="0" err="1"/>
              <a:t>Show</a:t>
            </a:r>
            <a:endParaRPr lang="id-ID" b="1" dirty="0"/>
          </a:p>
          <a:p>
            <a:r>
              <a:rPr lang="id-ID" b="1" dirty="0" err="1"/>
              <a:t>No</a:t>
            </a:r>
            <a:r>
              <a:rPr lang="id-ID" b="1" dirty="0"/>
              <a:t> </a:t>
            </a:r>
            <a:r>
              <a:rPr lang="id-ID" b="1" dirty="0" err="1"/>
              <a:t>show</a:t>
            </a:r>
            <a:r>
              <a:rPr lang="id-ID" dirty="0"/>
              <a:t> adalah kondisi ketika tamu </a:t>
            </a:r>
            <a:r>
              <a:rPr lang="id-ID" b="1" dirty="0"/>
              <a:t>tidak datang tanpa pemberitahuan</a:t>
            </a:r>
            <a:r>
              <a:rPr lang="id-ID" dirty="0"/>
              <a:t>.</a:t>
            </a:r>
            <a:br>
              <a:rPr lang="id-ID" dirty="0"/>
            </a:br>
            <a:r>
              <a:rPr lang="id-ID" dirty="0"/>
              <a:t>Langkah yang dilakukan hotel:</a:t>
            </a:r>
          </a:p>
          <a:p>
            <a:r>
              <a:rPr lang="id-ID" dirty="0"/>
              <a:t>Menunggu hingga batas waktu tertentu (biasanya pukul 18.00 untuk non-</a:t>
            </a:r>
            <a:r>
              <a:rPr lang="id-ID" dirty="0" err="1"/>
              <a:t>guaranteed</a:t>
            </a:r>
            <a:r>
              <a:rPr lang="id-ID" dirty="0"/>
              <a:t>).</a:t>
            </a:r>
          </a:p>
          <a:p>
            <a:r>
              <a:rPr lang="id-ID" dirty="0"/>
              <a:t>Untuk </a:t>
            </a:r>
            <a:r>
              <a:rPr lang="id-ID" b="1" dirty="0"/>
              <a:t>non-</a:t>
            </a:r>
            <a:r>
              <a:rPr lang="id-ID" b="1" dirty="0" err="1"/>
              <a:t>guaranteed</a:t>
            </a:r>
            <a:r>
              <a:rPr lang="id-ID" b="1" dirty="0"/>
              <a:t> </a:t>
            </a:r>
            <a:r>
              <a:rPr lang="id-ID" b="1" dirty="0" err="1"/>
              <a:t>reservation</a:t>
            </a:r>
            <a:r>
              <a:rPr lang="id-ID" dirty="0"/>
              <a:t>, kamar dilepaskan untuk dijual kembali.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8757086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ABC3917-EF57-C36A-BC38-BA159BC3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361459"/>
          </a:xfrm>
        </p:spPr>
        <p:txBody>
          <a:bodyPr/>
          <a:lstStyle/>
          <a:p>
            <a:r>
              <a:rPr lang="id-ID" dirty="0"/>
              <a:t>Untuk </a:t>
            </a:r>
            <a:r>
              <a:rPr lang="id-ID" b="1" dirty="0" err="1"/>
              <a:t>guaranteed</a:t>
            </a:r>
            <a:r>
              <a:rPr lang="id-ID" b="1" dirty="0"/>
              <a:t> </a:t>
            </a:r>
            <a:r>
              <a:rPr lang="id-ID" b="1" dirty="0" err="1"/>
              <a:t>reservation</a:t>
            </a:r>
            <a:r>
              <a:rPr lang="id-ID" dirty="0"/>
              <a:t>, hotel tetap menagihkan biaya sesuai kebijakan.</a:t>
            </a:r>
          </a:p>
          <a:p>
            <a:r>
              <a:rPr lang="id-ID" dirty="0"/>
              <a:t>Catat kejadian </a:t>
            </a:r>
            <a:r>
              <a:rPr lang="id-ID" i="1" dirty="0" err="1"/>
              <a:t>no</a:t>
            </a:r>
            <a:r>
              <a:rPr lang="id-ID" i="1" dirty="0"/>
              <a:t> </a:t>
            </a:r>
            <a:r>
              <a:rPr lang="id-ID" i="1" dirty="0" err="1"/>
              <a:t>show</a:t>
            </a:r>
            <a:r>
              <a:rPr lang="id-ID" dirty="0"/>
              <a:t> untuk evaluasi tamu atau agen.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💡 </a:t>
            </a:r>
            <a:r>
              <a:rPr lang="id-ID" i="1" dirty="0"/>
              <a:t>Contoh:</a:t>
            </a:r>
            <a:endParaRPr lang="id-ID" dirty="0"/>
          </a:p>
          <a:p>
            <a:r>
              <a:rPr lang="id-ID" dirty="0"/>
              <a:t>Tamu dengan reservasi bergaransi tidak datang pada tanggal 15 Mei tanpa pembatalan. Hotel tetap mengenakan biaya 1 malam sesuai ketentuan.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4045915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9C29FC93-67F6-0A75-FD27-3362CB93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92696"/>
            <a:ext cx="7632848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b="1" dirty="0"/>
              <a:t>PENANGANAN RESERVASI DI FRONT OFFICE</a:t>
            </a:r>
          </a:p>
          <a:p>
            <a:pPr marL="0" indent="0">
              <a:buNone/>
            </a:pPr>
            <a:r>
              <a:rPr lang="id-ID" b="1" dirty="0">
                <a:highlight>
                  <a:srgbClr val="FFFF00"/>
                </a:highlight>
              </a:rPr>
              <a:t>1</a:t>
            </a:r>
            <a:r>
              <a:rPr lang="id-ID" b="1" dirty="0"/>
              <a:t>. Menerima dan Menolak Reservasi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id-ID" b="1" dirty="0"/>
              <a:t>. Menerima Reservasi</a:t>
            </a:r>
          </a:p>
          <a:p>
            <a:r>
              <a:rPr lang="id-ID" dirty="0"/>
              <a:t>Ketika bagian </a:t>
            </a:r>
            <a:r>
              <a:rPr lang="id-ID" i="1" dirty="0" err="1"/>
              <a:t>reservation</a:t>
            </a:r>
            <a:r>
              <a:rPr lang="id-ID" dirty="0"/>
              <a:t> menerima permintaan pemesanan, petugas harus:</a:t>
            </a:r>
          </a:p>
          <a:p>
            <a:r>
              <a:rPr lang="id-ID" b="1" dirty="0"/>
              <a:t>Menjawab dengan cepat dan sopan</a:t>
            </a:r>
            <a:r>
              <a:rPr lang="id-ID" dirty="0"/>
              <a:t>, memperkenalkan diri serta nama hotel.</a:t>
            </a:r>
          </a:p>
          <a:p>
            <a:r>
              <a:rPr lang="id-ID" b="1" dirty="0"/>
              <a:t>Mendengarkan kebutuhan tamu</a:t>
            </a:r>
            <a:r>
              <a:rPr lang="id-ID" dirty="0"/>
              <a:t> (tanggal menginap, jumlah tamu, jenis kamar, fasilitas).</a:t>
            </a:r>
            <a:endParaRPr lang="en-US" dirty="0"/>
          </a:p>
          <a:p>
            <a:r>
              <a:rPr lang="id-ID" b="1" dirty="0"/>
              <a:t>Memeriksa ketersediaan kamar</a:t>
            </a:r>
            <a:r>
              <a:rPr lang="id-ID" dirty="0"/>
              <a:t> melalui </a:t>
            </a:r>
            <a:r>
              <a:rPr lang="id-ID" i="1" dirty="0"/>
              <a:t>Property </a:t>
            </a:r>
            <a:r>
              <a:rPr lang="id-ID" i="1" dirty="0" err="1"/>
              <a:t>Management</a:t>
            </a:r>
            <a:r>
              <a:rPr lang="id-ID" i="1" dirty="0"/>
              <a:t> System (PMS)</a:t>
            </a:r>
            <a:r>
              <a:rPr lang="id-ID" dirty="0"/>
              <a:t>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703031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120C000-B330-723C-2E54-F4901953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620688"/>
            <a:ext cx="7560840" cy="5688632"/>
          </a:xfrm>
        </p:spPr>
        <p:txBody>
          <a:bodyPr>
            <a:normAutofit fontScale="92500"/>
          </a:bodyPr>
          <a:lstStyle/>
          <a:p>
            <a:r>
              <a:rPr lang="id-ID" b="1" dirty="0"/>
              <a:t>Menawarkan alternatif</a:t>
            </a:r>
            <a:r>
              <a:rPr lang="id-ID" dirty="0"/>
              <a:t> jika tipe kamar yang diminta tidak tersedia.</a:t>
            </a:r>
          </a:p>
          <a:p>
            <a:r>
              <a:rPr lang="id-ID" b="1" dirty="0"/>
              <a:t>Mengonfirmasi data pemesanan</a:t>
            </a:r>
            <a:r>
              <a:rPr lang="id-ID" dirty="0"/>
              <a:t> (nama, alamat, nomor kontak, jaminan, metode pembayaran).</a:t>
            </a:r>
          </a:p>
          <a:p>
            <a:r>
              <a:rPr lang="id-ID" b="1" dirty="0"/>
              <a:t>Memberikan nomor konfirmasi reservasi</a:t>
            </a:r>
            <a:r>
              <a:rPr lang="id-ID" dirty="0"/>
              <a:t> dan mengucapkan terima kasih.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💡 </a:t>
            </a:r>
            <a:r>
              <a:rPr lang="id-ID" i="1" dirty="0"/>
              <a:t>Contoh percakapan menerima reservasi:</a:t>
            </a:r>
            <a:endParaRPr lang="id-ID" dirty="0"/>
          </a:p>
          <a:p>
            <a:r>
              <a:rPr lang="id-ID" dirty="0"/>
              <a:t>“Selamat pagi, Hotel Sinar Jaya, dengan Rina di bagian reservasi. Ada yang bisa saya bantu?”</a:t>
            </a:r>
            <a:br>
              <a:rPr lang="id-ID" dirty="0"/>
            </a:br>
            <a:r>
              <a:rPr lang="id-ID" dirty="0"/>
              <a:t>“Baik, Bapak ingin memesan kamar </a:t>
            </a:r>
            <a:r>
              <a:rPr lang="id-ID" dirty="0" err="1"/>
              <a:t>Deluxe</a:t>
            </a:r>
            <a:r>
              <a:rPr lang="id-ID" dirty="0"/>
              <a:t> untuk tanggal 12 sampai 14 Mei, atas nama siapa ya, Pak?”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6681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9C0C1981-C245-3387-924B-0C1B8B10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92696"/>
            <a:ext cx="7632848" cy="54334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</a:t>
            </a:r>
            <a:r>
              <a:rPr lang="id-ID" b="1" dirty="0"/>
              <a:t>. Menolak Reservasi</a:t>
            </a:r>
          </a:p>
          <a:p>
            <a:r>
              <a:rPr lang="id-ID" dirty="0"/>
              <a:t>Reservasi dapat </a:t>
            </a:r>
            <a:r>
              <a:rPr lang="id-ID" b="1" dirty="0"/>
              <a:t>ditolak</a:t>
            </a:r>
            <a:r>
              <a:rPr lang="id-ID" dirty="0"/>
              <a:t> apabila:</a:t>
            </a:r>
          </a:p>
          <a:p>
            <a:r>
              <a:rPr lang="id-ID" dirty="0"/>
              <a:t>Kamar penuh (</a:t>
            </a:r>
            <a:r>
              <a:rPr lang="id-ID" i="1" dirty="0" err="1"/>
              <a:t>fully</a:t>
            </a:r>
            <a:r>
              <a:rPr lang="id-ID" i="1" dirty="0"/>
              <a:t> </a:t>
            </a:r>
            <a:r>
              <a:rPr lang="id-ID" i="1" dirty="0" err="1"/>
              <a:t>booked</a:t>
            </a:r>
            <a:r>
              <a:rPr lang="id-ID" dirty="0"/>
              <a:t>).</a:t>
            </a:r>
          </a:p>
          <a:p>
            <a:r>
              <a:rPr lang="id-ID" dirty="0"/>
              <a:t>Tamu masuk dalam </a:t>
            </a:r>
            <a:r>
              <a:rPr lang="id-ID" i="1" dirty="0" err="1"/>
              <a:t>blacklist</a:t>
            </a:r>
            <a:r>
              <a:rPr lang="id-ID" dirty="0"/>
              <a:t> hotel (pernah melakukan pelanggaran).</a:t>
            </a:r>
          </a:p>
          <a:p>
            <a:r>
              <a:rPr lang="id-ID" dirty="0"/>
              <a:t>Permintaan tidak sesuai kebijakan hotel (misalnya ingin membawa hewan peliharaan ke hotel non-pet-</a:t>
            </a:r>
            <a:r>
              <a:rPr lang="id-ID" dirty="0" err="1"/>
              <a:t>friendly</a:t>
            </a:r>
            <a:r>
              <a:rPr lang="id-ID" dirty="0"/>
              <a:t>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369334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4B380E7A-9E48-DBB0-05FF-CCAA157F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20688"/>
            <a:ext cx="7776864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3500" dirty="0"/>
              <a:t>Langkah menolak reservasi:</a:t>
            </a:r>
            <a:endParaRPr lang="en-US" sz="3500" dirty="0"/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Menyampaikan </a:t>
            </a:r>
            <a:r>
              <a:rPr lang="id-ID" b="1" dirty="0"/>
              <a:t>alasan dengan sopan dan profesional</a:t>
            </a:r>
            <a:r>
              <a:rPr lang="id-ID" dirty="0"/>
              <a:t>.</a:t>
            </a:r>
          </a:p>
          <a:p>
            <a:r>
              <a:rPr lang="id-ID" b="1" dirty="0"/>
              <a:t>Menawarkan alternatif tanggal atau tipe kamar lain.</a:t>
            </a:r>
            <a:endParaRPr lang="id-ID" dirty="0"/>
          </a:p>
          <a:p>
            <a:r>
              <a:rPr lang="id-ID" dirty="0"/>
              <a:t>Bila perlu, </a:t>
            </a:r>
            <a:r>
              <a:rPr lang="id-ID" b="1" dirty="0"/>
              <a:t>mengarahkan tamu ke hotel rekanan</a:t>
            </a:r>
            <a:r>
              <a:rPr lang="id-ID" dirty="0"/>
              <a:t> (</a:t>
            </a:r>
            <a:r>
              <a:rPr lang="id-ID" dirty="0" err="1"/>
              <a:t>sister</a:t>
            </a:r>
            <a:r>
              <a:rPr lang="id-ID" dirty="0"/>
              <a:t> hotel).</a:t>
            </a:r>
          </a:p>
          <a:p>
            <a:pPr marL="0" indent="0">
              <a:buNone/>
            </a:pPr>
            <a:r>
              <a:rPr lang="id-ID" dirty="0"/>
              <a:t>💡 </a:t>
            </a:r>
            <a:r>
              <a:rPr lang="id-ID" i="1" dirty="0"/>
              <a:t>Contoh </a:t>
            </a:r>
            <a:r>
              <a:rPr lang="id-ID" i="1" dirty="0" err="1"/>
              <a:t>respon</a:t>
            </a:r>
            <a:r>
              <a:rPr lang="id-ID" i="1" dirty="0"/>
              <a:t> penolakan:</a:t>
            </a:r>
            <a:endParaRPr lang="id-ID" dirty="0"/>
          </a:p>
          <a:p>
            <a:r>
              <a:rPr lang="id-ID" dirty="0"/>
              <a:t>“Mohon maaf, untuk tanggal tersebut kamar </a:t>
            </a:r>
            <a:r>
              <a:rPr lang="id-ID" dirty="0" err="1"/>
              <a:t>Deluxe</a:t>
            </a:r>
            <a:r>
              <a:rPr lang="id-ID" dirty="0"/>
              <a:t> kami sudah penuh, tetapi kami masih memiliki tipe Superior dengan fasilitas serupa. Apakah Bapak bersedia?”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795509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F11E31F2-F17E-2A73-1B94-D6075DFF5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764704"/>
            <a:ext cx="7704856" cy="5361459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highlight>
                  <a:srgbClr val="FFFF00"/>
                </a:highlight>
              </a:rPr>
              <a:t>2</a:t>
            </a:r>
            <a:r>
              <a:rPr lang="id-ID" b="1" dirty="0"/>
              <a:t>. Pembayaran Reservasi Bergaransi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id-ID" b="1" dirty="0"/>
              <a:t>. Pengertian</a:t>
            </a:r>
          </a:p>
          <a:p>
            <a:r>
              <a:rPr lang="id-ID" dirty="0"/>
              <a:t>Reservasi bergaransi (</a:t>
            </a:r>
            <a:r>
              <a:rPr lang="id-ID" i="1" dirty="0" err="1"/>
              <a:t>guaranteed</a:t>
            </a:r>
            <a:r>
              <a:rPr lang="id-ID" i="1" dirty="0"/>
              <a:t> </a:t>
            </a:r>
            <a:r>
              <a:rPr lang="id-ID" i="1" dirty="0" err="1"/>
              <a:t>reservation</a:t>
            </a:r>
            <a:r>
              <a:rPr lang="id-ID" dirty="0"/>
              <a:t>) adalah pemesanan yang dijamin dengan </a:t>
            </a:r>
            <a:r>
              <a:rPr lang="id-ID" b="1" dirty="0"/>
              <a:t>pembayaran atau jaminan tertentu</a:t>
            </a:r>
            <a:r>
              <a:rPr lang="id-ID" dirty="0"/>
              <a:t>, sehingga hotel wajib menyediakan kamar meskipun tamu datang terlambat atau di luar jam </a:t>
            </a:r>
            <a:r>
              <a:rPr lang="id-ID" dirty="0" err="1"/>
              <a:t>check</a:t>
            </a:r>
            <a:r>
              <a:rPr lang="id-ID" dirty="0"/>
              <a:t>-in normal.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9E11760F-EB7C-851F-02DE-295E66F5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1946"/>
            <a:ext cx="9144000" cy="26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426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CD12D4F3-7471-D15E-184B-44E2FAD2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B</a:t>
            </a:r>
            <a:r>
              <a:rPr lang="id-ID" b="1" dirty="0"/>
              <a:t>. </a:t>
            </a:r>
            <a:r>
              <a:rPr lang="id-ID" sz="3500" b="1" dirty="0"/>
              <a:t>Jenis-jenis Jaminan Reservasi</a:t>
            </a:r>
          </a:p>
          <a:p>
            <a:r>
              <a:rPr lang="id-ID" b="1" dirty="0"/>
              <a:t>Pembayaran di muka (</a:t>
            </a:r>
            <a:r>
              <a:rPr lang="id-ID" b="1" dirty="0" err="1"/>
              <a:t>Prepayment</a:t>
            </a:r>
            <a:r>
              <a:rPr lang="id-ID" b="1" dirty="0"/>
              <a:t>)</a:t>
            </a:r>
            <a:br>
              <a:rPr lang="id-ID" dirty="0"/>
            </a:br>
            <a:r>
              <a:rPr lang="id-ID" dirty="0"/>
              <a:t>Tamu melakukan transfer penuh atau sebagian dari tarif kamar sebelum kedatangan.</a:t>
            </a:r>
          </a:p>
          <a:p>
            <a:r>
              <a:rPr lang="id-ID" b="1" dirty="0"/>
              <a:t>Kartu Kredit (</a:t>
            </a:r>
            <a:r>
              <a:rPr lang="id-ID" b="1" dirty="0" err="1"/>
              <a:t>Credit</a:t>
            </a:r>
            <a:r>
              <a:rPr lang="id-ID" b="1" dirty="0"/>
              <a:t> </a:t>
            </a:r>
            <a:r>
              <a:rPr lang="id-ID" b="1" dirty="0" err="1"/>
              <a:t>Card</a:t>
            </a:r>
            <a:r>
              <a:rPr lang="id-ID" b="1" dirty="0"/>
              <a:t> </a:t>
            </a:r>
            <a:r>
              <a:rPr lang="id-ID" b="1" dirty="0" err="1"/>
              <a:t>Guarantee</a:t>
            </a:r>
            <a:r>
              <a:rPr lang="id-ID" b="1" dirty="0"/>
              <a:t>)</a:t>
            </a:r>
            <a:br>
              <a:rPr lang="id-ID" dirty="0"/>
            </a:br>
            <a:r>
              <a:rPr lang="id-ID" dirty="0"/>
              <a:t>Hotel menahan deposit sementara dari kartu kredit tamu.</a:t>
            </a:r>
          </a:p>
          <a:p>
            <a:r>
              <a:rPr lang="id-ID" b="1" dirty="0"/>
              <a:t>Perusahaan atau Agen Perjalanan (</a:t>
            </a:r>
            <a:r>
              <a:rPr lang="id-ID" b="1" dirty="0" err="1"/>
              <a:t>Corporate</a:t>
            </a:r>
            <a:r>
              <a:rPr lang="id-ID" b="1" dirty="0"/>
              <a:t>/Travel </a:t>
            </a:r>
            <a:r>
              <a:rPr lang="id-ID" b="1" dirty="0" err="1"/>
              <a:t>Agent</a:t>
            </a:r>
            <a:r>
              <a:rPr lang="id-ID" b="1" dirty="0"/>
              <a:t> </a:t>
            </a:r>
            <a:r>
              <a:rPr lang="id-ID" b="1" dirty="0" err="1"/>
              <a:t>Guarantee</a:t>
            </a:r>
            <a:r>
              <a:rPr lang="id-ID" b="1" dirty="0"/>
              <a:t>)</a:t>
            </a:r>
            <a:br>
              <a:rPr lang="id-ID" dirty="0"/>
            </a:br>
            <a:r>
              <a:rPr lang="id-ID" dirty="0"/>
              <a:t>Perusahaan atau agen menjamin pembayaran tamu sesuai perjanjian kontrak.</a:t>
            </a:r>
          </a:p>
          <a:p>
            <a:r>
              <a:rPr lang="id-ID" b="1" dirty="0" err="1"/>
              <a:t>Voucher</a:t>
            </a:r>
            <a:r>
              <a:rPr lang="id-ID" b="1" dirty="0"/>
              <a:t> atau </a:t>
            </a:r>
            <a:r>
              <a:rPr lang="id-ID" b="1" dirty="0" err="1"/>
              <a:t>Letter</a:t>
            </a:r>
            <a:r>
              <a:rPr lang="id-ID" b="1" dirty="0"/>
              <a:t> </a:t>
            </a:r>
            <a:r>
              <a:rPr lang="id-ID" b="1" dirty="0" err="1"/>
              <a:t>of</a:t>
            </a:r>
            <a:r>
              <a:rPr lang="id-ID" b="1" dirty="0"/>
              <a:t> </a:t>
            </a:r>
            <a:r>
              <a:rPr lang="id-ID" b="1" dirty="0" err="1"/>
              <a:t>Authorization</a:t>
            </a:r>
            <a:r>
              <a:rPr lang="id-ID" b="1" dirty="0"/>
              <a:t> (LOA)</a:t>
            </a:r>
            <a:br>
              <a:rPr lang="id-ID" dirty="0"/>
            </a:br>
            <a:r>
              <a:rPr lang="id-ID" dirty="0"/>
              <a:t>Dokumen resmi dari perusahaan atau instansi yang menjamin pembayaran tamu.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786082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6BF829E2-D0CD-4306-6F45-E562782B6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C</a:t>
            </a:r>
            <a:r>
              <a:rPr lang="id-ID" b="1" dirty="0"/>
              <a:t>. Keuntungan Sistem Bergaransi</a:t>
            </a:r>
            <a:endParaRPr lang="id-ID" b="1"/>
          </a:p>
          <a:p>
            <a:pPr>
              <a:lnSpc>
                <a:spcPct val="90000"/>
              </a:lnSpc>
            </a:pPr>
            <a:r>
              <a:rPr lang="id-ID" dirty="0"/>
              <a:t>Mengurangi risiko </a:t>
            </a:r>
            <a:r>
              <a:rPr lang="id-ID" i="1" dirty="0" err="1"/>
              <a:t>no</a:t>
            </a:r>
            <a:r>
              <a:rPr lang="id-ID" i="1" dirty="0"/>
              <a:t> </a:t>
            </a:r>
            <a:r>
              <a:rPr lang="id-ID" i="1" dirty="0" err="1"/>
              <a:t>show</a:t>
            </a:r>
            <a:r>
              <a:rPr lang="id-ID" dirty="0"/>
              <a:t> (tamu tidak datang).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Meningkatkan kepastian pendapatan hotel.</a:t>
            </a:r>
            <a:endParaRPr lang="id-ID"/>
          </a:p>
          <a:p>
            <a:pPr>
              <a:lnSpc>
                <a:spcPct val="90000"/>
              </a:lnSpc>
            </a:pPr>
            <a:r>
              <a:rPr lang="id-ID" dirty="0"/>
              <a:t>Memberikan prioritas pelayanan bagi tamu yang serius memesan.</a:t>
            </a:r>
            <a:endParaRPr lang="id-ID"/>
          </a:p>
          <a:p>
            <a:pPr>
              <a:lnSpc>
                <a:spcPct val="90000"/>
              </a:lnSpc>
            </a:pPr>
            <a:endParaRPr lang="id-ID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18BBEB97-7D91-5EA6-6937-A0C31CE0A9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28" r="26893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004787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Konten 1">
            <a:extLst>
              <a:ext uri="{FF2B5EF4-FFF2-40B4-BE49-F238E27FC236}">
                <a16:creationId xmlns:a16="http://schemas.microsoft.com/office/drawing/2014/main" id="{E942FB30-1D2E-0C7D-1571-C5098336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05475"/>
          </a:xfrm>
        </p:spPr>
        <p:txBody>
          <a:bodyPr/>
          <a:lstStyle/>
          <a:p>
            <a:pPr marL="0" indent="0">
              <a:buNone/>
            </a:pPr>
            <a:r>
              <a:rPr lang="id-ID" b="1" dirty="0">
                <a:highlight>
                  <a:srgbClr val="FFFF00"/>
                </a:highlight>
              </a:rPr>
              <a:t>3</a:t>
            </a:r>
            <a:r>
              <a:rPr lang="id-ID" b="1" dirty="0"/>
              <a:t>. Menangani Perubahan, Pembatalan, dan </a:t>
            </a:r>
            <a:r>
              <a:rPr lang="id-ID" b="1" dirty="0" err="1"/>
              <a:t>No</a:t>
            </a:r>
            <a:r>
              <a:rPr lang="id-ID" b="1" dirty="0"/>
              <a:t> </a:t>
            </a:r>
            <a:r>
              <a:rPr lang="id-ID" b="1" dirty="0" err="1"/>
              <a:t>Show</a:t>
            </a:r>
            <a:endParaRPr lang="id-ID" b="1" dirty="0"/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id-ID" b="1" dirty="0"/>
              <a:t>. Perubahan Reservasi (</a:t>
            </a:r>
            <a:r>
              <a:rPr lang="id-ID" b="1" dirty="0" err="1"/>
              <a:t>Reservation</a:t>
            </a:r>
            <a:r>
              <a:rPr lang="id-ID" b="1" dirty="0"/>
              <a:t> </a:t>
            </a:r>
            <a:r>
              <a:rPr lang="id-ID" b="1" dirty="0" err="1"/>
              <a:t>Amendment</a:t>
            </a:r>
            <a:r>
              <a:rPr lang="id-ID" b="1" dirty="0"/>
              <a:t>)</a:t>
            </a:r>
          </a:p>
          <a:p>
            <a:r>
              <a:rPr lang="id-ID" dirty="0"/>
              <a:t>Tamu dapat mengubah tanggal, jumlah kamar, tipe kamar, atau nama tamu.</a:t>
            </a:r>
            <a:br>
              <a:rPr lang="id-ID" dirty="0"/>
            </a:br>
            <a:r>
              <a:rPr lang="id-ID" dirty="0"/>
              <a:t>Langkah-langkah:</a:t>
            </a:r>
          </a:p>
          <a:p>
            <a:endParaRPr lang="id-ID" dirty="0"/>
          </a:p>
        </p:txBody>
      </p:sp>
      <p:pic>
        <p:nvPicPr>
          <p:cNvPr id="3" name="Gambar 2">
            <a:extLst>
              <a:ext uri="{FF2B5EF4-FFF2-40B4-BE49-F238E27FC236}">
                <a16:creationId xmlns:a16="http://schemas.microsoft.com/office/drawing/2014/main" id="{39E9ABA4-23CA-0926-9AB6-9294502CC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645024"/>
            <a:ext cx="504056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17092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673</Words>
  <Application>Microsoft Office PowerPoint</Application>
  <PresentationFormat>Tampilan Layar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yusminar wahyuningsih</cp:lastModifiedBy>
  <cp:revision>445</cp:revision>
  <cp:lastPrinted>2017-08-29T02:54:51Z</cp:lastPrinted>
  <dcterms:created xsi:type="dcterms:W3CDTF">2010-04-18T12:06:30Z</dcterms:created>
  <dcterms:modified xsi:type="dcterms:W3CDTF">2025-11-16T03:42:42Z</dcterms:modified>
</cp:coreProperties>
</file>