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304" r:id="rId3"/>
    <p:sldId id="303" r:id="rId4"/>
    <p:sldId id="305" r:id="rId5"/>
    <p:sldId id="306" r:id="rId6"/>
    <p:sldId id="307" r:id="rId7"/>
    <p:sldId id="309" r:id="rId8"/>
    <p:sldId id="310" r:id="rId9"/>
    <p:sldId id="311" r:id="rId10"/>
    <p:sldId id="312" r:id="rId11"/>
    <p:sldId id="313" r:id="rId12"/>
    <p:sldId id="314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72" autoAdjust="0"/>
    <p:restoredTop sz="94580" autoAdjust="0"/>
  </p:normalViewPr>
  <p:slideViewPr>
    <p:cSldViewPr>
      <p:cViewPr varScale="1">
        <p:scale>
          <a:sx n="59" d="100"/>
          <a:sy n="59" d="100"/>
        </p:scale>
        <p:origin x="1476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2" dt="2021-04-30T14:37:44.232" idx="1">
    <p:pos x="10" y="10"/>
    <p:text/>
    <p:extLst>
      <p:ext uri="{C676402C-5697-4E1C-873F-D02D1690AC5C}">
        <p15:threadingInfo xmlns:p15="http://schemas.microsoft.com/office/powerpoint/2012/main" timeZoneBias="-42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SITIAKMA – PEMROGRAMAN  (Edit dari “VIEW-SLIDE MASTER” , jika sudah “CLOSE MSTER VIEW”) 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comments" Target="../comments/commen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UNINFORMED SERVICE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B24E9166-C1EF-F86C-DE53-BCBD1B7327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7704856" cy="536145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C</a:t>
            </a:r>
            <a:r>
              <a:rPr lang="id-ID" b="1" dirty="0"/>
              <a:t>. Saat Tamu </a:t>
            </a:r>
            <a:r>
              <a:rPr lang="id-ID" b="1" dirty="0" err="1"/>
              <a:t>Check-out</a:t>
            </a:r>
            <a:r>
              <a:rPr lang="id-ID" b="1" dirty="0"/>
              <a:t> (</a:t>
            </a:r>
            <a:r>
              <a:rPr lang="id-ID" b="1" dirty="0" err="1"/>
              <a:t>Departure</a:t>
            </a:r>
            <a:r>
              <a:rPr lang="id-ID" b="1" dirty="0"/>
              <a:t> </a:t>
            </a:r>
            <a:r>
              <a:rPr lang="id-ID" b="1" dirty="0" err="1"/>
              <a:t>Handling</a:t>
            </a:r>
            <a:r>
              <a:rPr lang="id-ID" b="1" dirty="0"/>
              <a:t>)</a:t>
            </a:r>
          </a:p>
          <a:p>
            <a:r>
              <a:rPr lang="id-ID" dirty="0" err="1"/>
              <a:t>Bellboy</a:t>
            </a:r>
            <a:r>
              <a:rPr lang="id-ID" dirty="0"/>
              <a:t> menjemput barang dari kamar sesuai permintaan tamu.</a:t>
            </a:r>
          </a:p>
          <a:p>
            <a:r>
              <a:rPr lang="id-ID" dirty="0"/>
              <a:t>Cocokkan </a:t>
            </a:r>
            <a:r>
              <a:rPr lang="id-ID" i="1" dirty="0" err="1"/>
              <a:t>luggage</a:t>
            </a:r>
            <a:r>
              <a:rPr lang="id-ID" i="1" dirty="0"/>
              <a:t> </a:t>
            </a:r>
            <a:r>
              <a:rPr lang="id-ID" i="1" dirty="0" err="1"/>
              <a:t>tag</a:t>
            </a:r>
            <a:r>
              <a:rPr lang="id-ID" i="1" dirty="0"/>
              <a:t> </a:t>
            </a:r>
            <a:r>
              <a:rPr lang="id-ID" i="1" dirty="0" err="1"/>
              <a:t>number</a:t>
            </a:r>
            <a:r>
              <a:rPr lang="id-ID" dirty="0"/>
              <a:t> dengan </a:t>
            </a:r>
            <a:r>
              <a:rPr lang="id-ID" i="1" dirty="0" err="1"/>
              <a:t>claim</a:t>
            </a:r>
            <a:r>
              <a:rPr lang="id-ID" i="1" dirty="0"/>
              <a:t> </a:t>
            </a:r>
            <a:r>
              <a:rPr lang="id-ID" i="1" dirty="0" err="1"/>
              <a:t>tag</a:t>
            </a:r>
            <a:r>
              <a:rPr lang="id-ID" dirty="0"/>
              <a:t> tamu.</a:t>
            </a:r>
          </a:p>
          <a:p>
            <a:r>
              <a:rPr lang="id-ID" dirty="0"/>
              <a:t>Bawa barang ke area lobi atau kendaraan.</a:t>
            </a:r>
          </a:p>
          <a:p>
            <a:r>
              <a:rPr lang="id-ID" dirty="0"/>
              <a:t>Minta tamu memeriksa ulang jumlah barang sebelum meninggalkan hotel.</a:t>
            </a:r>
          </a:p>
          <a:p>
            <a:r>
              <a:rPr lang="id-ID" dirty="0"/>
              <a:t>Catat waktu penyerahan barang pada log </a:t>
            </a:r>
            <a:r>
              <a:rPr lang="id-ID" dirty="0" err="1"/>
              <a:t>book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75042057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5B351C0-42BC-1C89-B992-4BD43936CD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620688"/>
            <a:ext cx="7776864" cy="5505475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D</a:t>
            </a:r>
            <a:r>
              <a:rPr lang="id-ID" b="1" dirty="0"/>
              <a:t>. Saat Barang Disimpan Sementara (</a:t>
            </a:r>
            <a:r>
              <a:rPr lang="id-ID" b="1" dirty="0" err="1"/>
              <a:t>Left</a:t>
            </a:r>
            <a:r>
              <a:rPr lang="id-ID" b="1" dirty="0"/>
              <a:t> </a:t>
            </a:r>
            <a:r>
              <a:rPr lang="id-ID" b="1" dirty="0" err="1"/>
              <a:t>Luggage</a:t>
            </a:r>
            <a:r>
              <a:rPr lang="id-ID" b="1" dirty="0"/>
              <a:t>)</a:t>
            </a:r>
          </a:p>
          <a:p>
            <a:r>
              <a:rPr lang="id-ID" dirty="0"/>
              <a:t>Barang tamu yang disimpan di </a:t>
            </a:r>
            <a:r>
              <a:rPr lang="id-ID" i="1" dirty="0" err="1"/>
              <a:t>baggage</a:t>
            </a:r>
            <a:r>
              <a:rPr lang="id-ID" i="1" dirty="0"/>
              <a:t> </a:t>
            </a:r>
            <a:r>
              <a:rPr lang="id-ID" i="1" dirty="0" err="1"/>
              <a:t>room</a:t>
            </a:r>
            <a:r>
              <a:rPr lang="id-ID" dirty="0"/>
              <a:t> harus diberi nomor </a:t>
            </a:r>
            <a:r>
              <a:rPr lang="id-ID" dirty="0" err="1"/>
              <a:t>tag</a:t>
            </a:r>
            <a:r>
              <a:rPr lang="id-ID" dirty="0"/>
              <a:t> khusus.</a:t>
            </a:r>
          </a:p>
          <a:p>
            <a:r>
              <a:rPr lang="id-ID" dirty="0"/>
              <a:t>Catat pada </a:t>
            </a:r>
            <a:r>
              <a:rPr lang="id-ID" i="1" dirty="0" err="1"/>
              <a:t>left</a:t>
            </a:r>
            <a:r>
              <a:rPr lang="id-ID" i="1" dirty="0"/>
              <a:t> </a:t>
            </a:r>
            <a:r>
              <a:rPr lang="id-ID" i="1" dirty="0" err="1"/>
              <a:t>luggage</a:t>
            </a:r>
            <a:r>
              <a:rPr lang="id-ID" i="1" dirty="0"/>
              <a:t> </a:t>
            </a:r>
            <a:r>
              <a:rPr lang="id-ID" i="1" dirty="0" err="1"/>
              <a:t>record</a:t>
            </a:r>
            <a:r>
              <a:rPr lang="id-ID" i="1" dirty="0"/>
              <a:t> </a:t>
            </a:r>
            <a:r>
              <a:rPr lang="id-ID" i="1" dirty="0" err="1"/>
              <a:t>form</a:t>
            </a:r>
            <a:r>
              <a:rPr lang="id-ID" dirty="0"/>
              <a:t>: nama tamu, nomor kamar, waktu penyimpanan.</a:t>
            </a:r>
          </a:p>
          <a:p>
            <a:r>
              <a:rPr lang="id-ID" dirty="0"/>
              <a:t>Pastikan barang disimpan di area aman dan tertutup.</a:t>
            </a:r>
          </a:p>
          <a:p>
            <a:r>
              <a:rPr lang="id-ID" dirty="0"/>
              <a:t>Serahkan kembali hanya kepada tamu dengan bukti </a:t>
            </a:r>
            <a:r>
              <a:rPr lang="id-ID" dirty="0" err="1"/>
              <a:t>tag</a:t>
            </a:r>
            <a:r>
              <a:rPr lang="id-ID" dirty="0"/>
              <a:t> asli.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11735049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8320A9F4-ED0B-9E28-2A07-DE7360774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416824" cy="5433467"/>
          </a:xfrm>
        </p:spPr>
        <p:txBody>
          <a:bodyPr/>
          <a:lstStyle/>
          <a:p>
            <a:pPr marL="0" indent="0">
              <a:buNone/>
            </a:pPr>
            <a:r>
              <a:rPr lang="id-ID" b="1" dirty="0"/>
              <a:t>Latihan Diskusi Mahasiswa</a:t>
            </a:r>
          </a:p>
          <a:p>
            <a:r>
              <a:rPr lang="id-ID" dirty="0"/>
              <a:t>Jelaskan langkah-langkah penanganan barang tamu saat </a:t>
            </a:r>
            <a:r>
              <a:rPr lang="id-ID" i="1" dirty="0" err="1"/>
              <a:t>arrival</a:t>
            </a:r>
            <a:r>
              <a:rPr lang="id-ID" dirty="0"/>
              <a:t>.</a:t>
            </a:r>
          </a:p>
          <a:p>
            <a:r>
              <a:rPr lang="id-ID" dirty="0"/>
              <a:t>Sebutkan dokumen yang digunakan dalam administrasi </a:t>
            </a:r>
            <a:r>
              <a:rPr lang="id-ID" dirty="0" err="1"/>
              <a:t>porter</a:t>
            </a:r>
            <a:r>
              <a:rPr lang="id-ID" dirty="0"/>
              <a:t> </a:t>
            </a:r>
            <a:r>
              <a:rPr lang="id-ID" dirty="0" err="1"/>
              <a:t>service</a:t>
            </a:r>
            <a:r>
              <a:rPr lang="id-ID" dirty="0"/>
              <a:t>.</a:t>
            </a:r>
          </a:p>
          <a:p>
            <a:r>
              <a:rPr lang="id-ID" dirty="0"/>
              <a:t>Mengapa identifikasi barang tamu harus dilakukan secara teliti?</a:t>
            </a:r>
          </a:p>
          <a:p>
            <a:r>
              <a:rPr lang="id-ID" dirty="0"/>
              <a:t>Simulasikan prosedur </a:t>
            </a:r>
            <a:r>
              <a:rPr lang="id-ID" dirty="0" err="1"/>
              <a:t>check-out</a:t>
            </a:r>
            <a:r>
              <a:rPr lang="id-ID" dirty="0"/>
              <a:t> dengan layanan </a:t>
            </a:r>
            <a:r>
              <a:rPr lang="id-ID" dirty="0" err="1"/>
              <a:t>porter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5222966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/>
              <a:t>	</a:t>
            </a:r>
          </a:p>
          <a:p>
            <a:endParaRPr lang="en-US" sz="4000" b="1"/>
          </a:p>
          <a:p>
            <a:endParaRPr lang="id-ID" sz="2400" b="1">
              <a:sym typeface="Wingdings" panose="05000000000000000000" pitchFamily="2" charset="2"/>
            </a:endParaRPr>
          </a:p>
          <a:p>
            <a:r>
              <a:rPr lang="id-ID" sz="4000" b="1">
                <a:sym typeface="Wingdings" panose="05000000000000000000" pitchFamily="2" charset="2"/>
              </a:rPr>
              <a:t> </a:t>
            </a:r>
            <a:r>
              <a:rPr lang="en-US" sz="4000" b="1"/>
              <a:t>END</a:t>
            </a:r>
            <a:r>
              <a:rPr lang="id-ID" sz="4000" b="1"/>
              <a:t> </a:t>
            </a:r>
            <a:r>
              <a:rPr lang="id-ID" sz="4000" b="1">
                <a:sym typeface="Wingdings" panose="05000000000000000000" pitchFamily="2" charset="2"/>
              </a:rPr>
              <a:t>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DBCAFED-7BCA-9ED6-544B-935548AB47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27584" y="692696"/>
            <a:ext cx="7776864" cy="5688632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id-ID" b="1" dirty="0"/>
              <a:t>UNINFORMED SERVICE (BELLBOY / PORTER SERVICE)</a:t>
            </a:r>
          </a:p>
          <a:p>
            <a:pPr marL="0" indent="0">
              <a:buNone/>
            </a:pPr>
            <a:r>
              <a:rPr lang="id-ID" b="1" dirty="0"/>
              <a:t>🔹 Pengertian Umum</a:t>
            </a:r>
          </a:p>
          <a:p>
            <a:r>
              <a:rPr lang="id-ID" dirty="0" err="1"/>
              <a:t>Uninformed</a:t>
            </a:r>
            <a:r>
              <a:rPr lang="id-ID" dirty="0"/>
              <a:t> Service atau </a:t>
            </a:r>
            <a:r>
              <a:rPr lang="id-ID" b="1" dirty="0" err="1"/>
              <a:t>Bellboy</a:t>
            </a:r>
            <a:r>
              <a:rPr lang="id-ID" b="1" dirty="0"/>
              <a:t> Service</a:t>
            </a:r>
            <a:r>
              <a:rPr lang="id-ID" dirty="0"/>
              <a:t> adalah layanan yang diberikan oleh petugas </a:t>
            </a:r>
            <a:r>
              <a:rPr lang="id-ID" dirty="0" err="1"/>
              <a:t>porter</a:t>
            </a:r>
            <a:r>
              <a:rPr lang="id-ID" dirty="0"/>
              <a:t> atau </a:t>
            </a:r>
            <a:r>
              <a:rPr lang="id-ID" dirty="0" err="1"/>
              <a:t>bellboy</a:t>
            </a:r>
            <a:r>
              <a:rPr lang="id-ID" dirty="0"/>
              <a:t> kepada tamu, terutama yang berkaitan dengan </a:t>
            </a:r>
            <a:r>
              <a:rPr lang="id-ID" b="1" dirty="0"/>
              <a:t>penanganan barang bawaan (</a:t>
            </a:r>
            <a:r>
              <a:rPr lang="id-ID" b="1" dirty="0" err="1"/>
              <a:t>luggage</a:t>
            </a:r>
            <a:r>
              <a:rPr lang="id-ID" b="1" dirty="0"/>
              <a:t> </a:t>
            </a:r>
            <a:r>
              <a:rPr lang="id-ID" b="1" dirty="0" err="1"/>
              <a:t>handling</a:t>
            </a:r>
            <a:r>
              <a:rPr lang="id-ID" b="1" dirty="0"/>
              <a:t>)</a:t>
            </a:r>
            <a:r>
              <a:rPr lang="id-ID" dirty="0"/>
              <a:t> sejak tamu datang hingga meninggalkan hotel.</a:t>
            </a:r>
          </a:p>
          <a:p>
            <a:r>
              <a:rPr lang="id-ID" dirty="0"/>
              <a:t>Tugas utama </a:t>
            </a:r>
            <a:r>
              <a:rPr lang="id-ID" dirty="0" err="1"/>
              <a:t>porter</a:t>
            </a:r>
            <a:r>
              <a:rPr lang="id-ID" dirty="0"/>
              <a:t>/</a:t>
            </a:r>
            <a:r>
              <a:rPr lang="id-ID" dirty="0" err="1"/>
              <a:t>bellboy</a:t>
            </a:r>
            <a:r>
              <a:rPr lang="id-ID" dirty="0"/>
              <a:t> adalah memberikan </a:t>
            </a:r>
            <a:r>
              <a:rPr lang="id-ID" b="1" dirty="0"/>
              <a:t>pelayanan cepat, ramah, aman, dan profesional</a:t>
            </a:r>
            <a:r>
              <a:rPr lang="id-ID" dirty="0"/>
              <a:t> dalam menangani barang tamu serta membantu kelancaran arus tamu di area </a:t>
            </a:r>
            <a:r>
              <a:rPr lang="id-ID" i="1" dirty="0"/>
              <a:t>Front Office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4285942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FAFE4B56-3D27-31C2-38B1-2A844FDAA1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5576" y="764704"/>
            <a:ext cx="7632848" cy="5361459"/>
          </a:xfrm>
        </p:spPr>
        <p:txBody>
          <a:bodyPr/>
          <a:lstStyle/>
          <a:p>
            <a:pPr marL="0" indent="0">
              <a:buNone/>
            </a:pPr>
            <a:r>
              <a:rPr lang="id-ID" b="1" dirty="0">
                <a:highlight>
                  <a:srgbClr val="FFFF00"/>
                </a:highlight>
              </a:rPr>
              <a:t>1</a:t>
            </a:r>
            <a:r>
              <a:rPr lang="id-ID" b="1" dirty="0"/>
              <a:t>. Mengidentifikasi Barang Bawaan Tamu</a:t>
            </a:r>
          </a:p>
          <a:p>
            <a:pPr marL="0" indent="0">
              <a:buNone/>
            </a:pPr>
            <a:r>
              <a:rPr lang="id-ID" b="1" dirty="0"/>
              <a:t>a. Tujuan Identifikasi</a:t>
            </a:r>
          </a:p>
          <a:p>
            <a:r>
              <a:rPr lang="id-ID" dirty="0"/>
              <a:t>Untuk memastikan bahwa seluruh barang bawaan tamu:</a:t>
            </a:r>
          </a:p>
          <a:p>
            <a:r>
              <a:rPr lang="id-ID" dirty="0"/>
              <a:t>Dikenali dengan benar,</a:t>
            </a:r>
          </a:p>
          <a:p>
            <a:r>
              <a:rPr lang="id-ID" dirty="0"/>
              <a:t>Dikelola dengan aman,</a:t>
            </a:r>
          </a:p>
          <a:p>
            <a:r>
              <a:rPr lang="id-ID" dirty="0"/>
              <a:t>Diserahkan kembali kepada pemilik yang tepat saat </a:t>
            </a:r>
            <a:r>
              <a:rPr lang="id-ID" dirty="0" err="1"/>
              <a:t>check-out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7542620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EEB80A27-8A16-C060-B692-1A6B043038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9592" y="764704"/>
            <a:ext cx="7632848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B</a:t>
            </a:r>
            <a:r>
              <a:rPr lang="id-ID" b="1" dirty="0"/>
              <a:t>. </a:t>
            </a:r>
            <a:r>
              <a:rPr lang="id-ID" sz="3200" b="1" dirty="0"/>
              <a:t>Langkah-langkah Identifikasi</a:t>
            </a:r>
          </a:p>
          <a:p>
            <a:r>
              <a:rPr lang="id-ID" b="1" dirty="0"/>
              <a:t>Menyambut tamu di pintu utama hotel.</a:t>
            </a:r>
            <a:br>
              <a:rPr lang="id-ID" dirty="0"/>
            </a:br>
            <a:r>
              <a:rPr lang="id-ID" dirty="0" err="1"/>
              <a:t>Bellboy</a:t>
            </a:r>
            <a:r>
              <a:rPr lang="id-ID" dirty="0"/>
              <a:t> menyapa tamu dengan sopan dan menawarkan bantuan membawa barang.</a:t>
            </a:r>
          </a:p>
          <a:p>
            <a:r>
              <a:rPr lang="id-ID" b="1" dirty="0"/>
              <a:t>Mengamati dan mencatat jumlah serta jenis barang bawaan.</a:t>
            </a:r>
            <a:br>
              <a:rPr lang="id-ID" dirty="0"/>
            </a:br>
            <a:r>
              <a:rPr lang="id-ID" dirty="0"/>
              <a:t>Contoh: koper besar, ransel, kardus, tas laptop, tas tangan.</a:t>
            </a:r>
          </a:p>
          <a:p>
            <a:r>
              <a:rPr lang="id-ID" b="1" dirty="0"/>
              <a:t>Menempelkan </a:t>
            </a:r>
            <a:r>
              <a:rPr lang="id-ID" b="1" dirty="0" err="1"/>
              <a:t>luggage</a:t>
            </a:r>
            <a:r>
              <a:rPr lang="id-ID" b="1" dirty="0"/>
              <a:t> </a:t>
            </a:r>
            <a:r>
              <a:rPr lang="id-ID" b="1" dirty="0" err="1"/>
              <a:t>tag</a:t>
            </a:r>
            <a:r>
              <a:rPr lang="id-ID" b="1" dirty="0"/>
              <a:t> (label barang)</a:t>
            </a:r>
            <a:r>
              <a:rPr lang="id-ID" dirty="0"/>
              <a:t> pada setiap barang dengan nomor identitas yang sesuai dengan </a:t>
            </a:r>
            <a:r>
              <a:rPr lang="id-ID" i="1" dirty="0" err="1"/>
              <a:t>baggage</a:t>
            </a:r>
            <a:r>
              <a:rPr lang="id-ID" i="1" dirty="0"/>
              <a:t> </a:t>
            </a:r>
            <a:r>
              <a:rPr lang="id-ID" i="1" dirty="0" err="1"/>
              <a:t>claim</a:t>
            </a:r>
            <a:r>
              <a:rPr lang="id-ID" i="1" dirty="0"/>
              <a:t> </a:t>
            </a:r>
            <a:r>
              <a:rPr lang="id-ID" i="1" dirty="0" err="1"/>
              <a:t>tag</a:t>
            </a:r>
            <a:r>
              <a:rPr lang="id-ID" dirty="0"/>
              <a:t> tamu.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669590311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2B6F307-4F9E-FBF6-0F5F-B77829D9A7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71600" y="764704"/>
            <a:ext cx="7488832" cy="5361459"/>
          </a:xfrm>
        </p:spPr>
        <p:txBody>
          <a:bodyPr>
            <a:normAutofit fontScale="92500" lnSpcReduction="10000"/>
          </a:bodyPr>
          <a:lstStyle/>
          <a:p>
            <a:r>
              <a:rPr lang="id-ID" b="1" dirty="0"/>
              <a:t>Membuat catatan singkat</a:t>
            </a:r>
            <a:r>
              <a:rPr lang="id-ID" dirty="0"/>
              <a:t> di </a:t>
            </a:r>
            <a:r>
              <a:rPr lang="id-ID" i="1" dirty="0" err="1"/>
              <a:t>luggage</a:t>
            </a:r>
            <a:r>
              <a:rPr lang="id-ID" i="1" dirty="0"/>
              <a:t> </a:t>
            </a:r>
            <a:r>
              <a:rPr lang="id-ID" i="1" dirty="0" err="1"/>
              <a:t>list</a:t>
            </a:r>
            <a:r>
              <a:rPr lang="id-ID" i="1" dirty="0"/>
              <a:t> </a:t>
            </a:r>
            <a:r>
              <a:rPr lang="id-ID" i="1" dirty="0" err="1"/>
              <a:t>form</a:t>
            </a:r>
            <a:r>
              <a:rPr lang="id-ID" dirty="0"/>
              <a:t> yang berisi:</a:t>
            </a:r>
          </a:p>
          <a:p>
            <a:pPr lvl="1"/>
            <a:r>
              <a:rPr lang="id-ID" dirty="0"/>
              <a:t>Nama tamu</a:t>
            </a:r>
          </a:p>
          <a:p>
            <a:pPr lvl="1"/>
            <a:r>
              <a:rPr lang="id-ID" dirty="0"/>
              <a:t>Nomor kamar</a:t>
            </a:r>
          </a:p>
          <a:p>
            <a:pPr lvl="1"/>
            <a:r>
              <a:rPr lang="id-ID" dirty="0"/>
              <a:t>Jumlah dan jenis barang</a:t>
            </a:r>
          </a:p>
          <a:p>
            <a:pPr lvl="1"/>
            <a:r>
              <a:rPr lang="id-ID" dirty="0"/>
              <a:t>Waktu penerimaan barang</a:t>
            </a:r>
          </a:p>
          <a:p>
            <a:r>
              <a:rPr lang="id-ID" b="1" dirty="0"/>
              <a:t>Menegaskan identitas tamu</a:t>
            </a:r>
            <a:r>
              <a:rPr lang="id-ID" dirty="0"/>
              <a:t> (nama &amp; reservasi) sebelum membawa barang ke kamar.</a:t>
            </a:r>
            <a:endParaRPr lang="en-US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💡 </a:t>
            </a:r>
            <a:r>
              <a:rPr lang="id-ID" i="1" dirty="0"/>
              <a:t>Catatan:</a:t>
            </a:r>
            <a:br>
              <a:rPr lang="id-ID" dirty="0"/>
            </a:br>
            <a:r>
              <a:rPr lang="id-ID" dirty="0"/>
              <a:t>Identifikasi yang akurat mencegah terjadinya kehilangan, tertukar, atau kesalahan pengantaran barang.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977425771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C101FE67-9D80-72FF-B072-B9064FE796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620688"/>
            <a:ext cx="7848872" cy="583264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sz="3500" b="1" dirty="0">
                <a:highlight>
                  <a:srgbClr val="FFFF00"/>
                </a:highlight>
              </a:rPr>
              <a:t>2</a:t>
            </a:r>
            <a:r>
              <a:rPr lang="id-ID" sz="3500" b="1" dirty="0"/>
              <a:t>. Administrasi Layanan </a:t>
            </a:r>
            <a:r>
              <a:rPr lang="id-ID" sz="3500" b="1" dirty="0" err="1"/>
              <a:t>Porter</a:t>
            </a:r>
            <a:endParaRPr lang="id-ID" sz="3500" b="1" dirty="0"/>
          </a:p>
          <a:p>
            <a:pPr marL="0" indent="0">
              <a:buNone/>
            </a:pPr>
            <a:r>
              <a:rPr lang="en-US" b="1" dirty="0"/>
              <a:t>A</a:t>
            </a:r>
            <a:r>
              <a:rPr lang="id-ID" b="1" dirty="0"/>
              <a:t>. Dokumen yang Digunakan</a:t>
            </a:r>
          </a:p>
          <a:p>
            <a:r>
              <a:rPr lang="id-ID" b="1" dirty="0" err="1"/>
              <a:t>Luggage</a:t>
            </a:r>
            <a:r>
              <a:rPr lang="id-ID" b="1" dirty="0"/>
              <a:t> </a:t>
            </a:r>
            <a:r>
              <a:rPr lang="id-ID" b="1" dirty="0" err="1"/>
              <a:t>Tag</a:t>
            </a:r>
            <a:r>
              <a:rPr lang="id-ID" b="1" dirty="0"/>
              <a:t> / </a:t>
            </a:r>
            <a:r>
              <a:rPr lang="id-ID" b="1" dirty="0" err="1"/>
              <a:t>Baggage</a:t>
            </a:r>
            <a:r>
              <a:rPr lang="id-ID" b="1" dirty="0"/>
              <a:t> </a:t>
            </a:r>
            <a:r>
              <a:rPr lang="id-ID" b="1" dirty="0" err="1"/>
              <a:t>Tag</a:t>
            </a:r>
            <a:r>
              <a:rPr lang="id-ID" dirty="0"/>
              <a:t> – label nomor untuk identifikasi barang.</a:t>
            </a:r>
          </a:p>
          <a:p>
            <a:r>
              <a:rPr lang="id-ID" b="1" dirty="0" err="1"/>
              <a:t>Luggage</a:t>
            </a:r>
            <a:r>
              <a:rPr lang="id-ID" b="1" dirty="0"/>
              <a:t> </a:t>
            </a:r>
            <a:r>
              <a:rPr lang="id-ID" b="1" dirty="0" err="1"/>
              <a:t>Movement</a:t>
            </a:r>
            <a:r>
              <a:rPr lang="id-ID" b="1" dirty="0"/>
              <a:t> </a:t>
            </a:r>
            <a:r>
              <a:rPr lang="id-ID" b="1" dirty="0" err="1"/>
              <a:t>Form</a:t>
            </a:r>
            <a:r>
              <a:rPr lang="id-ID" b="1" dirty="0"/>
              <a:t> / </a:t>
            </a:r>
            <a:r>
              <a:rPr lang="id-ID" b="1" dirty="0" err="1"/>
              <a:t>Baggage</a:t>
            </a:r>
            <a:r>
              <a:rPr lang="id-ID" b="1" dirty="0"/>
              <a:t> </a:t>
            </a:r>
            <a:r>
              <a:rPr lang="id-ID" b="1" dirty="0" err="1"/>
              <a:t>Handling</a:t>
            </a:r>
            <a:r>
              <a:rPr lang="id-ID" b="1" dirty="0"/>
              <a:t> </a:t>
            </a:r>
            <a:r>
              <a:rPr lang="id-ID" b="1" dirty="0" err="1"/>
              <a:t>Form</a:t>
            </a:r>
            <a:r>
              <a:rPr lang="id-ID" dirty="0"/>
              <a:t> – formulir yang mencatat pergerakan barang dari tamu ke kamar atau sebaliknya.</a:t>
            </a:r>
          </a:p>
          <a:p>
            <a:r>
              <a:rPr lang="id-ID" b="1" dirty="0" err="1"/>
              <a:t>Errand</a:t>
            </a:r>
            <a:r>
              <a:rPr lang="id-ID" b="1" dirty="0"/>
              <a:t> </a:t>
            </a:r>
            <a:r>
              <a:rPr lang="id-ID" b="1" dirty="0" err="1"/>
              <a:t>Card</a:t>
            </a:r>
            <a:r>
              <a:rPr lang="id-ID" dirty="0"/>
              <a:t> – kartu tugas </a:t>
            </a:r>
            <a:r>
              <a:rPr lang="id-ID" dirty="0" err="1"/>
              <a:t>porter</a:t>
            </a:r>
            <a:r>
              <a:rPr lang="id-ID" dirty="0"/>
              <a:t> yang berisi nama tamu, nomor kamar, dan detail layanan.</a:t>
            </a:r>
          </a:p>
          <a:p>
            <a:r>
              <a:rPr lang="id-ID" b="1" dirty="0" err="1"/>
              <a:t>Bellboy</a:t>
            </a:r>
            <a:r>
              <a:rPr lang="id-ID" b="1" dirty="0"/>
              <a:t> </a:t>
            </a:r>
            <a:r>
              <a:rPr lang="id-ID" b="1" dirty="0" err="1"/>
              <a:t>Control</a:t>
            </a:r>
            <a:r>
              <a:rPr lang="id-ID" b="1" dirty="0"/>
              <a:t> </a:t>
            </a:r>
            <a:r>
              <a:rPr lang="id-ID" b="1" dirty="0" err="1"/>
              <a:t>Sheet</a:t>
            </a:r>
            <a:r>
              <a:rPr lang="id-ID" b="1" dirty="0"/>
              <a:t> / Log </a:t>
            </a:r>
            <a:r>
              <a:rPr lang="id-ID" b="1" dirty="0" err="1"/>
              <a:t>Book</a:t>
            </a:r>
            <a:r>
              <a:rPr lang="id-ID" dirty="0"/>
              <a:t> – catatan aktivitas harian </a:t>
            </a:r>
            <a:r>
              <a:rPr lang="id-ID" dirty="0" err="1"/>
              <a:t>bellboy</a:t>
            </a:r>
            <a:r>
              <a:rPr lang="id-ID" dirty="0"/>
              <a:t> (barang masuk, keluar, jam kerja, petugas yang bertugas).</a:t>
            </a:r>
          </a:p>
          <a:p>
            <a:r>
              <a:rPr lang="id-ID" b="1" dirty="0" err="1"/>
              <a:t>Lost</a:t>
            </a:r>
            <a:r>
              <a:rPr lang="id-ID" b="1" dirty="0"/>
              <a:t> </a:t>
            </a:r>
            <a:r>
              <a:rPr lang="id-ID" b="1" dirty="0" err="1"/>
              <a:t>and</a:t>
            </a:r>
            <a:r>
              <a:rPr lang="id-ID" b="1" dirty="0"/>
              <a:t> </a:t>
            </a:r>
            <a:r>
              <a:rPr lang="id-ID" b="1" dirty="0" err="1"/>
              <a:t>Found</a:t>
            </a:r>
            <a:r>
              <a:rPr lang="id-ID" b="1" dirty="0"/>
              <a:t> </a:t>
            </a:r>
            <a:r>
              <a:rPr lang="id-ID" b="1" dirty="0" err="1"/>
              <a:t>Form</a:t>
            </a:r>
            <a:r>
              <a:rPr lang="id-ID" dirty="0"/>
              <a:t> – formulir laporan barang tertinggal atau ditemukan.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79032059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6050E852-0CB0-B486-5DDE-6F8E5B80404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620688"/>
            <a:ext cx="7848872" cy="5904656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b="1" dirty="0"/>
              <a:t>B</a:t>
            </a:r>
            <a:r>
              <a:rPr lang="id-ID" sz="3500" b="1" dirty="0"/>
              <a:t>. Prosedur Administrasi Layanan </a:t>
            </a:r>
            <a:r>
              <a:rPr lang="id-ID" sz="3500" b="1" dirty="0" err="1"/>
              <a:t>Porter</a:t>
            </a:r>
            <a:endParaRPr lang="id-ID" sz="3500" b="1" dirty="0"/>
          </a:p>
          <a:p>
            <a:r>
              <a:rPr lang="id-ID" b="1" dirty="0"/>
              <a:t>Menerima permintaan layanan </a:t>
            </a:r>
            <a:r>
              <a:rPr lang="id-ID" b="1" dirty="0" err="1"/>
              <a:t>porter</a:t>
            </a:r>
            <a:r>
              <a:rPr lang="id-ID" dirty="0"/>
              <a:t> (melalui telepon dari Front </a:t>
            </a:r>
            <a:r>
              <a:rPr lang="id-ID" dirty="0" err="1"/>
              <a:t>Desk</a:t>
            </a:r>
            <a:r>
              <a:rPr lang="id-ID" dirty="0"/>
              <a:t>, </a:t>
            </a:r>
            <a:r>
              <a:rPr lang="id-ID" dirty="0" err="1"/>
              <a:t>Concierge</a:t>
            </a:r>
            <a:r>
              <a:rPr lang="id-ID" dirty="0"/>
              <a:t>, atau langsung dari tamu).</a:t>
            </a:r>
          </a:p>
          <a:p>
            <a:r>
              <a:rPr lang="id-ID" b="1" dirty="0"/>
              <a:t>Menugaskan </a:t>
            </a:r>
            <a:r>
              <a:rPr lang="id-ID" b="1" dirty="0" err="1"/>
              <a:t>bellboy</a:t>
            </a:r>
            <a:r>
              <a:rPr lang="id-ID" dirty="0"/>
              <a:t> dengan memberikan </a:t>
            </a:r>
            <a:r>
              <a:rPr lang="id-ID" i="1" dirty="0" err="1"/>
              <a:t>errand</a:t>
            </a:r>
            <a:r>
              <a:rPr lang="id-ID" i="1" dirty="0"/>
              <a:t> </a:t>
            </a:r>
            <a:r>
              <a:rPr lang="id-ID" i="1" dirty="0" err="1"/>
              <a:t>card</a:t>
            </a:r>
            <a:r>
              <a:rPr lang="id-ID" dirty="0"/>
              <a:t>.</a:t>
            </a:r>
          </a:p>
          <a:p>
            <a:r>
              <a:rPr lang="id-ID" b="1" dirty="0"/>
              <a:t>Mencatat aktivitas pada log </a:t>
            </a:r>
            <a:r>
              <a:rPr lang="id-ID" b="1" dirty="0" err="1"/>
              <a:t>book</a:t>
            </a:r>
            <a:r>
              <a:rPr lang="id-ID" dirty="0"/>
              <a:t> untuk pengawasan dan pertanggungjawaban.</a:t>
            </a:r>
          </a:p>
          <a:p>
            <a:r>
              <a:rPr lang="id-ID" b="1" dirty="0"/>
              <a:t>Memastikan barang sudah sampai tujuan</a:t>
            </a:r>
            <a:r>
              <a:rPr lang="id-ID" dirty="0"/>
              <a:t> (kamar tamu, ruang penyimpanan, kendaraan).</a:t>
            </a:r>
          </a:p>
          <a:p>
            <a:r>
              <a:rPr lang="id-ID" b="1" dirty="0"/>
              <a:t>Mengarsipkan formulir</a:t>
            </a:r>
            <a:r>
              <a:rPr lang="id-ID" dirty="0"/>
              <a:t> untuk dokumentasi harian.</a:t>
            </a:r>
          </a:p>
          <a:p>
            <a:r>
              <a:rPr lang="id-ID" dirty="0"/>
              <a:t>💡 </a:t>
            </a:r>
            <a:r>
              <a:rPr lang="id-ID" i="1" dirty="0"/>
              <a:t>Tujuan administrasi:</a:t>
            </a:r>
            <a:r>
              <a:rPr lang="id-ID" dirty="0"/>
              <a:t> menjaga ketertiban, keamanan, dan akuntabilitas layanan barang tamu.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75174922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558970C2-B9FD-1D6D-4681-655E30536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1560" y="548680"/>
            <a:ext cx="7920880" cy="612068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id-ID" sz="3000" b="1" dirty="0">
                <a:highlight>
                  <a:srgbClr val="FFFF00"/>
                </a:highlight>
              </a:rPr>
              <a:t>3</a:t>
            </a:r>
            <a:r>
              <a:rPr lang="id-ID" sz="3000" b="1" dirty="0"/>
              <a:t>. Metode Penanganan Barang Bawaan Tamu</a:t>
            </a:r>
          </a:p>
          <a:p>
            <a:pPr marL="0" indent="0">
              <a:buNone/>
            </a:pPr>
            <a:r>
              <a:rPr lang="id-ID" b="1" dirty="0"/>
              <a:t>a. Saat Tamu Datang (</a:t>
            </a:r>
            <a:r>
              <a:rPr lang="id-ID" b="1" dirty="0" err="1"/>
              <a:t>Arrival</a:t>
            </a:r>
            <a:r>
              <a:rPr lang="id-ID" b="1" dirty="0"/>
              <a:t> </a:t>
            </a:r>
            <a:r>
              <a:rPr lang="id-ID" b="1" dirty="0" err="1"/>
              <a:t>Handling</a:t>
            </a:r>
            <a:r>
              <a:rPr lang="id-ID" b="1" dirty="0"/>
              <a:t>)</a:t>
            </a:r>
          </a:p>
          <a:p>
            <a:r>
              <a:rPr lang="id-ID" dirty="0"/>
              <a:t>Sambut tamu dengan sopan dan tawarkan bantuan.</a:t>
            </a:r>
          </a:p>
          <a:p>
            <a:r>
              <a:rPr lang="id-ID" dirty="0"/>
              <a:t>Identifikasi barang dan pasang </a:t>
            </a:r>
            <a:r>
              <a:rPr lang="id-ID" dirty="0" err="1"/>
              <a:t>luggage</a:t>
            </a:r>
            <a:r>
              <a:rPr lang="id-ID" dirty="0"/>
              <a:t> </a:t>
            </a:r>
            <a:r>
              <a:rPr lang="id-ID" dirty="0" err="1"/>
              <a:t>tag</a:t>
            </a:r>
            <a:r>
              <a:rPr lang="id-ID" dirty="0"/>
              <a:t>.</a:t>
            </a:r>
          </a:p>
          <a:p>
            <a:r>
              <a:rPr lang="id-ID" dirty="0"/>
              <a:t>Bawa barang menggunakan </a:t>
            </a:r>
            <a:r>
              <a:rPr lang="id-ID" dirty="0" err="1"/>
              <a:t>trolley</a:t>
            </a:r>
            <a:r>
              <a:rPr lang="id-ID" dirty="0"/>
              <a:t> dengan hati-hati.</a:t>
            </a:r>
          </a:p>
          <a:p>
            <a:r>
              <a:rPr lang="id-ID" dirty="0"/>
              <a:t>Dampingi tamu menuju </a:t>
            </a:r>
            <a:r>
              <a:rPr lang="id-ID" i="1" dirty="0"/>
              <a:t>front </a:t>
            </a:r>
            <a:r>
              <a:rPr lang="id-ID" i="1" dirty="0" err="1"/>
              <a:t>desk</a:t>
            </a:r>
            <a:r>
              <a:rPr lang="id-ID" dirty="0"/>
              <a:t> untuk proses </a:t>
            </a:r>
            <a:r>
              <a:rPr lang="id-ID" dirty="0" err="1"/>
              <a:t>check</a:t>
            </a:r>
            <a:r>
              <a:rPr lang="id-ID" dirty="0"/>
              <a:t>-in.</a:t>
            </a:r>
          </a:p>
          <a:p>
            <a:r>
              <a:rPr lang="id-ID" dirty="0"/>
              <a:t>Setelah </a:t>
            </a:r>
            <a:r>
              <a:rPr lang="id-ID" dirty="0" err="1"/>
              <a:t>check</a:t>
            </a:r>
            <a:r>
              <a:rPr lang="id-ID" dirty="0"/>
              <a:t>-in selesai, antarkan barang ke kamar sesuai nomor.</a:t>
            </a:r>
          </a:p>
          <a:p>
            <a:r>
              <a:rPr lang="id-ID" dirty="0"/>
              <a:t>Pastikan semua barang sampai dan tersusun rapi di kamar.</a:t>
            </a:r>
          </a:p>
          <a:p>
            <a:r>
              <a:rPr lang="id-ID" dirty="0"/>
              <a:t>Ucapkan terima kasih dan tinggalkan kamar dengan sopan.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767645331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ampungan Konten 1">
            <a:extLst>
              <a:ext uri="{FF2B5EF4-FFF2-40B4-BE49-F238E27FC236}">
                <a16:creationId xmlns:a16="http://schemas.microsoft.com/office/drawing/2014/main" id="{3AADFA22-EE2E-778B-F06A-C89EF507CC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568" y="764704"/>
            <a:ext cx="7632848" cy="5361459"/>
          </a:xfrm>
        </p:spPr>
        <p:txBody>
          <a:bodyPr/>
          <a:lstStyle/>
          <a:p>
            <a:pPr marL="0" indent="0">
              <a:buNone/>
            </a:pPr>
            <a:r>
              <a:rPr lang="en-US" b="1" dirty="0"/>
              <a:t>B</a:t>
            </a:r>
            <a:r>
              <a:rPr lang="id-ID" b="1" dirty="0"/>
              <a:t>. Saat Tamu Pindah Kamar (Room </a:t>
            </a:r>
            <a:r>
              <a:rPr lang="id-ID" b="1" dirty="0" err="1"/>
              <a:t>Change</a:t>
            </a:r>
            <a:r>
              <a:rPr lang="id-ID" b="1" dirty="0"/>
              <a:t> </a:t>
            </a:r>
            <a:r>
              <a:rPr lang="id-ID" b="1" dirty="0" err="1"/>
              <a:t>Handling</a:t>
            </a:r>
            <a:r>
              <a:rPr lang="id-ID" b="1" dirty="0"/>
              <a:t>)</a:t>
            </a:r>
          </a:p>
          <a:p>
            <a:r>
              <a:rPr lang="id-ID" dirty="0"/>
              <a:t>Konfirmasi nomor kamar lama dan baru.</a:t>
            </a:r>
          </a:p>
          <a:p>
            <a:r>
              <a:rPr lang="id-ID" dirty="0"/>
              <a:t>Catat jumlah dan jenis barang yang akan dipindahkan.</a:t>
            </a:r>
          </a:p>
          <a:p>
            <a:r>
              <a:rPr lang="id-ID" dirty="0"/>
              <a:t>Gunakan </a:t>
            </a:r>
            <a:r>
              <a:rPr lang="id-ID" i="1" dirty="0" err="1"/>
              <a:t>errand</a:t>
            </a:r>
            <a:r>
              <a:rPr lang="id-ID" i="1" dirty="0"/>
              <a:t> </a:t>
            </a:r>
            <a:r>
              <a:rPr lang="id-ID" i="1" dirty="0" err="1"/>
              <a:t>card</a:t>
            </a:r>
            <a:r>
              <a:rPr lang="id-ID" dirty="0"/>
              <a:t> dan </a:t>
            </a:r>
            <a:r>
              <a:rPr lang="id-ID" i="1" dirty="0" err="1"/>
              <a:t>baggage</a:t>
            </a:r>
            <a:r>
              <a:rPr lang="id-ID" i="1" dirty="0"/>
              <a:t> </a:t>
            </a:r>
            <a:r>
              <a:rPr lang="id-ID" i="1" dirty="0" err="1"/>
              <a:t>tag</a:t>
            </a:r>
            <a:r>
              <a:rPr lang="id-ID" dirty="0"/>
              <a:t> baru bila perlu.</a:t>
            </a:r>
          </a:p>
          <a:p>
            <a:r>
              <a:rPr lang="id-ID" dirty="0"/>
              <a:t>Bawa barang dengan hati-hati dan pastikan tidak tertukar dengan tamu lain.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891113704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2952</TotalTime>
  <Words>687</Words>
  <Application>Microsoft Office PowerPoint</Application>
  <PresentationFormat>Tampilan Layar (4:3)</PresentationFormat>
  <Paragraphs>72</Paragraphs>
  <Slides>13</Slides>
  <Notes>1</Notes>
  <HiddenSlides>0</HiddenSlides>
  <MMClips>0</MMClips>
  <ScaleCrop>false</ScaleCrop>
  <HeadingPairs>
    <vt:vector size="6" baseType="variant">
      <vt:variant>
        <vt:lpstr>Font Dipakai</vt:lpstr>
      </vt:variant>
      <vt:variant>
        <vt:i4>5</vt:i4>
      </vt:variant>
      <vt:variant>
        <vt:lpstr>Tema</vt:lpstr>
      </vt:variant>
      <vt:variant>
        <vt:i4>1</vt:i4>
      </vt:variant>
      <vt:variant>
        <vt:lpstr>Judul Slide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Cambria</vt:lpstr>
      <vt:lpstr>Times New Roman</vt:lpstr>
      <vt:lpstr>Wingdings</vt:lpstr>
      <vt:lpstr>Office Theme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  <vt:lpstr>Presentasi PowerPoint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yusminar wahyuningsih</cp:lastModifiedBy>
  <cp:revision>444</cp:revision>
  <cp:lastPrinted>2017-08-29T02:54:51Z</cp:lastPrinted>
  <dcterms:created xsi:type="dcterms:W3CDTF">2010-04-18T12:06:30Z</dcterms:created>
  <dcterms:modified xsi:type="dcterms:W3CDTF">2025-11-11T06:57:34Z</dcterms:modified>
</cp:coreProperties>
</file>