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16" r:id="rId27"/>
    <p:sldId id="300" r:id="rId28"/>
  </p:sldIdLst>
  <p:sldSz cx="9144000" cy="6858000" type="screen4x3"/>
  <p:notesSz cx="7045325" cy="9345613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61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UNINFORMED SERVICE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73F6928-17EA-3A74-41C3-32D461FE0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/>
              <a:t>B</a:t>
            </a:r>
            <a:r>
              <a:rPr lang="id-ID" sz="2600" b="1"/>
              <a:t>. Tujuan</a:t>
            </a:r>
          </a:p>
          <a:p>
            <a:r>
              <a:rPr lang="id-ID" sz="2600"/>
              <a:t>Memberikan </a:t>
            </a:r>
            <a:r>
              <a:rPr lang="id-ID" sz="2600" b="1"/>
              <a:t>kesan terakhir yang positif</a:t>
            </a:r>
            <a:r>
              <a:rPr lang="id-ID" sz="2600"/>
              <a:t> bagi tamu hotel.</a:t>
            </a:r>
          </a:p>
          <a:p>
            <a:r>
              <a:rPr lang="id-ID" sz="2600"/>
              <a:t>Menjamin </a:t>
            </a:r>
            <a:r>
              <a:rPr lang="id-ID" sz="2600" b="1"/>
              <a:t>keamanan dan ketepatan barang</a:t>
            </a:r>
            <a:r>
              <a:rPr lang="id-ID" sz="2600"/>
              <a:t> tamu yang dibawa.</a:t>
            </a:r>
          </a:p>
          <a:p>
            <a:r>
              <a:rPr lang="id-ID" sz="2600"/>
              <a:t>Meningkatkan </a:t>
            </a:r>
            <a:r>
              <a:rPr lang="id-ID" sz="2600" b="1"/>
              <a:t>pelayanan personal (</a:t>
            </a:r>
            <a:r>
              <a:rPr lang="id-ID" sz="2600" b="1" err="1"/>
              <a:t>personalized</a:t>
            </a:r>
            <a:r>
              <a:rPr lang="id-ID" sz="2600" b="1"/>
              <a:t> </a:t>
            </a:r>
            <a:r>
              <a:rPr lang="id-ID" sz="2600" b="1" err="1"/>
              <a:t>service</a:t>
            </a:r>
            <a:r>
              <a:rPr lang="id-ID" sz="2600" b="1"/>
              <a:t>)</a:t>
            </a:r>
            <a:r>
              <a:rPr lang="id-ID" sz="2600"/>
              <a:t> dari hotel.</a:t>
            </a:r>
          </a:p>
          <a:p>
            <a:endParaRPr lang="id-ID" sz="2600"/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1E7BDD5E-BB48-F9E8-31CD-1DC02023B3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2350656"/>
            <a:ext cx="4038600" cy="30250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147452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0BCD37A-9F9C-DF11-BACD-3D40FF32E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548680"/>
            <a:ext cx="7488832" cy="557748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</a:t>
            </a:r>
            <a:r>
              <a:rPr lang="id-ID" b="1" dirty="0"/>
              <a:t>. Langkah-langkah Penanganan Tamu Berangkat</a:t>
            </a:r>
          </a:p>
          <a:p>
            <a:r>
              <a:rPr lang="id-ID" b="1" dirty="0"/>
              <a:t>Menerima permintaan penjemputan barang</a:t>
            </a:r>
            <a:r>
              <a:rPr lang="id-ID" dirty="0"/>
              <a:t> dari Front </a:t>
            </a:r>
            <a:r>
              <a:rPr lang="id-ID" dirty="0" err="1"/>
              <a:t>Desk</a:t>
            </a:r>
            <a:r>
              <a:rPr lang="id-ID" dirty="0"/>
              <a:t> atau langsung dari tamu.</a:t>
            </a:r>
          </a:p>
          <a:p>
            <a:r>
              <a:rPr lang="id-ID" b="1" dirty="0"/>
              <a:t>Mendatangi kamar tamu</a:t>
            </a:r>
            <a:r>
              <a:rPr lang="id-ID" dirty="0"/>
              <a:t> dan menyapa dengan sopan.</a:t>
            </a:r>
          </a:p>
          <a:p>
            <a:r>
              <a:rPr lang="id-ID" dirty="0"/>
              <a:t>“Selamat pagi, saya dari Bell </a:t>
            </a:r>
            <a:r>
              <a:rPr lang="id-ID" dirty="0" err="1"/>
              <a:t>Desk</a:t>
            </a:r>
            <a:r>
              <a:rPr lang="id-ID" dirty="0"/>
              <a:t>, apakah saya boleh membantu membawa barang Bapak/Ibu ke kendaraan?”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6623675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ACEB8BF-B408-FAE8-F5C6-332411DEA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476672"/>
            <a:ext cx="7848872" cy="5649491"/>
          </a:xfrm>
        </p:spPr>
        <p:txBody>
          <a:bodyPr>
            <a:normAutofit fontScale="92500" lnSpcReduction="10000"/>
          </a:bodyPr>
          <a:lstStyle/>
          <a:p>
            <a:r>
              <a:rPr lang="sv-SE" b="1" dirty="0"/>
              <a:t>Cocokkan luggage tag</a:t>
            </a:r>
            <a:r>
              <a:rPr lang="sv-SE" dirty="0"/>
              <a:t> dengan </a:t>
            </a:r>
            <a:r>
              <a:rPr lang="sv-SE" i="1" dirty="0"/>
              <a:t>claim tag</a:t>
            </a:r>
            <a:r>
              <a:rPr lang="sv-SE" dirty="0"/>
              <a:t> milik tamu.</a:t>
            </a:r>
          </a:p>
          <a:p>
            <a:r>
              <a:rPr lang="id-ID" b="1" dirty="0"/>
              <a:t>Hitung jumlah barang</a:t>
            </a:r>
            <a:r>
              <a:rPr lang="id-ID" dirty="0"/>
              <a:t> sebelum dibawa keluar dari kamar.</a:t>
            </a:r>
            <a:endParaRPr lang="en-US" dirty="0"/>
          </a:p>
          <a:p>
            <a:r>
              <a:rPr lang="id-ID" b="1" dirty="0"/>
              <a:t>Gunakan </a:t>
            </a:r>
            <a:r>
              <a:rPr lang="id-ID" b="1" dirty="0" err="1"/>
              <a:t>trolley</a:t>
            </a:r>
            <a:r>
              <a:rPr lang="id-ID" dirty="0"/>
              <a:t> untuk membawa barang menuju lobi atau pintu utama</a:t>
            </a:r>
            <a:endParaRPr lang="en-US" dirty="0"/>
          </a:p>
          <a:p>
            <a:r>
              <a:rPr lang="id-ID" dirty="0"/>
              <a:t>Tawarkan bantuan memanggil kendaraan atau sopir.</a:t>
            </a:r>
            <a:endParaRPr lang="en-US" dirty="0"/>
          </a:p>
          <a:p>
            <a:r>
              <a:rPr lang="id-ID" b="1" dirty="0"/>
              <a:t>Serahkan barang kepada tamu</a:t>
            </a:r>
            <a:r>
              <a:rPr lang="id-ID" dirty="0"/>
              <a:t> atau sopir yang berwenang.</a:t>
            </a:r>
            <a:endParaRPr lang="en-US" dirty="0"/>
          </a:p>
          <a:p>
            <a:r>
              <a:rPr lang="id-ID" b="1" dirty="0"/>
              <a:t>Catat waktu dan jumlah barang</a:t>
            </a:r>
            <a:r>
              <a:rPr lang="id-ID" dirty="0"/>
              <a:t> dalam </a:t>
            </a:r>
            <a:r>
              <a:rPr lang="id-ID" i="1" dirty="0" err="1"/>
              <a:t>Bellboy</a:t>
            </a:r>
            <a:r>
              <a:rPr lang="id-ID" i="1" dirty="0"/>
              <a:t> Log </a:t>
            </a:r>
            <a:r>
              <a:rPr lang="id-ID" i="1" dirty="0" err="1"/>
              <a:t>Book</a:t>
            </a:r>
            <a:r>
              <a:rPr lang="id-ID" i="1" dirty="0"/>
              <a:t>.</a:t>
            </a:r>
            <a:endParaRPr lang="en-US" i="1" dirty="0"/>
          </a:p>
          <a:p>
            <a:r>
              <a:rPr lang="id-ID" b="1" dirty="0"/>
              <a:t>Ucapkan terima kasih dan salam perpisahan yang sopan.</a:t>
            </a:r>
            <a:endParaRPr lang="id-ID" dirty="0"/>
          </a:p>
          <a:p>
            <a:r>
              <a:rPr lang="id-ID" dirty="0"/>
              <a:t>“Terima kasih telah menginap di Hotel Aruna, semoga perjalanan Bapak/Ibu menyenangkan.”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5831226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0145DC5-0C54-0440-F27D-C8AF5B4B4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632848" cy="5433467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D</a:t>
            </a:r>
            <a:r>
              <a:rPr lang="id-ID" b="1" dirty="0"/>
              <a:t>. Hal-hal yang Harus Diperhatikan</a:t>
            </a:r>
          </a:p>
          <a:p>
            <a:r>
              <a:rPr lang="id-ID" dirty="0"/>
              <a:t>Jangan menerima </a:t>
            </a:r>
            <a:r>
              <a:rPr lang="id-ID" b="1" dirty="0" err="1"/>
              <a:t>tip</a:t>
            </a:r>
            <a:r>
              <a:rPr lang="id-ID" dirty="0"/>
              <a:t> dengan cara memaksa.</a:t>
            </a:r>
          </a:p>
          <a:p>
            <a:r>
              <a:rPr lang="id-ID" dirty="0"/>
              <a:t>Pastikan </a:t>
            </a:r>
            <a:r>
              <a:rPr lang="id-ID" b="1" dirty="0"/>
              <a:t>barang tidak tertinggal</a:t>
            </a:r>
            <a:r>
              <a:rPr lang="id-ID" dirty="0"/>
              <a:t> di kamar atau area publik.</a:t>
            </a:r>
          </a:p>
          <a:p>
            <a:r>
              <a:rPr lang="id-ID" dirty="0"/>
              <a:t>Jika ada barang tertinggal, segera laporkan ke </a:t>
            </a:r>
            <a:r>
              <a:rPr lang="id-ID" b="1" dirty="0" err="1"/>
              <a:t>Lost</a:t>
            </a:r>
            <a:r>
              <a:rPr lang="id-ID" b="1" dirty="0"/>
              <a:t> </a:t>
            </a:r>
            <a:r>
              <a:rPr lang="id-ID" b="1" dirty="0" err="1"/>
              <a:t>and</a:t>
            </a:r>
            <a:r>
              <a:rPr lang="id-ID" b="1" dirty="0"/>
              <a:t> </a:t>
            </a:r>
            <a:r>
              <a:rPr lang="id-ID" b="1" dirty="0" err="1"/>
              <a:t>Found</a:t>
            </a:r>
            <a:r>
              <a:rPr lang="id-ID" b="1" dirty="0"/>
              <a:t> Department</a:t>
            </a:r>
            <a:r>
              <a:rPr lang="id-ID" dirty="0"/>
              <a:t>.</a:t>
            </a:r>
          </a:p>
          <a:p>
            <a:r>
              <a:rPr lang="id-ID" dirty="0"/>
              <a:t>Jaga </a:t>
            </a:r>
            <a:r>
              <a:rPr lang="id-ID" b="1" dirty="0"/>
              <a:t>keramahan, sikap tubuh (</a:t>
            </a:r>
            <a:r>
              <a:rPr lang="id-ID" b="1" dirty="0" err="1"/>
              <a:t>attitude</a:t>
            </a:r>
            <a:r>
              <a:rPr lang="id-ID" b="1" dirty="0"/>
              <a:t>), dan komunikasi profesional.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9611533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29CE591C-3F91-297F-EEB6-1FF4370B4B7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3223101"/>
          <a:ext cx="8229599" cy="1280160"/>
        </p:xfrm>
        <a:graphic>
          <a:graphicData uri="http://schemas.openxmlformats.org/drawingml/2006/table">
            <a:tbl>
              <a:tblPr/>
              <a:tblGrid>
                <a:gridCol w="1175657">
                  <a:extLst>
                    <a:ext uri="{9D8B030D-6E8A-4147-A177-3AD203B41FA5}">
                      <a16:colId xmlns:a16="http://schemas.microsoft.com/office/drawing/2014/main" val="372754405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1895659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53521468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332073596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79824556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1301766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40988011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Tanggal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Nama Tamu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Nomor Kamar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Jumlah Barang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Tujuan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Petugas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Waktu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9766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12/05/2025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Ibu Sinta Dewi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402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3 koper, 1 tas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Mobil travel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Deni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09.15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7076558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38B04869-B8CB-3A19-A89D-31422EF2F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3728" y="2253596"/>
            <a:ext cx="5112568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id-ID" sz="2000" b="1" dirty="0">
                <a:latin typeface="Arial" panose="020B0604020202020204" pitchFamily="34" charset="0"/>
              </a:rPr>
              <a:t>E</a:t>
            </a: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Contoh Isian Log </a:t>
            </a:r>
            <a:r>
              <a:rPr kumimoji="0" lang="id-ID" altLang="id-ID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Book</a:t>
            </a: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Bellboy</a:t>
            </a: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(Laporan Harian)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69952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2C12699-C7F5-48EE-3305-B8177C82C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20688"/>
            <a:ext cx="7704856" cy="58326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4. </a:t>
            </a:r>
            <a:r>
              <a:rPr lang="en-US" sz="2600" b="1" dirty="0"/>
              <a:t>PROSEDUR PENANGANAN BARANG TERTINGGAL (LOST AND FOUND PROCEDURE)</a:t>
            </a:r>
          </a:p>
          <a:p>
            <a:pPr marL="0" indent="0">
              <a:buNone/>
            </a:pPr>
            <a:r>
              <a:rPr lang="id-ID" b="1" dirty="0"/>
              <a:t>1. Pengertian</a:t>
            </a:r>
          </a:p>
          <a:p>
            <a:r>
              <a:rPr lang="id-ID" b="1" dirty="0" err="1"/>
              <a:t>Lost</a:t>
            </a:r>
            <a:r>
              <a:rPr lang="id-ID" b="1" dirty="0"/>
              <a:t> </a:t>
            </a:r>
            <a:r>
              <a:rPr lang="id-ID" b="1" dirty="0" err="1"/>
              <a:t>and</a:t>
            </a:r>
            <a:r>
              <a:rPr lang="id-ID" b="1" dirty="0"/>
              <a:t> </a:t>
            </a:r>
            <a:r>
              <a:rPr lang="id-ID" b="1" dirty="0" err="1"/>
              <a:t>Found</a:t>
            </a:r>
            <a:r>
              <a:rPr lang="id-ID" dirty="0"/>
              <a:t> adalah bagian dari operasional hotel yang menangani </a:t>
            </a:r>
            <a:r>
              <a:rPr lang="id-ID" b="1" dirty="0"/>
              <a:t>barang-barang tamu yang tertinggal, hilang, atau ditemukan di area hotel</a:t>
            </a:r>
            <a:r>
              <a:rPr lang="id-ID" dirty="0"/>
              <a:t> (kamar, restoran, lobi, kolam renang, </a:t>
            </a:r>
            <a:r>
              <a:rPr lang="id-ID" dirty="0" err="1"/>
              <a:t>dll</a:t>
            </a:r>
            <a:r>
              <a:rPr lang="id-ID" dirty="0"/>
              <a:t>).</a:t>
            </a:r>
          </a:p>
          <a:p>
            <a:r>
              <a:rPr lang="id-ID" dirty="0"/>
              <a:t>Barang yang tertinggal dapat berupa:</a:t>
            </a:r>
          </a:p>
          <a:p>
            <a:r>
              <a:rPr lang="id-ID" dirty="0"/>
              <a:t>Barang berharga (perhiasan, dompet, HP, laptop)</a:t>
            </a:r>
          </a:p>
          <a:p>
            <a:r>
              <a:rPr lang="id-ID" dirty="0"/>
              <a:t>Barang pribadi (baju, sepatu, mainan, alat kosmetik)</a:t>
            </a:r>
          </a:p>
          <a:p>
            <a:r>
              <a:rPr lang="id-ID" dirty="0"/>
              <a:t>Dokumen penting (paspor, tiket, identitas)</a:t>
            </a:r>
          </a:p>
          <a:p>
            <a:pPr marL="0" indent="0">
              <a:buNone/>
            </a:pP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46984834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0038C49-49C7-04F4-5D36-8DA4C08E4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704856" cy="550547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2. Tujuan Penanganan </a:t>
            </a:r>
            <a:r>
              <a:rPr lang="id-ID" b="1" dirty="0" err="1"/>
              <a:t>Lost</a:t>
            </a:r>
            <a:r>
              <a:rPr lang="id-ID" b="1" dirty="0"/>
              <a:t> </a:t>
            </a:r>
            <a:r>
              <a:rPr lang="id-ID" b="1" dirty="0" err="1"/>
              <a:t>and</a:t>
            </a:r>
            <a:r>
              <a:rPr lang="id-ID" b="1" dirty="0"/>
              <a:t> </a:t>
            </a:r>
            <a:r>
              <a:rPr lang="id-ID" b="1" dirty="0" err="1"/>
              <a:t>Found</a:t>
            </a:r>
            <a:endParaRPr lang="id-ID" b="1" dirty="0"/>
          </a:p>
          <a:p>
            <a:r>
              <a:rPr lang="id-ID" dirty="0"/>
              <a:t>Menjamin </a:t>
            </a:r>
            <a:r>
              <a:rPr lang="id-ID" b="1" dirty="0"/>
              <a:t>keamanan dan kejujuran pelayanan hotel</a:t>
            </a:r>
            <a:r>
              <a:rPr lang="id-ID" dirty="0"/>
              <a:t>.</a:t>
            </a:r>
          </a:p>
          <a:p>
            <a:r>
              <a:rPr lang="id-ID" dirty="0"/>
              <a:t>Memberikan </a:t>
            </a:r>
            <a:r>
              <a:rPr lang="id-ID" b="1" dirty="0"/>
              <a:t>kepercayaan</a:t>
            </a:r>
            <a:r>
              <a:rPr lang="id-ID" dirty="0"/>
              <a:t> kepada tamu terhadap integritas staf hotel.</a:t>
            </a:r>
          </a:p>
          <a:p>
            <a:r>
              <a:rPr lang="id-ID" dirty="0"/>
              <a:t>Mencegah </a:t>
            </a:r>
            <a:r>
              <a:rPr lang="id-ID" b="1" dirty="0"/>
              <a:t>tuduhan kehilangan</a:t>
            </a:r>
            <a:r>
              <a:rPr lang="id-ID" dirty="0"/>
              <a:t> atau penyalahgunaan barang tamu.</a:t>
            </a:r>
          </a:p>
          <a:p>
            <a:r>
              <a:rPr lang="id-ID" dirty="0"/>
              <a:t>Meningkatkan </a:t>
            </a:r>
            <a:r>
              <a:rPr lang="id-ID" b="1" dirty="0"/>
              <a:t>citra profesionalisme</a:t>
            </a:r>
            <a:r>
              <a:rPr lang="id-ID" dirty="0"/>
              <a:t> hotel.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8466553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019DBF1-7A4C-FBC6-147A-B013AEAAB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764704"/>
            <a:ext cx="7776864" cy="55446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sz="3000" b="1" dirty="0"/>
              <a:t>3. Prosedur Penanganan Barang Tertinggal</a:t>
            </a:r>
          </a:p>
          <a:p>
            <a:pPr marL="0" indent="0">
              <a:buNone/>
            </a:pPr>
            <a:r>
              <a:rPr lang="id-ID" b="1" dirty="0"/>
              <a:t>a. Tahap Penemuan (</a:t>
            </a:r>
            <a:r>
              <a:rPr lang="id-ID" b="1" dirty="0" err="1"/>
              <a:t>Found</a:t>
            </a:r>
            <a:r>
              <a:rPr lang="id-ID" b="1" dirty="0"/>
              <a:t> Item)</a:t>
            </a:r>
          </a:p>
          <a:p>
            <a:r>
              <a:rPr lang="id-ID" dirty="0"/>
              <a:t>Jika staf menemukan barang, segera </a:t>
            </a:r>
            <a:r>
              <a:rPr lang="id-ID" b="1" dirty="0"/>
              <a:t>laporkan kepada Supervisor atau Duty </a:t>
            </a:r>
            <a:r>
              <a:rPr lang="id-ID" b="1" dirty="0" err="1"/>
              <a:t>Manager</a:t>
            </a:r>
            <a:r>
              <a:rPr lang="id-ID" b="1" dirty="0"/>
              <a:t>.</a:t>
            </a:r>
            <a:endParaRPr lang="id-ID" dirty="0"/>
          </a:p>
          <a:p>
            <a:r>
              <a:rPr lang="id-ID" dirty="0"/>
              <a:t>Catat detail barang dalam </a:t>
            </a:r>
            <a:r>
              <a:rPr lang="id-ID" b="1" dirty="0"/>
              <a:t>Formulir Laporan Penemuan Barang (</a:t>
            </a:r>
            <a:r>
              <a:rPr lang="id-ID" b="1" dirty="0" err="1"/>
              <a:t>Found</a:t>
            </a:r>
            <a:r>
              <a:rPr lang="id-ID" b="1" dirty="0"/>
              <a:t> </a:t>
            </a:r>
            <a:r>
              <a:rPr lang="id-ID" b="1" dirty="0" err="1"/>
              <a:t>Report</a:t>
            </a:r>
            <a:r>
              <a:rPr lang="id-ID" b="1" dirty="0"/>
              <a:t>).</a:t>
            </a:r>
            <a:endParaRPr lang="id-ID" dirty="0"/>
          </a:p>
          <a:p>
            <a:r>
              <a:rPr lang="id-ID" dirty="0"/>
              <a:t>Barang dimasukkan ke dalam kantong plastik atau wadah tertutup, diberi </a:t>
            </a:r>
            <a:r>
              <a:rPr lang="id-ID" b="1" dirty="0"/>
              <a:t>label identitas lengkap</a:t>
            </a:r>
            <a:r>
              <a:rPr lang="id-ID" dirty="0"/>
              <a:t>:</a:t>
            </a:r>
          </a:p>
          <a:p>
            <a:pPr lvl="1"/>
            <a:r>
              <a:rPr lang="id-ID" dirty="0"/>
              <a:t>Tanggal dan waktu ditemukan</a:t>
            </a:r>
          </a:p>
          <a:p>
            <a:pPr lvl="1"/>
            <a:r>
              <a:rPr lang="id-ID" dirty="0"/>
              <a:t>Lokasi penemuan</a:t>
            </a:r>
          </a:p>
          <a:p>
            <a:pPr lvl="1"/>
            <a:r>
              <a:rPr lang="id-ID" dirty="0"/>
              <a:t>Deskripsi barang</a:t>
            </a:r>
          </a:p>
          <a:p>
            <a:pPr lvl="1"/>
            <a:r>
              <a:rPr lang="id-ID" dirty="0"/>
              <a:t>Nama petugas penemu</a:t>
            </a:r>
          </a:p>
          <a:p>
            <a:r>
              <a:rPr lang="id-ID" dirty="0"/>
              <a:t>Barang diserahkan ke </a:t>
            </a:r>
            <a:r>
              <a:rPr lang="id-ID" b="1" dirty="0" err="1"/>
              <a:t>Lost</a:t>
            </a:r>
            <a:r>
              <a:rPr lang="id-ID" b="1" dirty="0"/>
              <a:t> </a:t>
            </a:r>
            <a:r>
              <a:rPr lang="id-ID" b="1" dirty="0" err="1"/>
              <a:t>and</a:t>
            </a:r>
            <a:r>
              <a:rPr lang="id-ID" b="1" dirty="0"/>
              <a:t> </a:t>
            </a:r>
            <a:r>
              <a:rPr lang="id-ID" b="1" dirty="0" err="1"/>
              <a:t>Found</a:t>
            </a:r>
            <a:r>
              <a:rPr lang="id-ID" b="1" dirty="0"/>
              <a:t> </a:t>
            </a:r>
            <a:r>
              <a:rPr lang="id-ID" b="1" dirty="0" err="1"/>
              <a:t>Section</a:t>
            </a:r>
            <a:r>
              <a:rPr lang="id-ID" b="1" dirty="0"/>
              <a:t> (biasanya di </a:t>
            </a:r>
            <a:r>
              <a:rPr lang="id-ID" b="1" dirty="0" err="1"/>
              <a:t>Housekeeping</a:t>
            </a:r>
            <a:r>
              <a:rPr lang="id-ID" b="1" dirty="0"/>
              <a:t> Office)</a:t>
            </a:r>
            <a:r>
              <a:rPr lang="id-ID" dirty="0"/>
              <a:t> untuk disimpan.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03925660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8401D0C6-A1C9-4706-2DA2-43A6AD383DF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811621"/>
          <a:ext cx="8229599" cy="2103120"/>
        </p:xfrm>
        <a:graphic>
          <a:graphicData uri="http://schemas.openxmlformats.org/drawingml/2006/table">
            <a:tbl>
              <a:tblPr/>
              <a:tblGrid>
                <a:gridCol w="1175657">
                  <a:extLst>
                    <a:ext uri="{9D8B030D-6E8A-4147-A177-3AD203B41FA5}">
                      <a16:colId xmlns:a16="http://schemas.microsoft.com/office/drawing/2014/main" val="127500306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49219803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48201768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9779875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74229451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97406628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40601286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Tanggal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Jenis Barang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Lokasi Ditemukan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Nama Penemu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Kondisi Barang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Status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7557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01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12/05/2025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Dompet hitam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Kamar 204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Wati (Room Attendant)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Baik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Disimpan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087286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050E453A-B455-FB63-8219-21D36E3CA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433463"/>
            <a:ext cx="8507287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b. Tahap Pencatatan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Petugas </a:t>
            </a:r>
            <a:r>
              <a:rPr kumimoji="0" lang="id-ID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Lost</a:t>
            </a:r>
            <a:r>
              <a:rPr kumimoji="0" lang="id-ID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id-ID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Found</a:t>
            </a:r>
            <a:r>
              <a:rPr kumimoji="0" lang="id-ID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mencatat barang tersebut dalam </a:t>
            </a:r>
            <a:r>
              <a:rPr kumimoji="0" lang="id-ID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Buku Log </a:t>
            </a:r>
            <a:r>
              <a:rPr kumimoji="0" lang="id-ID" altLang="id-ID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Lost</a:t>
            </a:r>
            <a:r>
              <a:rPr kumimoji="0" lang="id-ID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id-ID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Found</a:t>
            </a:r>
            <a:r>
              <a:rPr kumimoji="0" lang="id-ID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atau sistem komputer hotel.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339860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7553E59-BD60-3ADC-1C0D-F2F0D4627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20688"/>
            <a:ext cx="7704856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</a:t>
            </a:r>
            <a:r>
              <a:rPr lang="id-ID" b="1" dirty="0"/>
              <a:t>. Tahap Penyimpanan</a:t>
            </a:r>
          </a:p>
          <a:p>
            <a:r>
              <a:rPr lang="id-ID" dirty="0"/>
              <a:t>Barang disimpan di </a:t>
            </a:r>
            <a:r>
              <a:rPr lang="id-ID" b="1" dirty="0"/>
              <a:t>ruang penyimpanan khusus (</a:t>
            </a:r>
            <a:r>
              <a:rPr lang="id-ID" b="1" dirty="0" err="1"/>
              <a:t>Locked</a:t>
            </a:r>
            <a:r>
              <a:rPr lang="id-ID" b="1" dirty="0"/>
              <a:t> </a:t>
            </a:r>
            <a:r>
              <a:rPr lang="id-ID" b="1" dirty="0" err="1"/>
              <a:t>Cabinet</a:t>
            </a:r>
            <a:r>
              <a:rPr lang="id-ID" b="1" dirty="0"/>
              <a:t>)</a:t>
            </a:r>
            <a:r>
              <a:rPr lang="id-ID" dirty="0"/>
              <a:t>.</a:t>
            </a:r>
          </a:p>
          <a:p>
            <a:r>
              <a:rPr lang="id-ID" dirty="0"/>
              <a:t>Barang berharga disimpan dalam </a:t>
            </a:r>
            <a:r>
              <a:rPr lang="id-ID" b="1" dirty="0"/>
              <a:t>brankas (Safe Deposit Box)</a:t>
            </a:r>
            <a:r>
              <a:rPr lang="id-ID" dirty="0"/>
              <a:t>.</a:t>
            </a:r>
          </a:p>
          <a:p>
            <a:r>
              <a:rPr lang="id-ID" dirty="0"/>
              <a:t>Lama penyimpanan biasanya:</a:t>
            </a:r>
          </a:p>
          <a:p>
            <a:pPr lvl="1"/>
            <a:r>
              <a:rPr lang="id-ID" b="1" dirty="0"/>
              <a:t>Barang berharga</a:t>
            </a:r>
            <a:r>
              <a:rPr lang="id-ID" dirty="0"/>
              <a:t>: 3–6 bulan</a:t>
            </a:r>
          </a:p>
          <a:p>
            <a:pPr lvl="1"/>
            <a:r>
              <a:rPr lang="id-ID" b="1" dirty="0"/>
              <a:t>Barang umum</a:t>
            </a:r>
            <a:r>
              <a:rPr lang="id-ID" dirty="0"/>
              <a:t>: 1–3 bulan</a:t>
            </a:r>
          </a:p>
          <a:p>
            <a:pPr lvl="1"/>
            <a:r>
              <a:rPr lang="id-ID" dirty="0"/>
              <a:t>Setelah masa simpan berakhir, hotel dapat </a:t>
            </a:r>
            <a:r>
              <a:rPr lang="id-ID" b="1" dirty="0"/>
              <a:t>menyerahkan barang ke pihak berwenang atau disumbangkan</a:t>
            </a:r>
            <a:r>
              <a:rPr lang="id-ID" dirty="0"/>
              <a:t>, sesuai kebijakan.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07406316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A5E66D7-8917-96A7-7277-E21285DFC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560840" cy="536145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v-SE" b="1" dirty="0"/>
              <a:t>PENANGANAN BARANG TAMU (BELLBOY SERVICE LANJUTAN)</a:t>
            </a:r>
          </a:p>
          <a:p>
            <a:pPr marL="0" indent="0" algn="ctr">
              <a:buNone/>
            </a:pPr>
            <a:endParaRPr lang="sv-SE" b="1" dirty="0"/>
          </a:p>
          <a:p>
            <a:pPr marL="0" indent="0">
              <a:buNone/>
            </a:pPr>
            <a:r>
              <a:rPr lang="id-ID" b="1" dirty="0"/>
              <a:t>1. Prosedur Penanganan Barang Tamu yang Pindah Kamar (Room </a:t>
            </a:r>
            <a:r>
              <a:rPr lang="id-ID" b="1" dirty="0" err="1"/>
              <a:t>Change</a:t>
            </a:r>
            <a:r>
              <a:rPr lang="id-ID" b="1" dirty="0"/>
              <a:t> </a:t>
            </a:r>
            <a:r>
              <a:rPr lang="id-ID" b="1" dirty="0" err="1"/>
              <a:t>Handling</a:t>
            </a:r>
            <a:r>
              <a:rPr lang="id-ID" b="1" dirty="0"/>
              <a:t> </a:t>
            </a:r>
            <a:r>
              <a:rPr lang="id-ID" b="1" dirty="0" err="1"/>
              <a:t>Procedure</a:t>
            </a:r>
            <a:r>
              <a:rPr lang="id-ID" b="1" dirty="0"/>
              <a:t>)</a:t>
            </a:r>
          </a:p>
          <a:p>
            <a:pPr marL="0" indent="0">
              <a:buNone/>
            </a:pPr>
            <a:r>
              <a:rPr lang="en-US" b="1" dirty="0"/>
              <a:t>A</a:t>
            </a:r>
            <a:r>
              <a:rPr lang="id-ID" b="1" dirty="0"/>
              <a:t>. Pengertian</a:t>
            </a:r>
          </a:p>
          <a:p>
            <a:r>
              <a:rPr lang="id-ID" dirty="0"/>
              <a:t>Penanganan barang tamu yang pindah kamar adalah proses membantu tamu </a:t>
            </a:r>
            <a:r>
              <a:rPr lang="id-ID" b="1" dirty="0"/>
              <a:t>memindahkan seluruh barang pribadi dari kamar lama ke kamar baru</a:t>
            </a:r>
            <a:r>
              <a:rPr lang="id-ID" dirty="0"/>
              <a:t> sesuai permintaan tamu atau instruksi Front </a:t>
            </a:r>
            <a:r>
              <a:rPr lang="id-ID" dirty="0" err="1"/>
              <a:t>Desk</a:t>
            </a:r>
            <a:r>
              <a:rPr lang="id-ID" dirty="0"/>
              <a:t>.</a:t>
            </a:r>
          </a:p>
          <a:p>
            <a:pPr marL="0" indent="0">
              <a:buNone/>
            </a:pP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883452404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512B133-0C40-5E31-2695-6C6E6205E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704856" cy="54334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sz="3000" b="1" dirty="0"/>
              <a:t>d. Tahap Pengembalian Barang (</a:t>
            </a:r>
            <a:r>
              <a:rPr lang="id-ID" sz="3000" b="1" dirty="0" err="1"/>
              <a:t>Claimed</a:t>
            </a:r>
            <a:r>
              <a:rPr lang="id-ID" sz="3000" b="1" dirty="0"/>
              <a:t> Item)</a:t>
            </a:r>
          </a:p>
          <a:p>
            <a:r>
              <a:rPr lang="id-ID" dirty="0"/>
              <a:t>Jika tamu mengklaim barangnya, minta </a:t>
            </a:r>
            <a:r>
              <a:rPr lang="id-ID" b="1" dirty="0"/>
              <a:t>identitas diri dan bukti pendukung (</a:t>
            </a:r>
            <a:r>
              <a:rPr lang="id-ID" b="1" dirty="0" err="1"/>
              <a:t>claim</a:t>
            </a:r>
            <a:r>
              <a:rPr lang="id-ID" b="1" dirty="0"/>
              <a:t> </a:t>
            </a:r>
            <a:r>
              <a:rPr lang="id-ID" b="1" dirty="0" err="1"/>
              <a:t>tag</a:t>
            </a:r>
            <a:r>
              <a:rPr lang="id-ID" b="1" dirty="0"/>
              <a:t> atau deskripsi akurat).</a:t>
            </a:r>
            <a:endParaRPr lang="id-ID" dirty="0"/>
          </a:p>
          <a:p>
            <a:r>
              <a:rPr lang="id-ID" dirty="0"/>
              <a:t>Cocokkan deskripsi dengan catatan di log </a:t>
            </a:r>
            <a:r>
              <a:rPr lang="id-ID" dirty="0" err="1"/>
              <a:t>book</a:t>
            </a:r>
            <a:r>
              <a:rPr lang="id-ID" dirty="0"/>
              <a:t>.</a:t>
            </a:r>
          </a:p>
          <a:p>
            <a:r>
              <a:rPr lang="id-ID" dirty="0"/>
              <a:t>Jika cocok, tamu </a:t>
            </a:r>
            <a:r>
              <a:rPr lang="id-ID" b="1" dirty="0"/>
              <a:t>menandatangani formulir penerimaan barang (</a:t>
            </a:r>
            <a:r>
              <a:rPr lang="id-ID" b="1" dirty="0" err="1"/>
              <a:t>Claim</a:t>
            </a:r>
            <a:r>
              <a:rPr lang="id-ID" b="1" dirty="0"/>
              <a:t> </a:t>
            </a:r>
            <a:r>
              <a:rPr lang="id-ID" b="1" dirty="0" err="1"/>
              <a:t>Form</a:t>
            </a:r>
            <a:r>
              <a:rPr lang="id-ID" b="1" dirty="0"/>
              <a:t>).</a:t>
            </a:r>
            <a:endParaRPr lang="id-ID" dirty="0"/>
          </a:p>
          <a:p>
            <a:r>
              <a:rPr lang="id-ID" dirty="0"/>
              <a:t>Serahkan barang kepada tamu secara sopan dan ucapkan terima kasih.</a:t>
            </a:r>
          </a:p>
          <a:p>
            <a:r>
              <a:rPr lang="id-ID" dirty="0"/>
              <a:t>🗣️ Contoh percakapan:</a:t>
            </a:r>
            <a:br>
              <a:rPr lang="id-ID" dirty="0"/>
            </a:br>
            <a:r>
              <a:rPr lang="id-ID" dirty="0"/>
              <a:t>“Selamat pagi, Ibu. Kami menemukan dompet hitam di kamar 204 sesuai laporan Ibu. Silakan periksa, apakah benar milik Ibu?”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78521034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B294C77-8D5C-8B38-C346-B84427018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836712"/>
            <a:ext cx="7128792" cy="528945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E</a:t>
            </a:r>
            <a:r>
              <a:rPr lang="id-ID" b="1" dirty="0"/>
              <a:t>. Tahap Pelaporan</a:t>
            </a:r>
          </a:p>
          <a:p>
            <a:r>
              <a:rPr lang="id-ID" dirty="0"/>
              <a:t>Setiap kegiatan </a:t>
            </a:r>
            <a:r>
              <a:rPr lang="id-ID" dirty="0" err="1"/>
              <a:t>Lost</a:t>
            </a:r>
            <a:r>
              <a:rPr lang="id-ID" dirty="0"/>
              <a:t> </a:t>
            </a:r>
            <a:r>
              <a:rPr lang="id-ID" dirty="0" err="1"/>
              <a:t>and</a:t>
            </a:r>
            <a:r>
              <a:rPr lang="id-ID" dirty="0"/>
              <a:t> </a:t>
            </a:r>
            <a:r>
              <a:rPr lang="id-ID" dirty="0" err="1"/>
              <a:t>Found</a:t>
            </a:r>
            <a:r>
              <a:rPr lang="id-ID" dirty="0"/>
              <a:t> harus </a:t>
            </a:r>
            <a:r>
              <a:rPr lang="id-ID" b="1" dirty="0"/>
              <a:t>didokumentasikan dan dilaporkan</a:t>
            </a:r>
            <a:r>
              <a:rPr lang="id-ID" dirty="0"/>
              <a:t> secara rutin kepada Front Office </a:t>
            </a:r>
            <a:r>
              <a:rPr lang="id-ID" dirty="0" err="1"/>
              <a:t>Manager</a:t>
            </a:r>
            <a:r>
              <a:rPr lang="id-ID" dirty="0"/>
              <a:t> dan </a:t>
            </a:r>
            <a:r>
              <a:rPr lang="id-ID" dirty="0" err="1"/>
              <a:t>Executive</a:t>
            </a:r>
            <a:r>
              <a:rPr lang="id-ID" dirty="0"/>
              <a:t> </a:t>
            </a:r>
            <a:r>
              <a:rPr lang="id-ID" dirty="0" err="1"/>
              <a:t>Housekeeper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64336368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1D44C48-A95B-5682-EA2D-999ECFB6A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908720"/>
            <a:ext cx="7776864" cy="5217443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4. Etika dan Sikap Petugas</a:t>
            </a:r>
          </a:p>
          <a:p>
            <a:r>
              <a:rPr lang="id-ID" b="1" dirty="0"/>
              <a:t>Jujur dan disiplin</a:t>
            </a:r>
            <a:r>
              <a:rPr lang="id-ID" dirty="0"/>
              <a:t> dalam mencatat setiap barang temuan.</a:t>
            </a:r>
          </a:p>
          <a:p>
            <a:r>
              <a:rPr lang="id-ID" b="1" dirty="0"/>
              <a:t>Tidak membuka atau menggunakan barang temuan.</a:t>
            </a:r>
            <a:endParaRPr lang="id-ID" dirty="0"/>
          </a:p>
          <a:p>
            <a:r>
              <a:rPr lang="id-ID" b="1" dirty="0"/>
              <a:t>Menjaga kerahasiaan</a:t>
            </a:r>
            <a:r>
              <a:rPr lang="id-ID" dirty="0"/>
              <a:t> identitas tamu dan isi barang.</a:t>
            </a:r>
          </a:p>
          <a:p>
            <a:r>
              <a:rPr lang="id-ID" b="1" dirty="0"/>
              <a:t>Bersikap sopan dan profesional</a:t>
            </a:r>
            <a:r>
              <a:rPr lang="id-ID" dirty="0"/>
              <a:t> saat berkomunikasi dengan tamu.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19556109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3FC4D4AE-981C-2CFE-61D5-A9E0E1B4CC5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948781"/>
          <a:ext cx="8229599" cy="1828800"/>
        </p:xfrm>
        <a:graphic>
          <a:graphicData uri="http://schemas.openxmlformats.org/drawingml/2006/table">
            <a:tbl>
              <a:tblPr/>
              <a:tblGrid>
                <a:gridCol w="1175657">
                  <a:extLst>
                    <a:ext uri="{9D8B030D-6E8A-4147-A177-3AD203B41FA5}">
                      <a16:colId xmlns:a16="http://schemas.microsoft.com/office/drawing/2014/main" val="257496054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70879120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42292747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5423248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61279547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1205557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3987082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Tanggal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Nama Penemu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Lokasi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Jenis Barang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Deskripsi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Diserahkan ke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Tanda Tangan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512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12/05/2025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Rina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Kamar 304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HP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/>
                        <a:t>Samsung warna biru, layar retak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Lost &amp; Found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Rina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167358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3BE8D78C-0516-27D5-41C1-B45E8E030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1136647"/>
            <a:ext cx="561662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5. Contoh Formulir </a:t>
            </a:r>
            <a:r>
              <a:rPr kumimoji="0" lang="id-ID" altLang="id-ID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Lost</a:t>
            </a:r>
            <a:r>
              <a:rPr kumimoji="0" lang="id-ID" altLang="id-ID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id-ID" altLang="id-ID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Found</a:t>
            </a:r>
            <a:endParaRPr kumimoji="0" lang="id-ID" altLang="id-ID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a. </a:t>
            </a:r>
            <a:r>
              <a:rPr kumimoji="0" lang="id-ID" altLang="id-ID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Found</a:t>
            </a:r>
            <a:r>
              <a:rPr kumimoji="0" lang="id-ID" altLang="id-ID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Report</a:t>
            </a:r>
            <a:r>
              <a:rPr kumimoji="0" lang="id-ID" altLang="id-ID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</a:t>
            </a:r>
            <a:endParaRPr kumimoji="0" lang="id-ID" altLang="id-ID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904329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507874AC-8A78-1479-2E8D-F2F34F8001E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948781"/>
          <a:ext cx="8229600" cy="18288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54599232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6755464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48629265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30839014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79433468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4325339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Tanggal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Nama Tamu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Jenis Barang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Tanda Tangan Tamu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Petugas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Keterangan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380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14/05/2025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Ibu Sinta Dewi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HP Samsung biru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[ttd]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Rina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Sudah dikembalikan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6451534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8E7E83E-EF6A-6557-4B3E-D6EA098A6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2282572"/>
            <a:ext cx="1891865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b. </a:t>
            </a:r>
            <a:r>
              <a:rPr kumimoji="0" lang="id-ID" altLang="id-ID" sz="20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Claim</a:t>
            </a:r>
            <a:r>
              <a:rPr kumimoji="0" lang="id-ID" altLang="id-ID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sz="20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</a:t>
            </a:r>
            <a:endParaRPr kumimoji="0" lang="id-ID" altLang="id-ID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73749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78424E7-72CC-19A2-1E37-7B0AC35C8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272808" cy="5433467"/>
          </a:xfrm>
        </p:spPr>
        <p:txBody>
          <a:bodyPr/>
          <a:lstStyle/>
          <a:p>
            <a:r>
              <a:rPr lang="id-ID" b="1" dirty="0"/>
              <a:t>Latihan Mahasiswa</a:t>
            </a:r>
          </a:p>
          <a:p>
            <a:r>
              <a:rPr lang="id-ID" dirty="0"/>
              <a:t>Jelaskan pentingnya sistem </a:t>
            </a:r>
            <a:r>
              <a:rPr lang="id-ID" i="1" dirty="0" err="1"/>
              <a:t>Lost</a:t>
            </a:r>
            <a:r>
              <a:rPr lang="id-ID" i="1" dirty="0"/>
              <a:t> </a:t>
            </a:r>
            <a:r>
              <a:rPr lang="id-ID" i="1" dirty="0" err="1"/>
              <a:t>and</a:t>
            </a:r>
            <a:r>
              <a:rPr lang="id-ID" i="1" dirty="0"/>
              <a:t> </a:t>
            </a:r>
            <a:r>
              <a:rPr lang="id-ID" i="1" dirty="0" err="1"/>
              <a:t>Found</a:t>
            </a:r>
            <a:r>
              <a:rPr lang="id-ID" dirty="0"/>
              <a:t> di hotel.</a:t>
            </a:r>
          </a:p>
          <a:p>
            <a:r>
              <a:rPr lang="id-ID" dirty="0"/>
              <a:t>Simulasikan proses saat tamu datang mengklaim barang tertinggal.</a:t>
            </a:r>
          </a:p>
          <a:p>
            <a:r>
              <a:rPr lang="id-ID" dirty="0"/>
              <a:t>Mengapa kejujuran menjadi nilai utama dalam prosedur ini?</a:t>
            </a:r>
          </a:p>
          <a:p>
            <a:r>
              <a:rPr lang="id-ID" dirty="0"/>
              <a:t>Sebutkan langkah-langkah dari barang ditemukan hingga dikembalikan ke tamu.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48378702"/>
      </p:ext>
    </p:extLst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9F0500E-E5B0-0891-6DFA-394A7ABFF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416824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Latihan Diskusi Mahasiswa</a:t>
            </a:r>
          </a:p>
          <a:p>
            <a:r>
              <a:rPr lang="id-ID" dirty="0"/>
              <a:t>Jelaskan langkah-langkah penanganan barang tamu yang pindah kamar.</a:t>
            </a:r>
          </a:p>
          <a:p>
            <a:r>
              <a:rPr lang="id-ID" dirty="0"/>
              <a:t>Apa saja yang perlu diperhatikan </a:t>
            </a:r>
            <a:r>
              <a:rPr lang="id-ID" dirty="0" err="1"/>
              <a:t>porter</a:t>
            </a:r>
            <a:r>
              <a:rPr lang="id-ID" dirty="0"/>
              <a:t> saat tamu </a:t>
            </a:r>
            <a:r>
              <a:rPr lang="id-ID" dirty="0" err="1"/>
              <a:t>check-out</a:t>
            </a:r>
            <a:r>
              <a:rPr lang="id-ID" dirty="0"/>
              <a:t>?</a:t>
            </a:r>
          </a:p>
          <a:p>
            <a:r>
              <a:rPr lang="id-ID" dirty="0"/>
              <a:t>Simulasikan percakapan </a:t>
            </a:r>
            <a:r>
              <a:rPr lang="id-ID" dirty="0" err="1"/>
              <a:t>porter</a:t>
            </a:r>
            <a:r>
              <a:rPr lang="id-ID" dirty="0"/>
              <a:t> dengan tamu yang akan berangkat.</a:t>
            </a:r>
          </a:p>
          <a:p>
            <a:r>
              <a:rPr lang="id-ID" dirty="0"/>
              <a:t>Mengapa keramahan dan ketepatan waktu penting dalam layanan </a:t>
            </a:r>
            <a:r>
              <a:rPr lang="id-ID" dirty="0" err="1"/>
              <a:t>porter</a:t>
            </a:r>
            <a:r>
              <a:rPr lang="id-ID" dirty="0"/>
              <a:t>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75767533"/>
      </p:ext>
    </p:extLst>
  </p:cSld>
  <p:clrMapOvr>
    <a:masterClrMapping/>
  </p:clrMapOvr>
  <p:transition spd="slow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6A04908-6C46-28F6-6DBF-7A4F0BAF5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416824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Perpindahan kamar bisa terjadi karena:</a:t>
            </a:r>
          </a:p>
          <a:p>
            <a:r>
              <a:rPr lang="id-ID" dirty="0"/>
              <a:t>Masalah teknis (AC rusak, air tidak jalan, lampu mati, </a:t>
            </a:r>
            <a:r>
              <a:rPr lang="id-ID" dirty="0" err="1"/>
              <a:t>dsb</a:t>
            </a:r>
            <a:r>
              <a:rPr lang="id-ID" dirty="0"/>
              <a:t>)</a:t>
            </a:r>
          </a:p>
          <a:p>
            <a:r>
              <a:rPr lang="id-ID" dirty="0"/>
              <a:t>Permintaan tamu (ingin pemandangan lebih baik, ingin kamar lebih besar, </a:t>
            </a:r>
            <a:r>
              <a:rPr lang="id-ID" dirty="0" err="1"/>
              <a:t>dsb</a:t>
            </a:r>
            <a:r>
              <a:rPr lang="id-ID" dirty="0"/>
              <a:t>)</a:t>
            </a:r>
          </a:p>
          <a:p>
            <a:r>
              <a:rPr lang="id-ID" dirty="0"/>
              <a:t>Kebijakan hotel (</a:t>
            </a:r>
            <a:r>
              <a:rPr lang="id-ID" dirty="0" err="1"/>
              <a:t>overbooking</a:t>
            </a:r>
            <a:r>
              <a:rPr lang="id-ID" dirty="0"/>
              <a:t>, pemeliharaan kamar, </a:t>
            </a:r>
            <a:r>
              <a:rPr lang="id-ID" dirty="0" err="1"/>
              <a:t>upgrade</a:t>
            </a:r>
            <a:r>
              <a:rPr lang="id-ID" dirty="0"/>
              <a:t> promo)</a:t>
            </a:r>
          </a:p>
          <a:p>
            <a:endParaRPr lang="id-ID" dirty="0"/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94B7C4EC-1BC3-F552-4FE6-33E9BD0B14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77072"/>
            <a:ext cx="9144000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77303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47BAD2D-BBE6-D651-E211-1089EAF565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600" b="1"/>
              <a:t>B</a:t>
            </a:r>
            <a:r>
              <a:rPr lang="id-ID" sz="2600" b="1"/>
              <a:t>. Tujuan</a:t>
            </a:r>
          </a:p>
          <a:p>
            <a:pPr>
              <a:lnSpc>
                <a:spcPct val="90000"/>
              </a:lnSpc>
            </a:pPr>
            <a:r>
              <a:rPr lang="id-ID" sz="2600"/>
              <a:t>Menjaga </a:t>
            </a:r>
            <a:r>
              <a:rPr lang="id-ID" sz="2600" b="1"/>
              <a:t>kenyamanan dan kepuasan tamu</a:t>
            </a:r>
            <a:r>
              <a:rPr lang="id-ID" sz="2600"/>
              <a:t> selama masa menginap.</a:t>
            </a:r>
          </a:p>
          <a:p>
            <a:pPr>
              <a:lnSpc>
                <a:spcPct val="90000"/>
              </a:lnSpc>
            </a:pPr>
            <a:r>
              <a:rPr lang="id-ID" sz="2600"/>
              <a:t>Menjamin </a:t>
            </a:r>
            <a:r>
              <a:rPr lang="id-ID" sz="2600" b="1"/>
              <a:t>keamanan barang-barang tamu</a:t>
            </a:r>
            <a:r>
              <a:rPr lang="id-ID" sz="2600"/>
              <a:t> saat proses perpindahan.</a:t>
            </a:r>
          </a:p>
          <a:p>
            <a:pPr>
              <a:lnSpc>
                <a:spcPct val="90000"/>
              </a:lnSpc>
            </a:pPr>
            <a:r>
              <a:rPr lang="id-ID" sz="2600"/>
              <a:t>Menjaga </a:t>
            </a:r>
            <a:r>
              <a:rPr lang="id-ID" sz="2600" b="1"/>
              <a:t>koordinasi </a:t>
            </a:r>
            <a:r>
              <a:rPr lang="id-ID" sz="2600" b="1" err="1"/>
              <a:t>antarbagian</a:t>
            </a:r>
            <a:r>
              <a:rPr lang="id-ID" sz="2600"/>
              <a:t> (Front </a:t>
            </a:r>
            <a:r>
              <a:rPr lang="id-ID" sz="2600" err="1"/>
              <a:t>Desk</a:t>
            </a:r>
            <a:r>
              <a:rPr lang="id-ID" sz="2600"/>
              <a:t>, </a:t>
            </a:r>
            <a:r>
              <a:rPr lang="id-ID" sz="2600" err="1"/>
              <a:t>Housekeeping</a:t>
            </a:r>
            <a:r>
              <a:rPr lang="id-ID" sz="2600"/>
              <a:t>, dan Bell </a:t>
            </a:r>
            <a:r>
              <a:rPr lang="id-ID" sz="2600" err="1"/>
              <a:t>Desk</a:t>
            </a:r>
            <a:r>
              <a:rPr lang="id-ID" sz="2600"/>
              <a:t>).</a:t>
            </a:r>
          </a:p>
          <a:p>
            <a:pPr>
              <a:lnSpc>
                <a:spcPct val="90000"/>
              </a:lnSpc>
            </a:pPr>
            <a:endParaRPr lang="id-ID" sz="2600"/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F9CFB5F0-4DD3-82AF-1FC3-E91ED11212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436" r="19176" b="1"/>
          <a:stretch>
            <a:fillRect/>
          </a:stretch>
        </p:blipFill>
        <p:spPr>
          <a:xfrm>
            <a:off x="4648200" y="1600200"/>
            <a:ext cx="4038600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6573243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EE93180-1C7E-EFB4-44D3-E5F614FFC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92696"/>
            <a:ext cx="7776864" cy="5433467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</a:t>
            </a:r>
            <a:r>
              <a:rPr lang="id-ID" b="1" dirty="0"/>
              <a:t>. Langkah-langkah Penanganan Barang Pindah Kamar</a:t>
            </a:r>
          </a:p>
          <a:p>
            <a:r>
              <a:rPr lang="id-ID" b="1" dirty="0"/>
              <a:t>Menerima informasi dari Front </a:t>
            </a:r>
            <a:r>
              <a:rPr lang="id-ID" b="1" dirty="0" err="1"/>
              <a:t>Desk</a:t>
            </a:r>
            <a:r>
              <a:rPr lang="id-ID" dirty="0"/>
              <a:t> bahwa tamu akan pindah kamar.</a:t>
            </a:r>
          </a:p>
          <a:p>
            <a:r>
              <a:rPr lang="id-ID" b="1" dirty="0"/>
              <a:t>Mendatangi kamar lama</a:t>
            </a:r>
            <a:r>
              <a:rPr lang="id-ID" dirty="0"/>
              <a:t> dan menyapa tamu dengan sopan.</a:t>
            </a:r>
          </a:p>
          <a:p>
            <a:r>
              <a:rPr lang="id-ID" dirty="0"/>
              <a:t>“Selamat siang, saya dari Bell </a:t>
            </a:r>
            <a:r>
              <a:rPr lang="id-ID" dirty="0" err="1"/>
              <a:t>Desk</a:t>
            </a:r>
            <a:r>
              <a:rPr lang="id-ID" dirty="0"/>
              <a:t>, Bapak/Ibu ingin pindah kamar, izinkan saya bantu memindahkan barangnya.”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6505043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AA871C0-97A0-DF91-0779-8CD2D3098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488832" cy="5433467"/>
          </a:xfrm>
        </p:spPr>
        <p:txBody>
          <a:bodyPr>
            <a:normAutofit/>
          </a:bodyPr>
          <a:lstStyle/>
          <a:p>
            <a:r>
              <a:rPr lang="id-ID" b="1" dirty="0"/>
              <a:t>Identifikasi dan hitung seluruh barang bawaan tamu.</a:t>
            </a:r>
            <a:endParaRPr lang="id-ID" dirty="0"/>
          </a:p>
          <a:p>
            <a:r>
              <a:rPr lang="id-ID" b="1" dirty="0"/>
              <a:t>Gunakan </a:t>
            </a:r>
            <a:r>
              <a:rPr lang="id-ID" b="1" dirty="0" err="1"/>
              <a:t>trolley</a:t>
            </a:r>
            <a:r>
              <a:rPr lang="id-ID" dirty="0"/>
              <a:t> untuk membawa barang dari kamar lama ke kamar baru.</a:t>
            </a:r>
          </a:p>
          <a:p>
            <a:r>
              <a:rPr lang="id-ID" b="1" dirty="0"/>
              <a:t>Pastikan kamar baru sudah siap</a:t>
            </a:r>
            <a:r>
              <a:rPr lang="id-ID" dirty="0"/>
              <a:t> (bersih, tersedia kunci, sudah diverifikasi </a:t>
            </a:r>
            <a:r>
              <a:rPr lang="id-ID" dirty="0" err="1"/>
              <a:t>Housekeeping</a:t>
            </a:r>
            <a:r>
              <a:rPr lang="id-ID" dirty="0"/>
              <a:t>).</a:t>
            </a:r>
          </a:p>
          <a:p>
            <a:r>
              <a:rPr lang="id-ID" b="1" dirty="0"/>
              <a:t>Antarkan barang ke kamar baru</a:t>
            </a:r>
            <a:r>
              <a:rPr lang="id-ID" dirty="0"/>
              <a:t>, bantu menata jika diperlukan.</a:t>
            </a:r>
          </a:p>
          <a:p>
            <a:r>
              <a:rPr lang="id-ID" b="1" dirty="0"/>
              <a:t>Konfirmasi kepada tamu</a:t>
            </a:r>
            <a:r>
              <a:rPr lang="id-ID" dirty="0"/>
              <a:t> bahwa seluruh barang telah dipindahkan.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2818517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3110E34-3AE3-C987-C84A-21C4CB9E4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20688"/>
            <a:ext cx="7488832" cy="5505475"/>
          </a:xfrm>
        </p:spPr>
        <p:txBody>
          <a:bodyPr/>
          <a:lstStyle/>
          <a:p>
            <a:r>
              <a:rPr lang="id-ID" b="1" dirty="0"/>
              <a:t>Catat aktivitas</a:t>
            </a:r>
            <a:r>
              <a:rPr lang="id-ID" dirty="0"/>
              <a:t> pada </a:t>
            </a:r>
            <a:r>
              <a:rPr lang="id-ID" i="1" dirty="0" err="1"/>
              <a:t>Bellboy</a:t>
            </a:r>
            <a:r>
              <a:rPr lang="id-ID" i="1" dirty="0"/>
              <a:t> </a:t>
            </a:r>
            <a:r>
              <a:rPr lang="id-ID" i="1" dirty="0" err="1"/>
              <a:t>Control</a:t>
            </a:r>
            <a:r>
              <a:rPr lang="id-ID" i="1" dirty="0"/>
              <a:t> </a:t>
            </a:r>
            <a:r>
              <a:rPr lang="id-ID" i="1" dirty="0" err="1"/>
              <a:t>Sheet</a:t>
            </a:r>
            <a:r>
              <a:rPr lang="id-ID" i="1" dirty="0"/>
              <a:t> / </a:t>
            </a:r>
            <a:r>
              <a:rPr lang="id-ID" i="1" dirty="0" err="1"/>
              <a:t>Errand</a:t>
            </a:r>
            <a:r>
              <a:rPr lang="id-ID" i="1" dirty="0"/>
              <a:t> </a:t>
            </a:r>
            <a:r>
              <a:rPr lang="id-ID" i="1" dirty="0" err="1"/>
              <a:t>Card</a:t>
            </a:r>
            <a:r>
              <a:rPr lang="id-ID" dirty="0"/>
              <a:t> dan minta tamu menandatangani jika perlu.</a:t>
            </a:r>
          </a:p>
          <a:p>
            <a:pPr marL="0" indent="0">
              <a:buNone/>
            </a:pPr>
            <a:r>
              <a:rPr lang="id-ID" dirty="0"/>
              <a:t>💡 </a:t>
            </a:r>
            <a:r>
              <a:rPr lang="id-ID" i="1" dirty="0"/>
              <a:t>Catatan penting:</a:t>
            </a:r>
            <a:endParaRPr lang="id-ID" dirty="0"/>
          </a:p>
          <a:p>
            <a:r>
              <a:rPr lang="id-ID" dirty="0"/>
              <a:t>Gunakan </a:t>
            </a:r>
            <a:r>
              <a:rPr lang="id-ID" i="1" dirty="0" err="1"/>
              <a:t>luggage</a:t>
            </a:r>
            <a:r>
              <a:rPr lang="id-ID" i="1" dirty="0"/>
              <a:t> </a:t>
            </a:r>
            <a:r>
              <a:rPr lang="id-ID" i="1" dirty="0" err="1"/>
              <a:t>tag</a:t>
            </a:r>
            <a:r>
              <a:rPr lang="id-ID" dirty="0"/>
              <a:t> baru jika nomor kamar berubah.</a:t>
            </a:r>
          </a:p>
          <a:p>
            <a:r>
              <a:rPr lang="id-ID" dirty="0"/>
              <a:t>Jangan meninggalkan barang tamu tanpa pengawasan di area publik.</a:t>
            </a:r>
          </a:p>
          <a:p>
            <a:r>
              <a:rPr lang="id-ID" dirty="0"/>
              <a:t>Selalu konfirmasi jumlah barang sebelum dan sesudah perpindahan.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4428630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BADA2A95-455F-4400-7459-6F6A0D7E26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791435"/>
              </p:ext>
            </p:extLst>
          </p:nvPr>
        </p:nvGraphicFramePr>
        <p:xfrm>
          <a:off x="395536" y="2156652"/>
          <a:ext cx="8291262" cy="2483769"/>
        </p:xfrm>
        <a:graphic>
          <a:graphicData uri="http://schemas.openxmlformats.org/drawingml/2006/table">
            <a:tbl>
              <a:tblPr/>
              <a:tblGrid>
                <a:gridCol w="1184466">
                  <a:extLst>
                    <a:ext uri="{9D8B030D-6E8A-4147-A177-3AD203B41FA5}">
                      <a16:colId xmlns:a16="http://schemas.microsoft.com/office/drawing/2014/main" val="734446499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1110373780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3645317756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3248105554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59778045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3117909369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2498895343"/>
                    </a:ext>
                  </a:extLst>
                </a:gridCol>
              </a:tblGrid>
              <a:tr h="10227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Nama Tamu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Kamar Lama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Kamar Baru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Jumlah Barang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Waktu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Petugas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046167"/>
                  </a:ext>
                </a:extLst>
              </a:tr>
              <a:tr h="14610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01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Bpk. Ahmad Yusuf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203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305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4 koper, 2 tas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11.00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Rudi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6254374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D3C668A-8E6C-A5B9-35A0-23C1961C5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712" y="1171767"/>
            <a:ext cx="5040559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d. Contoh Isian </a:t>
            </a:r>
            <a:r>
              <a:rPr kumimoji="0" lang="id-ID" altLang="id-ID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Errand</a:t>
            </a: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Card</a:t>
            </a: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(Formulir Tugas </a:t>
            </a:r>
            <a:r>
              <a:rPr kumimoji="0" lang="id-ID" altLang="id-ID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Bellboy</a:t>
            </a: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7464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43F7DDB-992C-D50E-50DF-CD54F6C2B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476672"/>
            <a:ext cx="7632848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>
                <a:highlight>
                  <a:srgbClr val="FFFF00"/>
                </a:highlight>
              </a:rPr>
              <a:t>2</a:t>
            </a:r>
            <a:r>
              <a:rPr lang="id-ID" b="1" dirty="0"/>
              <a:t>. Prosedur Penanganan Tamu yang Berangkat (</a:t>
            </a:r>
            <a:r>
              <a:rPr lang="id-ID" b="1" dirty="0" err="1"/>
              <a:t>Departure</a:t>
            </a:r>
            <a:r>
              <a:rPr lang="id-ID" b="1" dirty="0"/>
              <a:t> </a:t>
            </a:r>
            <a:r>
              <a:rPr lang="id-ID" b="1" dirty="0" err="1"/>
              <a:t>Handling</a:t>
            </a:r>
            <a:r>
              <a:rPr lang="id-ID" b="1" dirty="0"/>
              <a:t> </a:t>
            </a:r>
            <a:r>
              <a:rPr lang="id-ID" b="1" dirty="0" err="1"/>
              <a:t>Procedure</a:t>
            </a:r>
            <a:r>
              <a:rPr lang="id-ID" b="1" dirty="0"/>
              <a:t>)</a:t>
            </a:r>
          </a:p>
          <a:p>
            <a:pPr marL="0" indent="0">
              <a:buNone/>
            </a:pPr>
            <a:r>
              <a:rPr lang="en-US" b="1" dirty="0"/>
              <a:t>A</a:t>
            </a:r>
            <a:r>
              <a:rPr lang="id-ID" b="1" dirty="0"/>
              <a:t>. Pengertian</a:t>
            </a:r>
          </a:p>
          <a:p>
            <a:r>
              <a:rPr lang="id-ID" dirty="0"/>
              <a:t>Penanganan tamu yang berangkat adalah proses </a:t>
            </a:r>
            <a:r>
              <a:rPr lang="id-ID" b="1" dirty="0"/>
              <a:t>membantu tamu membawa barang bawaan dari kamar ke kendaraan</a:t>
            </a:r>
            <a:r>
              <a:rPr lang="id-ID" dirty="0"/>
              <a:t> saat proses </a:t>
            </a:r>
            <a:r>
              <a:rPr lang="id-ID" dirty="0" err="1"/>
              <a:t>check-out</a:t>
            </a:r>
            <a:r>
              <a:rPr lang="id-ID" dirty="0"/>
              <a:t> dan keberangkatan.</a:t>
            </a:r>
          </a:p>
          <a:p>
            <a:r>
              <a:rPr lang="id-ID" dirty="0"/>
              <a:t>Petugas </a:t>
            </a:r>
            <a:r>
              <a:rPr lang="id-ID" dirty="0" err="1"/>
              <a:t>porter</a:t>
            </a:r>
            <a:r>
              <a:rPr lang="id-ID" dirty="0"/>
              <a:t> bertanggung jawab memastikan bahwa semua barang tamu dibawa keluar dengan aman dan sesuai identitasnya.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9455854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2990</TotalTime>
  <Words>1225</Words>
  <Application>Microsoft Office PowerPoint</Application>
  <PresentationFormat>Tampilan Layar (4:3)</PresentationFormat>
  <Paragraphs>186</Paragraphs>
  <Slides>27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27</vt:i4>
      </vt:variant>
    </vt:vector>
  </HeadingPairs>
  <TitlesOfParts>
    <vt:vector size="33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2025-11-16T04:00:13Z</dcterms:modified>
</cp:coreProperties>
</file>