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02" r:id="rId3"/>
    <p:sldId id="303" r:id="rId4"/>
    <p:sldId id="304" r:id="rId5"/>
    <p:sldId id="305" r:id="rId6"/>
    <p:sldId id="306" r:id="rId7"/>
    <p:sldId id="308" r:id="rId8"/>
    <p:sldId id="309" r:id="rId9"/>
    <p:sldId id="307" r:id="rId10"/>
    <p:sldId id="310" r:id="rId11"/>
    <p:sldId id="311" r:id="rId12"/>
    <p:sldId id="312" r:id="rId13"/>
    <p:sldId id="313" r:id="rId14"/>
    <p:sldId id="314" r:id="rId15"/>
    <p:sldId id="315" r:id="rId16"/>
    <p:sldId id="300" r:id="rId17"/>
  </p:sldIdLst>
  <p:sldSz cx="9144000" cy="6858000" type="screen4x3"/>
  <p:notesSz cx="7045325" cy="93456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7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RECEPTION/PENERIMAAN TAMU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6D19F8EC-CED7-7C15-4374-71A49BEF0E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836712"/>
            <a:ext cx="7560840" cy="5289451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D</a:t>
            </a:r>
            <a:r>
              <a:rPr lang="id-ID" b="1" dirty="0"/>
              <a:t>. Langkah </a:t>
            </a:r>
            <a:r>
              <a:rPr lang="id-ID" b="1" dirty="0" err="1"/>
              <a:t>Blocking</a:t>
            </a:r>
            <a:r>
              <a:rPr lang="id-ID" b="1" dirty="0"/>
              <a:t> Room</a:t>
            </a:r>
          </a:p>
          <a:p>
            <a:r>
              <a:rPr lang="id-ID" dirty="0"/>
              <a:t>Menganalisis daftar tamu yang akan datang (</a:t>
            </a:r>
            <a:r>
              <a:rPr lang="id-ID" i="1" dirty="0" err="1"/>
              <a:t>arrival</a:t>
            </a:r>
            <a:r>
              <a:rPr lang="id-ID" i="1" dirty="0"/>
              <a:t> </a:t>
            </a:r>
            <a:r>
              <a:rPr lang="id-ID" i="1" dirty="0" err="1"/>
              <a:t>list</a:t>
            </a:r>
            <a:r>
              <a:rPr lang="id-ID" dirty="0"/>
              <a:t>).</a:t>
            </a:r>
          </a:p>
          <a:p>
            <a:r>
              <a:rPr lang="id-ID" dirty="0"/>
              <a:t>Menyesuaikan tipe kamar yang dipesan dengan ketersediaan kamar.</a:t>
            </a:r>
          </a:p>
          <a:p>
            <a:r>
              <a:rPr lang="id-ID" dirty="0"/>
              <a:t>Menandai kamar di sistem atau pada </a:t>
            </a:r>
            <a:r>
              <a:rPr lang="id-ID" i="1" dirty="0" err="1"/>
              <a:t>room</a:t>
            </a:r>
            <a:r>
              <a:rPr lang="id-ID" i="1" dirty="0"/>
              <a:t> </a:t>
            </a:r>
            <a:r>
              <a:rPr lang="id-ID" i="1" dirty="0" err="1"/>
              <a:t>rack</a:t>
            </a:r>
            <a:r>
              <a:rPr lang="id-ID" dirty="0"/>
              <a:t> sebagai “</a:t>
            </a:r>
            <a:r>
              <a:rPr lang="id-ID" dirty="0" err="1"/>
              <a:t>Blocked</a:t>
            </a:r>
            <a:r>
              <a:rPr lang="id-ID" dirty="0"/>
              <a:t>.”</a:t>
            </a:r>
          </a:p>
          <a:p>
            <a:r>
              <a:rPr lang="id-ID" dirty="0"/>
              <a:t>Mengonfirmasi dengan </a:t>
            </a:r>
            <a:r>
              <a:rPr lang="id-ID" dirty="0" err="1"/>
              <a:t>Housekeeping</a:t>
            </a:r>
            <a:r>
              <a:rPr lang="id-ID" dirty="0"/>
              <a:t> bahwa kamar siap sebelum tamu datang.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9600638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9CF64D22-47BD-7284-49D2-9F35BABEF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692696"/>
            <a:ext cx="7848872" cy="561662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b="1" dirty="0">
                <a:highlight>
                  <a:srgbClr val="FFFF00"/>
                </a:highlight>
              </a:rPr>
              <a:t>4</a:t>
            </a:r>
            <a:r>
              <a:rPr lang="id-ID" b="1" dirty="0"/>
              <a:t>. Membuat Laporan Status Kamar (Room Status </a:t>
            </a:r>
            <a:r>
              <a:rPr lang="id-ID" b="1" dirty="0" err="1"/>
              <a:t>Report</a:t>
            </a:r>
            <a:r>
              <a:rPr lang="id-ID" b="1" dirty="0"/>
              <a:t>)</a:t>
            </a:r>
          </a:p>
          <a:p>
            <a:pPr marL="0" indent="0">
              <a:buNone/>
            </a:pPr>
            <a:r>
              <a:rPr lang="en-US" b="1" dirty="0"/>
              <a:t>A</a:t>
            </a:r>
            <a:r>
              <a:rPr lang="id-ID" b="1" dirty="0"/>
              <a:t>. Pengertian</a:t>
            </a:r>
          </a:p>
          <a:p>
            <a:r>
              <a:rPr lang="id-ID" b="1" dirty="0"/>
              <a:t>Room Status </a:t>
            </a:r>
            <a:r>
              <a:rPr lang="id-ID" b="1" dirty="0" err="1"/>
              <a:t>Report</a:t>
            </a:r>
            <a:r>
              <a:rPr lang="id-ID" dirty="0"/>
              <a:t> adalah laporan harian yang berisi kondisi terakhir dari seluruh kamar di hotel.</a:t>
            </a:r>
            <a:br>
              <a:rPr lang="id-ID" dirty="0"/>
            </a:br>
            <a:r>
              <a:rPr lang="id-ID" dirty="0"/>
              <a:t>Laporan ini menjadi </a:t>
            </a:r>
            <a:r>
              <a:rPr lang="id-ID" b="1" dirty="0"/>
              <a:t>alat koordinasi antara Front Office dan </a:t>
            </a:r>
            <a:r>
              <a:rPr lang="id-ID" b="1" dirty="0" err="1"/>
              <a:t>Housekeeping</a:t>
            </a:r>
            <a:r>
              <a:rPr lang="id-ID" dirty="0"/>
              <a:t>.</a:t>
            </a:r>
          </a:p>
          <a:p>
            <a:pPr marL="0" indent="0">
              <a:buNone/>
            </a:pPr>
            <a:r>
              <a:rPr lang="en-US" b="1" dirty="0"/>
              <a:t>B</a:t>
            </a:r>
            <a:r>
              <a:rPr lang="id-ID" b="1" dirty="0"/>
              <a:t>. Tujuan</a:t>
            </a:r>
          </a:p>
          <a:p>
            <a:r>
              <a:rPr lang="id-ID" dirty="0"/>
              <a:t>Mengetahui kamar mana yang kosong, terisi, dibersihkan, atau rusak.</a:t>
            </a:r>
          </a:p>
          <a:p>
            <a:r>
              <a:rPr lang="id-ID" dirty="0"/>
              <a:t>Menghindari kesalahan </a:t>
            </a:r>
            <a:r>
              <a:rPr lang="id-ID" dirty="0" err="1"/>
              <a:t>check</a:t>
            </a:r>
            <a:r>
              <a:rPr lang="id-ID" dirty="0"/>
              <a:t>-in tamu ke kamar yang belum siap.</a:t>
            </a:r>
          </a:p>
          <a:p>
            <a:r>
              <a:rPr lang="id-ID" dirty="0"/>
              <a:t>Membantu perencanaan penjualan kamar berikutnya.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623228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mpungan Konten 2">
            <a:extLst>
              <a:ext uri="{FF2B5EF4-FFF2-40B4-BE49-F238E27FC236}">
                <a16:creationId xmlns:a16="http://schemas.microsoft.com/office/drawing/2014/main" id="{8CBC95ED-FF24-A10B-A27B-73C84EA0BE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0611824"/>
              </p:ext>
            </p:extLst>
          </p:nvPr>
        </p:nvGraphicFramePr>
        <p:xfrm>
          <a:off x="611560" y="1340768"/>
          <a:ext cx="7921252" cy="4824538"/>
        </p:xfrm>
        <a:graphic>
          <a:graphicData uri="http://schemas.openxmlformats.org/drawingml/2006/table">
            <a:tbl>
              <a:tblPr/>
              <a:tblGrid>
                <a:gridCol w="3960626">
                  <a:extLst>
                    <a:ext uri="{9D8B030D-6E8A-4147-A177-3AD203B41FA5}">
                      <a16:colId xmlns:a16="http://schemas.microsoft.com/office/drawing/2014/main" val="3263858073"/>
                    </a:ext>
                  </a:extLst>
                </a:gridCol>
                <a:gridCol w="3960626">
                  <a:extLst>
                    <a:ext uri="{9D8B030D-6E8A-4147-A177-3AD203B41FA5}">
                      <a16:colId xmlns:a16="http://schemas.microsoft.com/office/drawing/2014/main" val="409127838"/>
                    </a:ext>
                  </a:extLst>
                </a:gridCol>
              </a:tblGrid>
              <a:tr h="52157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Kode</a:t>
                      </a:r>
                    </a:p>
                  </a:txBody>
                  <a:tcPr marL="87207" marR="87207" marT="43603" marB="436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Keterangan</a:t>
                      </a:r>
                    </a:p>
                  </a:txBody>
                  <a:tcPr marL="87207" marR="87207" marT="43603" marB="436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8182895"/>
                  </a:ext>
                </a:extLst>
              </a:tr>
              <a:tr h="52157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VC</a:t>
                      </a:r>
                    </a:p>
                  </a:txBody>
                  <a:tcPr marL="87207" marR="87207" marT="43603" marB="436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 dirty="0" err="1"/>
                        <a:t>Vacant</a:t>
                      </a:r>
                      <a:r>
                        <a:rPr lang="id-ID" sz="1700" dirty="0"/>
                        <a:t> </a:t>
                      </a:r>
                      <a:r>
                        <a:rPr lang="id-ID" sz="1700" dirty="0" err="1"/>
                        <a:t>Clean</a:t>
                      </a:r>
                      <a:r>
                        <a:rPr lang="id-ID" sz="1700" dirty="0"/>
                        <a:t> (kosong dan bersih)</a:t>
                      </a:r>
                    </a:p>
                  </a:txBody>
                  <a:tcPr marL="87207" marR="87207" marT="43603" marB="436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4066444"/>
                  </a:ext>
                </a:extLst>
              </a:tr>
              <a:tr h="9127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VD</a:t>
                      </a:r>
                    </a:p>
                  </a:txBody>
                  <a:tcPr marL="87207" marR="87207" marT="43603" marB="436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Vacant Dirty (kosong tapi belum dibersihkan)</a:t>
                      </a:r>
                    </a:p>
                  </a:txBody>
                  <a:tcPr marL="87207" marR="87207" marT="43603" marB="436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7024224"/>
                  </a:ext>
                </a:extLst>
              </a:tr>
              <a:tr h="52157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OC</a:t>
                      </a:r>
                    </a:p>
                  </a:txBody>
                  <a:tcPr marL="87207" marR="87207" marT="43603" marB="436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Occupied Clean (ditempati dan bersih)</a:t>
                      </a:r>
                    </a:p>
                  </a:txBody>
                  <a:tcPr marL="87207" marR="87207" marT="43603" marB="436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7262316"/>
                  </a:ext>
                </a:extLst>
              </a:tr>
              <a:tr h="9127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OD</a:t>
                      </a:r>
                    </a:p>
                  </a:txBody>
                  <a:tcPr marL="87207" marR="87207" marT="43603" marB="436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Occupied Dirty (ditempati dan belum dibersihkan)</a:t>
                      </a:r>
                    </a:p>
                  </a:txBody>
                  <a:tcPr marL="87207" marR="87207" marT="43603" marB="436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9316114"/>
                  </a:ext>
                </a:extLst>
              </a:tr>
              <a:tr h="52157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OOO</a:t>
                      </a:r>
                    </a:p>
                  </a:txBody>
                  <a:tcPr marL="87207" marR="87207" marT="43603" marB="436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700"/>
                        <a:t>Out of Order (rusak/tidak dapat dijual)</a:t>
                      </a:r>
                    </a:p>
                  </a:txBody>
                  <a:tcPr marL="87207" marR="87207" marT="43603" marB="436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4991918"/>
                  </a:ext>
                </a:extLst>
              </a:tr>
              <a:tr h="9127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 dirty="0"/>
                        <a:t>OOS</a:t>
                      </a:r>
                    </a:p>
                  </a:txBody>
                  <a:tcPr marL="87207" marR="87207" marT="43603" marB="436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700" dirty="0"/>
                        <a:t>Out of Service (</a:t>
                      </a:r>
                      <a:r>
                        <a:rPr lang="en-US" sz="1700" dirty="0" err="1"/>
                        <a:t>sementara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tidak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digunakan</a:t>
                      </a:r>
                      <a:r>
                        <a:rPr lang="en-US" sz="1700" dirty="0"/>
                        <a:t>)</a:t>
                      </a:r>
                    </a:p>
                  </a:txBody>
                  <a:tcPr marL="87207" marR="87207" marT="43603" marB="436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0315757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2E87F444-FCB8-9AD5-EF26-AE2F5ECBD7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76289"/>
            <a:ext cx="4572000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id-ID" sz="2000" b="1" dirty="0">
                <a:latin typeface="Arial" panose="020B0604020202020204" pitchFamily="34" charset="0"/>
              </a:rPr>
              <a:t>C</a:t>
            </a:r>
            <a:r>
              <a:rPr kumimoji="0" lang="id-ID" altLang="id-ID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Kode Status Kamar Umum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765812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mpungan Konten 2">
            <a:extLst>
              <a:ext uri="{FF2B5EF4-FFF2-40B4-BE49-F238E27FC236}">
                <a16:creationId xmlns:a16="http://schemas.microsoft.com/office/drawing/2014/main" id="{25FF1EF0-1924-B20B-99D7-FC9D1D50A9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6884386"/>
              </p:ext>
            </p:extLst>
          </p:nvPr>
        </p:nvGraphicFramePr>
        <p:xfrm>
          <a:off x="1043608" y="1801852"/>
          <a:ext cx="7488835" cy="4219436"/>
        </p:xfrm>
        <a:graphic>
          <a:graphicData uri="http://schemas.openxmlformats.org/drawingml/2006/table">
            <a:tbl>
              <a:tblPr/>
              <a:tblGrid>
                <a:gridCol w="1497767">
                  <a:extLst>
                    <a:ext uri="{9D8B030D-6E8A-4147-A177-3AD203B41FA5}">
                      <a16:colId xmlns:a16="http://schemas.microsoft.com/office/drawing/2014/main" val="4173622426"/>
                    </a:ext>
                  </a:extLst>
                </a:gridCol>
                <a:gridCol w="1497767">
                  <a:extLst>
                    <a:ext uri="{9D8B030D-6E8A-4147-A177-3AD203B41FA5}">
                      <a16:colId xmlns:a16="http://schemas.microsoft.com/office/drawing/2014/main" val="1098381153"/>
                    </a:ext>
                  </a:extLst>
                </a:gridCol>
                <a:gridCol w="1497767">
                  <a:extLst>
                    <a:ext uri="{9D8B030D-6E8A-4147-A177-3AD203B41FA5}">
                      <a16:colId xmlns:a16="http://schemas.microsoft.com/office/drawing/2014/main" val="3220710402"/>
                    </a:ext>
                  </a:extLst>
                </a:gridCol>
                <a:gridCol w="1497767">
                  <a:extLst>
                    <a:ext uri="{9D8B030D-6E8A-4147-A177-3AD203B41FA5}">
                      <a16:colId xmlns:a16="http://schemas.microsoft.com/office/drawing/2014/main" val="3744326544"/>
                    </a:ext>
                  </a:extLst>
                </a:gridCol>
                <a:gridCol w="1497767">
                  <a:extLst>
                    <a:ext uri="{9D8B030D-6E8A-4147-A177-3AD203B41FA5}">
                      <a16:colId xmlns:a16="http://schemas.microsoft.com/office/drawing/2014/main" val="2426960116"/>
                    </a:ext>
                  </a:extLst>
                </a:gridCol>
              </a:tblGrid>
              <a:tr h="5811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No</a:t>
                      </a:r>
                    </a:p>
                  </a:txBody>
                  <a:tcPr marL="84808" marR="84808" marT="42404" marB="424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Nomor Kamar</a:t>
                      </a:r>
                    </a:p>
                  </a:txBody>
                  <a:tcPr marL="84808" marR="84808" marT="42404" marB="424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Tipe Kamar</a:t>
                      </a:r>
                    </a:p>
                  </a:txBody>
                  <a:tcPr marL="84808" marR="84808" marT="42404" marB="424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Status</a:t>
                      </a:r>
                    </a:p>
                  </a:txBody>
                  <a:tcPr marL="84808" marR="84808" marT="42404" marB="424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Catatan</a:t>
                      </a:r>
                    </a:p>
                  </a:txBody>
                  <a:tcPr marL="84808" marR="84808" marT="42404" marB="424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3541640"/>
                  </a:ext>
                </a:extLst>
              </a:tr>
              <a:tr h="5811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101</a:t>
                      </a:r>
                    </a:p>
                  </a:txBody>
                  <a:tcPr marL="84808" marR="84808" marT="42404" marB="424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Deluxe</a:t>
                      </a:r>
                    </a:p>
                  </a:txBody>
                  <a:tcPr marL="84808" marR="84808" marT="42404" marB="424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VC</a:t>
                      </a:r>
                    </a:p>
                  </a:txBody>
                  <a:tcPr marL="84808" marR="84808" marT="42404" marB="424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Siap dijual</a:t>
                      </a:r>
                    </a:p>
                  </a:txBody>
                  <a:tcPr marL="84808" marR="84808" marT="42404" marB="424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d-ID" sz="1700"/>
                    </a:p>
                  </a:txBody>
                  <a:tcPr marL="84808" marR="84808" marT="42404" marB="424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8818305"/>
                  </a:ext>
                </a:extLst>
              </a:tr>
              <a:tr h="101902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102</a:t>
                      </a:r>
                    </a:p>
                  </a:txBody>
                  <a:tcPr marL="84808" marR="84808" marT="42404" marB="424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 dirty="0"/>
                        <a:t>Superior</a:t>
                      </a:r>
                    </a:p>
                  </a:txBody>
                  <a:tcPr marL="84808" marR="84808" marT="42404" marB="424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OC</a:t>
                      </a:r>
                    </a:p>
                  </a:txBody>
                  <a:tcPr marL="84808" marR="84808" marT="42404" marB="424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Tamu menginap</a:t>
                      </a:r>
                    </a:p>
                  </a:txBody>
                  <a:tcPr marL="84808" marR="84808" marT="42404" marB="424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d-ID" sz="1700"/>
                    </a:p>
                  </a:txBody>
                  <a:tcPr marL="84808" marR="84808" marT="42404" marB="424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9754311"/>
                  </a:ext>
                </a:extLst>
              </a:tr>
              <a:tr h="14568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103</a:t>
                      </a:r>
                    </a:p>
                  </a:txBody>
                  <a:tcPr marL="84808" marR="84808" marT="42404" marB="424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Deluxe</a:t>
                      </a:r>
                    </a:p>
                  </a:txBody>
                  <a:tcPr marL="84808" marR="84808" marT="42404" marB="424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OD</a:t>
                      </a:r>
                    </a:p>
                  </a:txBody>
                  <a:tcPr marL="84808" marR="84808" marT="42404" marB="424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Housekeeping akan membersihkan</a:t>
                      </a:r>
                    </a:p>
                  </a:txBody>
                  <a:tcPr marL="84808" marR="84808" marT="42404" marB="424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d-ID" sz="1700"/>
                    </a:p>
                  </a:txBody>
                  <a:tcPr marL="84808" marR="84808" marT="42404" marB="424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390512"/>
                  </a:ext>
                </a:extLst>
              </a:tr>
              <a:tr h="5811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104</a:t>
                      </a:r>
                    </a:p>
                  </a:txBody>
                  <a:tcPr marL="84808" marR="84808" marT="42404" marB="424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Suite</a:t>
                      </a:r>
                    </a:p>
                  </a:txBody>
                  <a:tcPr marL="84808" marR="84808" marT="42404" marB="424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OOO</a:t>
                      </a:r>
                    </a:p>
                  </a:txBody>
                  <a:tcPr marL="84808" marR="84808" marT="42404" marB="424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Perbaikan AC</a:t>
                      </a:r>
                    </a:p>
                  </a:txBody>
                  <a:tcPr marL="84808" marR="84808" marT="42404" marB="424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d-ID" sz="1700" dirty="0"/>
                    </a:p>
                  </a:txBody>
                  <a:tcPr marL="84808" marR="84808" marT="42404" marB="424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4725453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A97DFBB9-8FD0-CBB0-2F1E-459728548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93" y="1124744"/>
            <a:ext cx="5148064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d. Contoh Laporan Status Kamar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5612148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F80D0227-CFCF-F0CE-B415-045C42882F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548680"/>
            <a:ext cx="7416824" cy="557748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E</a:t>
            </a:r>
            <a:r>
              <a:rPr lang="id-ID" b="1" dirty="0"/>
              <a:t>. Prosedur Pembuatan</a:t>
            </a:r>
          </a:p>
          <a:p>
            <a:r>
              <a:rPr lang="id-ID" dirty="0"/>
              <a:t>Front Office menerima laporan dari </a:t>
            </a:r>
            <a:r>
              <a:rPr lang="id-ID" dirty="0" err="1"/>
              <a:t>Housekeeping</a:t>
            </a:r>
            <a:r>
              <a:rPr lang="id-ID" dirty="0"/>
              <a:t> setiap pagi.</a:t>
            </a:r>
          </a:p>
          <a:p>
            <a:r>
              <a:rPr lang="id-ID" dirty="0"/>
              <a:t>Petugas membandingkan status kamar dari sistem dan laporan manual.</a:t>
            </a:r>
          </a:p>
          <a:p>
            <a:r>
              <a:rPr lang="id-ID" dirty="0"/>
              <a:t>Jika ada perbedaan, segera lakukan </a:t>
            </a:r>
            <a:r>
              <a:rPr lang="id-ID" b="1" dirty="0" err="1"/>
              <a:t>room</a:t>
            </a:r>
            <a:r>
              <a:rPr lang="id-ID" b="1" dirty="0"/>
              <a:t> </a:t>
            </a:r>
            <a:r>
              <a:rPr lang="id-ID" b="1" dirty="0" err="1"/>
              <a:t>discrepancy</a:t>
            </a:r>
            <a:r>
              <a:rPr lang="id-ID" b="1" dirty="0"/>
              <a:t> </a:t>
            </a:r>
            <a:r>
              <a:rPr lang="id-ID" b="1" dirty="0" err="1"/>
              <a:t>check</a:t>
            </a:r>
            <a:r>
              <a:rPr lang="id-ID" b="1" dirty="0"/>
              <a:t>.</a:t>
            </a:r>
            <a:endParaRPr lang="id-ID" dirty="0"/>
          </a:p>
          <a:p>
            <a:r>
              <a:rPr lang="id-ID" dirty="0"/>
              <a:t>Buat laporan final dan serahkan ke Front Office </a:t>
            </a:r>
            <a:r>
              <a:rPr lang="id-ID" dirty="0" err="1"/>
              <a:t>Manager</a:t>
            </a:r>
            <a:r>
              <a:rPr lang="id-ID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6272457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A2C6871F-4C4D-92D7-8BEA-0C96D49F23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836712"/>
            <a:ext cx="7488832" cy="5289451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Latihan Mahasiswa</a:t>
            </a:r>
          </a:p>
          <a:p>
            <a:r>
              <a:rPr lang="id-ID" dirty="0"/>
              <a:t>Jelaskan perbedaan antara </a:t>
            </a:r>
            <a:r>
              <a:rPr lang="id-ID" i="1" dirty="0"/>
              <a:t>Room </a:t>
            </a:r>
            <a:r>
              <a:rPr lang="id-ID" i="1" dirty="0" err="1"/>
              <a:t>Count</a:t>
            </a:r>
            <a:r>
              <a:rPr lang="id-ID" dirty="0"/>
              <a:t> dan </a:t>
            </a:r>
            <a:r>
              <a:rPr lang="id-ID" i="1" dirty="0"/>
              <a:t>Room </a:t>
            </a:r>
            <a:r>
              <a:rPr lang="id-ID" i="1" dirty="0" err="1"/>
              <a:t>Blocking</a:t>
            </a:r>
            <a:r>
              <a:rPr lang="id-ID" i="1" dirty="0"/>
              <a:t>.</a:t>
            </a:r>
            <a:endParaRPr lang="id-ID" dirty="0"/>
          </a:p>
          <a:p>
            <a:r>
              <a:rPr lang="id-ID" dirty="0"/>
              <a:t>Mengapa laporan status kamar harus selalu diperbarui setiap hari?</a:t>
            </a:r>
          </a:p>
          <a:p>
            <a:r>
              <a:rPr lang="id-ID" dirty="0"/>
              <a:t>Simulasikan proses </a:t>
            </a:r>
            <a:r>
              <a:rPr lang="id-ID" dirty="0" err="1"/>
              <a:t>check</a:t>
            </a:r>
            <a:r>
              <a:rPr lang="id-ID" dirty="0"/>
              <a:t>-in tamu dari penyambutan hingga penyerahan kunci kamar.</a:t>
            </a:r>
          </a:p>
          <a:p>
            <a:r>
              <a:rPr lang="id-ID" dirty="0"/>
              <a:t>Buat contoh sederhana laporan status kamar untuk 5 kamar berbeda.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05734117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2DB76581-03B3-9D9F-00D8-B898AF7179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836712"/>
            <a:ext cx="7272808" cy="5273017"/>
          </a:xfrm>
        </p:spPr>
        <p:txBody>
          <a:bodyPr/>
          <a:lstStyle/>
          <a:p>
            <a:pPr marL="0" indent="0">
              <a:buNone/>
            </a:pPr>
            <a:r>
              <a:rPr lang="id-ID" b="1" dirty="0">
                <a:highlight>
                  <a:srgbClr val="FFFF00"/>
                </a:highlight>
              </a:rPr>
              <a:t>1</a:t>
            </a:r>
            <a:r>
              <a:rPr lang="id-ID" b="1" dirty="0"/>
              <a:t>. Aktivitas Dasar Penerimaan Tamu</a:t>
            </a:r>
          </a:p>
          <a:p>
            <a:pPr marL="0" indent="0">
              <a:buNone/>
            </a:pPr>
            <a:r>
              <a:rPr lang="en-US" b="1" dirty="0"/>
              <a:t>A</a:t>
            </a:r>
            <a:r>
              <a:rPr lang="id-ID" b="1" dirty="0"/>
              <a:t>. Pengertian</a:t>
            </a:r>
          </a:p>
          <a:p>
            <a:r>
              <a:rPr lang="id-ID" dirty="0" err="1"/>
              <a:t>Reception</a:t>
            </a:r>
            <a:r>
              <a:rPr lang="id-ID" dirty="0"/>
              <a:t> adalah kegiatan menyambut, mencatat, dan melayani tamu yang datang ke hotel, mulai dari proses </a:t>
            </a:r>
            <a:r>
              <a:rPr lang="id-ID" dirty="0" err="1"/>
              <a:t>check</a:t>
            </a:r>
            <a:r>
              <a:rPr lang="id-ID" dirty="0"/>
              <a:t>-in hingga tamu masuk ke kamar.</a:t>
            </a:r>
            <a:br>
              <a:rPr lang="id-ID" dirty="0"/>
            </a:br>
            <a:r>
              <a:rPr lang="id-ID" dirty="0"/>
              <a:t>Tugas utama bagian ini dilakukan oleh </a:t>
            </a:r>
            <a:r>
              <a:rPr lang="id-ID" b="1" dirty="0" err="1"/>
              <a:t>Receptionist</a:t>
            </a:r>
            <a:r>
              <a:rPr lang="id-ID" dirty="0"/>
              <a:t> atau </a:t>
            </a:r>
            <a:r>
              <a:rPr lang="id-ID" b="1" dirty="0"/>
              <a:t>Front </a:t>
            </a:r>
            <a:r>
              <a:rPr lang="id-ID" b="1" dirty="0" err="1"/>
              <a:t>Desk</a:t>
            </a:r>
            <a:r>
              <a:rPr lang="id-ID" b="1" dirty="0"/>
              <a:t> </a:t>
            </a:r>
            <a:r>
              <a:rPr lang="id-ID" b="1" dirty="0" err="1"/>
              <a:t>Agent</a:t>
            </a:r>
            <a:r>
              <a:rPr lang="id-ID" b="1" dirty="0"/>
              <a:t>.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06935827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69F58C70-63A5-CBD5-629B-E65AEFDA0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620688"/>
            <a:ext cx="7632848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B</a:t>
            </a:r>
            <a:r>
              <a:rPr lang="id-ID" b="1" dirty="0"/>
              <a:t>. Tujuan Utama </a:t>
            </a:r>
            <a:r>
              <a:rPr lang="id-ID" b="1" dirty="0" err="1"/>
              <a:t>Reception</a:t>
            </a:r>
            <a:endParaRPr lang="id-ID" b="1" dirty="0"/>
          </a:p>
          <a:p>
            <a:r>
              <a:rPr lang="id-ID" dirty="0"/>
              <a:t>Memberikan kesan pertama yang baik kepada tamu (</a:t>
            </a:r>
            <a:r>
              <a:rPr lang="id-ID" i="1" dirty="0" err="1"/>
              <a:t>first</a:t>
            </a:r>
            <a:r>
              <a:rPr lang="id-ID" i="1" dirty="0"/>
              <a:t> </a:t>
            </a:r>
            <a:r>
              <a:rPr lang="id-ID" i="1" dirty="0" err="1"/>
              <a:t>impression</a:t>
            </a:r>
            <a:r>
              <a:rPr lang="id-ID" dirty="0"/>
              <a:t>).</a:t>
            </a:r>
          </a:p>
          <a:p>
            <a:r>
              <a:rPr lang="id-ID" dirty="0"/>
              <a:t>Menjamin kelancaran proses administrasi </a:t>
            </a:r>
            <a:r>
              <a:rPr lang="id-ID" dirty="0" err="1"/>
              <a:t>check</a:t>
            </a:r>
            <a:r>
              <a:rPr lang="id-ID" dirty="0"/>
              <a:t>-in.</a:t>
            </a:r>
          </a:p>
          <a:p>
            <a:r>
              <a:rPr lang="id-ID" dirty="0"/>
              <a:t>Mengonfirmasi dan menyesuaikan data reservasi tamu.</a:t>
            </a:r>
          </a:p>
          <a:p>
            <a:r>
              <a:rPr lang="id-ID" dirty="0"/>
              <a:t>Mengkoordinasikan dengan bagian lain (</a:t>
            </a:r>
            <a:r>
              <a:rPr lang="id-ID" dirty="0" err="1"/>
              <a:t>Housekeeping</a:t>
            </a:r>
            <a:r>
              <a:rPr lang="id-ID" dirty="0"/>
              <a:t>, </a:t>
            </a:r>
            <a:r>
              <a:rPr lang="id-ID" dirty="0" err="1"/>
              <a:t>Bellboy</a:t>
            </a:r>
            <a:r>
              <a:rPr lang="id-ID" dirty="0"/>
              <a:t>, </a:t>
            </a:r>
            <a:r>
              <a:rPr lang="id-ID" dirty="0" err="1"/>
              <a:t>Cashier</a:t>
            </a:r>
            <a:r>
              <a:rPr lang="id-ID" dirty="0"/>
              <a:t>).</a:t>
            </a:r>
          </a:p>
          <a:p>
            <a:r>
              <a:rPr lang="id-ID" dirty="0"/>
              <a:t>Memastikan tamu mendapatkan pelayanan sesuai tipe kamar dan kebutuhan.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9570813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76FBC95F-DCBA-4587-5CEF-CAF842FCF1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692696"/>
            <a:ext cx="7632848" cy="54334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C</a:t>
            </a:r>
            <a:r>
              <a:rPr lang="id-ID" b="1" dirty="0"/>
              <a:t>. Aktivitas Dasar </a:t>
            </a:r>
            <a:r>
              <a:rPr lang="id-ID" b="1" dirty="0" err="1"/>
              <a:t>Reception</a:t>
            </a:r>
            <a:endParaRPr lang="id-ID" b="1" dirty="0"/>
          </a:p>
          <a:p>
            <a:r>
              <a:rPr lang="id-ID" b="1" dirty="0"/>
              <a:t>Menyambut tamu dengan ramah dan profesional.</a:t>
            </a:r>
            <a:br>
              <a:rPr lang="id-ID" dirty="0"/>
            </a:br>
            <a:r>
              <a:rPr lang="id-ID" dirty="0"/>
              <a:t>Contoh: “Selamat datang di Hotel Nusa Raya, ada yang bisa saya bantu?”</a:t>
            </a:r>
          </a:p>
          <a:p>
            <a:r>
              <a:rPr lang="id-ID" b="1" dirty="0"/>
              <a:t>Memeriksa data reservasi tamu</a:t>
            </a:r>
            <a:r>
              <a:rPr lang="id-ID" dirty="0"/>
              <a:t> melalui sistem (PMS atau </a:t>
            </a:r>
            <a:r>
              <a:rPr lang="id-ID" dirty="0" err="1"/>
              <a:t>reservation</a:t>
            </a:r>
            <a:r>
              <a:rPr lang="id-ID" dirty="0"/>
              <a:t> </a:t>
            </a:r>
            <a:r>
              <a:rPr lang="id-ID" dirty="0" err="1"/>
              <a:t>form</a:t>
            </a:r>
            <a:r>
              <a:rPr lang="id-ID" dirty="0"/>
              <a:t>).</a:t>
            </a:r>
          </a:p>
          <a:p>
            <a:r>
              <a:rPr lang="id-ID" b="1" dirty="0"/>
              <a:t>Melakukan registrasi tamu</a:t>
            </a:r>
            <a:r>
              <a:rPr lang="id-ID" dirty="0"/>
              <a:t> (</a:t>
            </a:r>
            <a:r>
              <a:rPr lang="id-ID" dirty="0" err="1"/>
              <a:t>guest</a:t>
            </a:r>
            <a:r>
              <a:rPr lang="id-ID" dirty="0"/>
              <a:t> </a:t>
            </a:r>
            <a:r>
              <a:rPr lang="id-ID" dirty="0" err="1"/>
              <a:t>registration</a:t>
            </a:r>
            <a:r>
              <a:rPr lang="id-ID" dirty="0"/>
              <a:t>).</a:t>
            </a:r>
          </a:p>
          <a:p>
            <a:r>
              <a:rPr lang="id-ID" b="1" dirty="0"/>
              <a:t>Menyerahkan kunci kamar</a:t>
            </a:r>
            <a:r>
              <a:rPr lang="id-ID" dirty="0"/>
              <a:t> dan menjelaskan fasilitas hotel.</a:t>
            </a:r>
          </a:p>
          <a:p>
            <a:r>
              <a:rPr lang="id-ID" b="1" dirty="0"/>
              <a:t>Mengkoordinasikan </a:t>
            </a:r>
            <a:r>
              <a:rPr lang="id-ID" b="1" dirty="0" err="1"/>
              <a:t>bellboy</a:t>
            </a:r>
            <a:r>
              <a:rPr lang="id-ID" dirty="0"/>
              <a:t> untuk membantu membawa barang tamu.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561167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66B4FF4D-81B5-C143-F560-77950E436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764704"/>
            <a:ext cx="7776864" cy="57606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b="1" dirty="0">
                <a:highlight>
                  <a:srgbClr val="FFFF00"/>
                </a:highlight>
              </a:rPr>
              <a:t>2</a:t>
            </a:r>
            <a:r>
              <a:rPr lang="id-ID" b="1" dirty="0"/>
              <a:t>. Persiapan Tamu (</a:t>
            </a:r>
            <a:r>
              <a:rPr lang="id-ID" b="1" dirty="0" err="1"/>
              <a:t>Before</a:t>
            </a:r>
            <a:r>
              <a:rPr lang="id-ID" b="1" dirty="0"/>
              <a:t> </a:t>
            </a:r>
            <a:r>
              <a:rPr lang="id-ID" b="1" dirty="0" err="1"/>
              <a:t>Arrival</a:t>
            </a:r>
            <a:r>
              <a:rPr lang="id-ID" b="1" dirty="0"/>
              <a:t> </a:t>
            </a:r>
            <a:r>
              <a:rPr lang="id-ID" b="1" dirty="0" err="1"/>
              <a:t>Preparation</a:t>
            </a:r>
            <a:r>
              <a:rPr lang="id-ID" b="1" dirty="0"/>
              <a:t>)</a:t>
            </a:r>
          </a:p>
          <a:p>
            <a:pPr marL="0" indent="0">
              <a:buNone/>
            </a:pPr>
            <a:r>
              <a:rPr lang="id-ID" dirty="0"/>
              <a:t>Sebelum tamu tiba, bagian </a:t>
            </a:r>
            <a:r>
              <a:rPr lang="id-ID" dirty="0" err="1"/>
              <a:t>Reception</a:t>
            </a:r>
            <a:r>
              <a:rPr lang="id-ID" dirty="0"/>
              <a:t> harus menyiapkan semua hal agar proses </a:t>
            </a:r>
            <a:r>
              <a:rPr lang="id-ID" dirty="0" err="1"/>
              <a:t>check</a:t>
            </a:r>
            <a:r>
              <a:rPr lang="id-ID" dirty="0"/>
              <a:t>-in berjalan lancar.</a:t>
            </a:r>
          </a:p>
          <a:p>
            <a:pPr marL="0" indent="0">
              <a:buNone/>
            </a:pPr>
            <a:r>
              <a:rPr lang="id-ID" b="1" dirty="0"/>
              <a:t>a. Persiapan Administratif</a:t>
            </a:r>
          </a:p>
          <a:p>
            <a:r>
              <a:rPr lang="id-ID" dirty="0"/>
              <a:t>Mengecek </a:t>
            </a:r>
            <a:r>
              <a:rPr lang="id-ID" i="1" dirty="0" err="1"/>
              <a:t>arrival</a:t>
            </a:r>
            <a:r>
              <a:rPr lang="id-ID" i="1" dirty="0"/>
              <a:t> </a:t>
            </a:r>
            <a:r>
              <a:rPr lang="id-ID" i="1" dirty="0" err="1"/>
              <a:t>list</a:t>
            </a:r>
            <a:r>
              <a:rPr lang="id-ID" dirty="0"/>
              <a:t> (daftar tamu yang akan datang hari ini).</a:t>
            </a:r>
          </a:p>
          <a:p>
            <a:r>
              <a:rPr lang="id-ID" dirty="0"/>
              <a:t>Menyiapkan </a:t>
            </a:r>
            <a:r>
              <a:rPr lang="id-ID" b="1" dirty="0" err="1"/>
              <a:t>registration</a:t>
            </a:r>
            <a:r>
              <a:rPr lang="id-ID" b="1" dirty="0"/>
              <a:t> </a:t>
            </a:r>
            <a:r>
              <a:rPr lang="id-ID" b="1" dirty="0" err="1"/>
              <a:t>card</a:t>
            </a:r>
            <a:r>
              <a:rPr lang="id-ID" b="1" dirty="0"/>
              <a:t> (RC)</a:t>
            </a:r>
            <a:r>
              <a:rPr lang="id-ID" dirty="0"/>
              <a:t> untuk setiap tamu.</a:t>
            </a:r>
          </a:p>
          <a:p>
            <a:r>
              <a:rPr lang="id-ID" dirty="0"/>
              <a:t>Mengecek </a:t>
            </a:r>
            <a:r>
              <a:rPr lang="id-ID" b="1" dirty="0"/>
              <a:t>status reservasi dan pembayaran</a:t>
            </a:r>
            <a:r>
              <a:rPr lang="id-ID" dirty="0"/>
              <a:t> (</a:t>
            </a:r>
            <a:r>
              <a:rPr lang="id-ID" dirty="0" err="1"/>
              <a:t>guaranteed</a:t>
            </a:r>
            <a:r>
              <a:rPr lang="id-ID" dirty="0"/>
              <a:t> / non-</a:t>
            </a:r>
            <a:r>
              <a:rPr lang="id-ID" dirty="0" err="1"/>
              <a:t>guaranteed</a:t>
            </a:r>
            <a:r>
              <a:rPr lang="id-ID" dirty="0"/>
              <a:t>).</a:t>
            </a:r>
          </a:p>
          <a:p>
            <a:r>
              <a:rPr lang="id-ID" dirty="0"/>
              <a:t>Menentukan </a:t>
            </a:r>
            <a:r>
              <a:rPr lang="id-ID" b="1" dirty="0" err="1"/>
              <a:t>room</a:t>
            </a:r>
            <a:r>
              <a:rPr lang="id-ID" b="1" dirty="0"/>
              <a:t> </a:t>
            </a:r>
            <a:r>
              <a:rPr lang="id-ID" b="1" dirty="0" err="1"/>
              <a:t>assignment</a:t>
            </a:r>
            <a:r>
              <a:rPr lang="id-ID" dirty="0"/>
              <a:t> (penempatan kamar).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61585411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00269984-BB2D-C942-B325-8DE7B9C1D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620688"/>
            <a:ext cx="7488832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b="1" dirty="0"/>
              <a:t>b. Persiapan Kamar</a:t>
            </a:r>
          </a:p>
          <a:p>
            <a:r>
              <a:rPr lang="id-ID" dirty="0"/>
              <a:t>Memastikan kamar </a:t>
            </a:r>
            <a:r>
              <a:rPr lang="id-ID" b="1" dirty="0"/>
              <a:t>bersih dan siap ditempati (</a:t>
            </a:r>
            <a:r>
              <a:rPr lang="id-ID" b="1" dirty="0" err="1"/>
              <a:t>room</a:t>
            </a:r>
            <a:r>
              <a:rPr lang="id-ID" b="1" dirty="0"/>
              <a:t> </a:t>
            </a:r>
            <a:r>
              <a:rPr lang="id-ID" b="1" dirty="0" err="1"/>
              <a:t>ready</a:t>
            </a:r>
            <a:r>
              <a:rPr lang="id-ID" b="1" dirty="0"/>
              <a:t>).</a:t>
            </a:r>
            <a:endParaRPr lang="id-ID" dirty="0"/>
          </a:p>
          <a:p>
            <a:r>
              <a:rPr lang="id-ID" dirty="0"/>
              <a:t>Mengkoordinasikan dengan </a:t>
            </a:r>
            <a:r>
              <a:rPr lang="id-ID" b="1" dirty="0" err="1"/>
              <a:t>Housekeeping</a:t>
            </a:r>
            <a:r>
              <a:rPr lang="id-ID" dirty="0"/>
              <a:t> jika ada kamar yang belum siap.</a:t>
            </a:r>
          </a:p>
          <a:p>
            <a:r>
              <a:rPr lang="id-ID" dirty="0"/>
              <a:t>Memberi tanda kamar di sistem sebagai </a:t>
            </a:r>
            <a:r>
              <a:rPr lang="id-ID" b="1" dirty="0"/>
              <a:t>“Ready </a:t>
            </a:r>
            <a:r>
              <a:rPr lang="id-ID" b="1" dirty="0" err="1"/>
              <a:t>for</a:t>
            </a:r>
            <a:r>
              <a:rPr lang="id-ID" b="1" dirty="0"/>
              <a:t> </a:t>
            </a:r>
            <a:r>
              <a:rPr lang="id-ID" b="1" dirty="0" err="1"/>
              <a:t>Occupancy</a:t>
            </a:r>
            <a:r>
              <a:rPr lang="id-ID" b="1" dirty="0"/>
              <a:t>”.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 C</a:t>
            </a:r>
            <a:r>
              <a:rPr lang="id-ID" b="1" dirty="0"/>
              <a:t>. Persiapan Pelayanan</a:t>
            </a:r>
            <a:r>
              <a:rPr lang="en-US" b="1" dirty="0"/>
              <a:t>an</a:t>
            </a:r>
            <a:endParaRPr lang="id-ID" b="1" dirty="0"/>
          </a:p>
          <a:p>
            <a:r>
              <a:rPr lang="id-ID" dirty="0"/>
              <a:t>Menyiapkan </a:t>
            </a:r>
            <a:r>
              <a:rPr lang="id-ID" b="1" dirty="0" err="1"/>
              <a:t>welcome</a:t>
            </a:r>
            <a:r>
              <a:rPr lang="id-ID" b="1" dirty="0"/>
              <a:t> </a:t>
            </a:r>
            <a:r>
              <a:rPr lang="id-ID" b="1" dirty="0" err="1"/>
              <a:t>drink</a:t>
            </a:r>
            <a:r>
              <a:rPr lang="id-ID" dirty="0"/>
              <a:t>, handuk dingin, atau </a:t>
            </a:r>
            <a:r>
              <a:rPr lang="id-ID" dirty="0" err="1"/>
              <a:t>greeting</a:t>
            </a:r>
            <a:r>
              <a:rPr lang="id-ID" dirty="0"/>
              <a:t> </a:t>
            </a:r>
            <a:r>
              <a:rPr lang="id-ID" dirty="0" err="1"/>
              <a:t>card</a:t>
            </a:r>
            <a:r>
              <a:rPr lang="id-ID" dirty="0"/>
              <a:t> (untuk hotel berbintang).</a:t>
            </a:r>
          </a:p>
          <a:p>
            <a:r>
              <a:rPr lang="id-ID" dirty="0"/>
              <a:t>Menyiapkan informasi tambahan: promosi hotel, jam sarapan, fasilitas umum, dan nomor penting.</a:t>
            </a:r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4951827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93B1AE96-D189-9C47-BFEB-5CA5258DF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692696"/>
            <a:ext cx="7776864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>
                <a:highlight>
                  <a:srgbClr val="FFFF00"/>
                </a:highlight>
              </a:rPr>
              <a:t>3</a:t>
            </a:r>
            <a:r>
              <a:rPr lang="id-ID" b="1" dirty="0"/>
              <a:t>. Menghitung dan Memblok Kamar (Room </a:t>
            </a:r>
            <a:r>
              <a:rPr lang="id-ID" b="1" dirty="0" err="1"/>
              <a:t>Count</a:t>
            </a:r>
            <a:r>
              <a:rPr lang="id-ID" b="1" dirty="0"/>
              <a:t> &amp; </a:t>
            </a:r>
            <a:r>
              <a:rPr lang="id-ID" b="1" dirty="0" err="1"/>
              <a:t>Blocking</a:t>
            </a:r>
            <a:r>
              <a:rPr lang="id-ID" b="1" dirty="0"/>
              <a:t> Room)</a:t>
            </a:r>
          </a:p>
          <a:p>
            <a:pPr marL="0" indent="0">
              <a:buNone/>
            </a:pPr>
            <a:r>
              <a:rPr lang="id-ID" b="1" dirty="0"/>
              <a:t>a. Pengertian</a:t>
            </a:r>
          </a:p>
          <a:p>
            <a:r>
              <a:rPr lang="id-ID" b="1" dirty="0"/>
              <a:t>Room </a:t>
            </a:r>
            <a:r>
              <a:rPr lang="id-ID" b="1" dirty="0" err="1"/>
              <a:t>Count</a:t>
            </a:r>
            <a:r>
              <a:rPr lang="id-ID" dirty="0"/>
              <a:t> adalah proses menghitung jumlah kamar yang tersedia, ditempati, dipesan, dan </a:t>
            </a:r>
            <a:r>
              <a:rPr lang="id-ID" dirty="0" err="1"/>
              <a:t>out</a:t>
            </a:r>
            <a:r>
              <a:rPr lang="id-ID" dirty="0"/>
              <a:t> </a:t>
            </a:r>
            <a:r>
              <a:rPr lang="id-ID" dirty="0" err="1"/>
              <a:t>of</a:t>
            </a:r>
            <a:r>
              <a:rPr lang="id-ID" dirty="0"/>
              <a:t> order.</a:t>
            </a:r>
          </a:p>
          <a:p>
            <a:r>
              <a:rPr lang="id-ID" b="1" dirty="0" err="1"/>
              <a:t>Blocking</a:t>
            </a:r>
            <a:r>
              <a:rPr lang="id-ID" b="1" dirty="0"/>
              <a:t> Room</a:t>
            </a:r>
            <a:r>
              <a:rPr lang="id-ID" dirty="0"/>
              <a:t> adalah tindakan menentukan dan menandai kamar tertentu untuk tamu tertentu berdasarkan tipe kamar, preferensi, atau permintaan khusus.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5544191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6FAE0B1-9880-132F-67AB-7EC780F64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620688"/>
            <a:ext cx="7488832" cy="5505475"/>
          </a:xfrm>
        </p:spPr>
        <p:txBody>
          <a:bodyPr/>
          <a:lstStyle/>
          <a:p>
            <a:r>
              <a:rPr lang="id-ID" b="1" dirty="0"/>
              <a:t>b. Tujuan</a:t>
            </a:r>
          </a:p>
          <a:p>
            <a:r>
              <a:rPr lang="id-ID" dirty="0"/>
              <a:t>Menghindari kesalahan penempatan kamar.</a:t>
            </a:r>
          </a:p>
          <a:p>
            <a:r>
              <a:rPr lang="id-ID" dirty="0"/>
              <a:t>Menjaga keseimbangan antara </a:t>
            </a:r>
            <a:r>
              <a:rPr lang="id-ID" i="1" dirty="0" err="1"/>
              <a:t>reserved</a:t>
            </a:r>
            <a:r>
              <a:rPr lang="id-ID" i="1" dirty="0"/>
              <a:t> </a:t>
            </a:r>
            <a:r>
              <a:rPr lang="id-ID" i="1" dirty="0" err="1"/>
              <a:t>room</a:t>
            </a:r>
            <a:r>
              <a:rPr lang="id-ID" dirty="0"/>
              <a:t> dan </a:t>
            </a:r>
            <a:r>
              <a:rPr lang="id-ID" i="1" dirty="0" err="1"/>
              <a:t>available</a:t>
            </a:r>
            <a:r>
              <a:rPr lang="id-ID" i="1" dirty="0"/>
              <a:t> </a:t>
            </a:r>
            <a:r>
              <a:rPr lang="id-ID" i="1" dirty="0" err="1"/>
              <a:t>room</a:t>
            </a:r>
            <a:r>
              <a:rPr lang="id-ID" i="1" dirty="0"/>
              <a:t>.</a:t>
            </a:r>
            <a:endParaRPr lang="id-ID" dirty="0"/>
          </a:p>
          <a:p>
            <a:r>
              <a:rPr lang="id-ID" dirty="0"/>
              <a:t>Memastikan tamu mendapatkan kamar sesuai permintaan (</a:t>
            </a:r>
            <a:r>
              <a:rPr lang="id-ID" dirty="0" err="1"/>
              <a:t>sea</a:t>
            </a:r>
            <a:r>
              <a:rPr lang="id-ID" dirty="0"/>
              <a:t> </a:t>
            </a:r>
            <a:r>
              <a:rPr lang="id-ID" dirty="0" err="1"/>
              <a:t>view</a:t>
            </a:r>
            <a:r>
              <a:rPr lang="id-ID" dirty="0"/>
              <a:t>, </a:t>
            </a:r>
            <a:r>
              <a:rPr lang="id-ID" dirty="0" err="1"/>
              <a:t>twin</a:t>
            </a:r>
            <a:r>
              <a:rPr lang="id-ID" dirty="0"/>
              <a:t> </a:t>
            </a:r>
            <a:r>
              <a:rPr lang="id-ID" dirty="0" err="1"/>
              <a:t>bed</a:t>
            </a:r>
            <a:r>
              <a:rPr lang="id-ID" dirty="0"/>
              <a:t>, non-</a:t>
            </a:r>
            <a:r>
              <a:rPr lang="id-ID" dirty="0" err="1"/>
              <a:t>smoking</a:t>
            </a:r>
            <a:r>
              <a:rPr lang="id-ID" dirty="0"/>
              <a:t>, </a:t>
            </a:r>
            <a:r>
              <a:rPr lang="id-ID" dirty="0" err="1"/>
              <a:t>dll</a:t>
            </a:r>
            <a:r>
              <a:rPr lang="id-ID" dirty="0"/>
              <a:t>).</a:t>
            </a:r>
          </a:p>
          <a:p>
            <a:endParaRPr lang="id-ID" dirty="0"/>
          </a:p>
        </p:txBody>
      </p:sp>
      <p:pic>
        <p:nvPicPr>
          <p:cNvPr id="3" name="Gambar 2">
            <a:extLst>
              <a:ext uri="{FF2B5EF4-FFF2-40B4-BE49-F238E27FC236}">
                <a16:creationId xmlns:a16="http://schemas.microsoft.com/office/drawing/2014/main" id="{82BFE1D7-3DAC-3636-810C-5E20D6756C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005064"/>
            <a:ext cx="9144000" cy="285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30814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mpungan Konten 2">
            <a:extLst>
              <a:ext uri="{FF2B5EF4-FFF2-40B4-BE49-F238E27FC236}">
                <a16:creationId xmlns:a16="http://schemas.microsoft.com/office/drawing/2014/main" id="{14A9FF69-3F74-8A1B-893D-7F74C087BC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6234089"/>
              </p:ext>
            </p:extLst>
          </p:nvPr>
        </p:nvGraphicFramePr>
        <p:xfrm>
          <a:off x="1259632" y="1916832"/>
          <a:ext cx="6984256" cy="4032448"/>
        </p:xfrm>
        <a:graphic>
          <a:graphicData uri="http://schemas.openxmlformats.org/drawingml/2006/table">
            <a:tbl>
              <a:tblPr/>
              <a:tblGrid>
                <a:gridCol w="3492128">
                  <a:extLst>
                    <a:ext uri="{9D8B030D-6E8A-4147-A177-3AD203B41FA5}">
                      <a16:colId xmlns:a16="http://schemas.microsoft.com/office/drawing/2014/main" val="3219354479"/>
                    </a:ext>
                  </a:extLst>
                </a:gridCol>
                <a:gridCol w="3492128">
                  <a:extLst>
                    <a:ext uri="{9D8B030D-6E8A-4147-A177-3AD203B41FA5}">
                      <a16:colId xmlns:a16="http://schemas.microsoft.com/office/drawing/2014/main" val="441158310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600" dirty="0"/>
                        <a:t>Keterangan</a:t>
                      </a:r>
                    </a:p>
                  </a:txBody>
                  <a:tcPr marL="80804" marR="80804" marT="40402" marB="404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600"/>
                        <a:t>Jumlah Kamar</a:t>
                      </a:r>
                    </a:p>
                  </a:txBody>
                  <a:tcPr marL="80804" marR="80804" marT="40402" marB="404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1858940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600"/>
                        <a:t>Total Kamar</a:t>
                      </a:r>
                    </a:p>
                  </a:txBody>
                  <a:tcPr marL="80804" marR="80804" marT="40402" marB="404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600"/>
                        <a:t>100</a:t>
                      </a:r>
                    </a:p>
                  </a:txBody>
                  <a:tcPr marL="80804" marR="80804" marT="40402" marB="404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7921154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600"/>
                        <a:t>Kamar Ditempati</a:t>
                      </a:r>
                    </a:p>
                  </a:txBody>
                  <a:tcPr marL="80804" marR="80804" marT="40402" marB="404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600"/>
                        <a:t>70</a:t>
                      </a:r>
                    </a:p>
                  </a:txBody>
                  <a:tcPr marL="80804" marR="80804" marT="40402" marB="404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4892876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600"/>
                        <a:t>Kamar Dipesan (Reserved)</a:t>
                      </a:r>
                    </a:p>
                  </a:txBody>
                  <a:tcPr marL="80804" marR="80804" marT="40402" marB="404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600"/>
                        <a:t>20</a:t>
                      </a:r>
                    </a:p>
                  </a:txBody>
                  <a:tcPr marL="80804" marR="80804" marT="40402" marB="404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4287255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600"/>
                        <a:t>Kamar Kosong</a:t>
                      </a:r>
                    </a:p>
                  </a:txBody>
                  <a:tcPr marL="80804" marR="80804" marT="40402" marB="404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600"/>
                        <a:t>8</a:t>
                      </a:r>
                    </a:p>
                  </a:txBody>
                  <a:tcPr marL="80804" marR="80804" marT="40402" marB="404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0278741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Kamar Rusak (Out of Order)</a:t>
                      </a:r>
                    </a:p>
                  </a:txBody>
                  <a:tcPr marL="80804" marR="80804" marT="40402" marB="404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600"/>
                        <a:t>2</a:t>
                      </a:r>
                    </a:p>
                  </a:txBody>
                  <a:tcPr marL="80804" marR="80804" marT="40402" marB="404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5980599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600" b="1"/>
                        <a:t>Sisa Kamar Tersedia</a:t>
                      </a:r>
                      <a:endParaRPr lang="id-ID" sz="1600"/>
                    </a:p>
                  </a:txBody>
                  <a:tcPr marL="80804" marR="80804" marT="40402" marB="404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600" b="1" dirty="0"/>
                        <a:t>8 kamar</a:t>
                      </a:r>
                      <a:endParaRPr lang="id-ID" sz="1600" dirty="0"/>
                    </a:p>
                  </a:txBody>
                  <a:tcPr marL="80804" marR="80804" marT="40402" marB="404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2268831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A1F3FD6D-1F82-3054-106D-BFAC91DC21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9354"/>
            <a:ext cx="4355976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id-ID" sz="2000" b="1" dirty="0">
                <a:latin typeface="Arial" panose="020B0604020202020204" pitchFamily="34" charset="0"/>
              </a:rPr>
              <a:t>C</a:t>
            </a:r>
            <a:r>
              <a:rPr kumimoji="0" lang="id-ID" altLang="id-ID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Contoh Room </a:t>
            </a:r>
            <a:r>
              <a:rPr kumimoji="0" lang="id-ID" altLang="id-ID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Count</a:t>
            </a:r>
            <a:endParaRPr kumimoji="0" lang="id-ID" altLang="id-ID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96634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2954</TotalTime>
  <Words>742</Words>
  <Application>Microsoft Office PowerPoint</Application>
  <PresentationFormat>Tampilan Layar (4:3)</PresentationFormat>
  <Paragraphs>118</Paragraphs>
  <Slides>16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16</vt:i4>
      </vt:variant>
    </vt:vector>
  </HeadingPairs>
  <TitlesOfParts>
    <vt:vector size="22" baseType="lpstr">
      <vt:lpstr>Arial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445</cp:revision>
  <cp:lastPrinted>2017-08-29T02:54:51Z</cp:lastPrinted>
  <dcterms:created xsi:type="dcterms:W3CDTF">2010-04-18T12:06:30Z</dcterms:created>
  <dcterms:modified xsi:type="dcterms:W3CDTF">2025-11-16T04:10:56Z</dcterms:modified>
</cp:coreProperties>
</file>