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61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RECEPTION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1BA1A37-1AF4-D614-7229-E59BBEC1C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776864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sz="3000" b="1" dirty="0"/>
              <a:t>3. Membuat Portofolio Tamu Tiba (</a:t>
            </a:r>
            <a:r>
              <a:rPr lang="id-ID" sz="3000" b="1" dirty="0" err="1"/>
              <a:t>Guest</a:t>
            </a:r>
            <a:r>
              <a:rPr lang="id-ID" sz="3000" b="1" dirty="0"/>
              <a:t> Folio)</a:t>
            </a:r>
          </a:p>
          <a:p>
            <a:pPr marL="0" indent="0">
              <a:buNone/>
            </a:pPr>
            <a:r>
              <a:rPr lang="id-ID" b="1" dirty="0"/>
              <a:t>a. Pengertian</a:t>
            </a:r>
          </a:p>
          <a:p>
            <a:r>
              <a:rPr lang="id-ID" b="1" dirty="0" err="1"/>
              <a:t>Guest</a:t>
            </a:r>
            <a:r>
              <a:rPr lang="id-ID" b="1" dirty="0"/>
              <a:t> Folio</a:t>
            </a:r>
            <a:r>
              <a:rPr lang="id-ID" dirty="0"/>
              <a:t> adalah dokumen atau catatan keuangan individual yang mencatat seluruh transaksi tamu selama menginap di hotel.</a:t>
            </a:r>
            <a:br>
              <a:rPr lang="id-ID" dirty="0"/>
            </a:br>
            <a:r>
              <a:rPr lang="id-ID" dirty="0"/>
              <a:t>Folio ini dibuat saat tamu melakukan </a:t>
            </a:r>
            <a:r>
              <a:rPr lang="id-ID" dirty="0" err="1"/>
              <a:t>check</a:t>
            </a:r>
            <a:r>
              <a:rPr lang="id-ID" dirty="0"/>
              <a:t>-in dan diperbarui secara otomatis melalui sistem hotel (PMS).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dirty="0"/>
              <a:t>b. Fungsi </a:t>
            </a:r>
            <a:r>
              <a:rPr lang="id-ID" b="1" dirty="0" err="1"/>
              <a:t>Guest</a:t>
            </a:r>
            <a:r>
              <a:rPr lang="id-ID" b="1" dirty="0"/>
              <a:t> Folio</a:t>
            </a:r>
          </a:p>
          <a:p>
            <a:r>
              <a:rPr lang="id-ID" dirty="0"/>
              <a:t>Sebagai </a:t>
            </a:r>
            <a:r>
              <a:rPr lang="id-ID" b="1" dirty="0"/>
              <a:t>catatan utama</a:t>
            </a:r>
            <a:r>
              <a:rPr lang="id-ID" dirty="0"/>
              <a:t> semua transaksi tamu (</a:t>
            </a:r>
            <a:r>
              <a:rPr lang="id-ID" dirty="0" err="1"/>
              <a:t>room</a:t>
            </a:r>
            <a:r>
              <a:rPr lang="id-ID" dirty="0"/>
              <a:t> </a:t>
            </a:r>
            <a:r>
              <a:rPr lang="id-ID" dirty="0" err="1"/>
              <a:t>charge</a:t>
            </a:r>
            <a:r>
              <a:rPr lang="id-ID" dirty="0"/>
              <a:t>, makanan, </a:t>
            </a:r>
            <a:r>
              <a:rPr lang="id-ID" dirty="0" err="1"/>
              <a:t>laundry</a:t>
            </a:r>
            <a:r>
              <a:rPr lang="id-ID" dirty="0"/>
              <a:t>, </a:t>
            </a:r>
            <a:r>
              <a:rPr lang="id-ID" dirty="0" err="1"/>
              <a:t>spa</a:t>
            </a:r>
            <a:r>
              <a:rPr lang="id-ID" dirty="0"/>
              <a:t>, </a:t>
            </a:r>
            <a:r>
              <a:rPr lang="id-ID" dirty="0" err="1"/>
              <a:t>dll</a:t>
            </a:r>
            <a:r>
              <a:rPr lang="id-ID" dirty="0"/>
              <a:t>).</a:t>
            </a:r>
          </a:p>
          <a:p>
            <a:r>
              <a:rPr lang="id-ID" dirty="0"/>
              <a:t>Menjadi dasar </a:t>
            </a:r>
            <a:r>
              <a:rPr lang="id-ID" b="1" dirty="0"/>
              <a:t>perhitungan tagihan akhir (</a:t>
            </a:r>
            <a:r>
              <a:rPr lang="id-ID" b="1" dirty="0" err="1"/>
              <a:t>guest</a:t>
            </a:r>
            <a:r>
              <a:rPr lang="id-ID" b="1" dirty="0"/>
              <a:t> </a:t>
            </a:r>
            <a:r>
              <a:rPr lang="id-ID" b="1" dirty="0" err="1"/>
              <a:t>bill</a:t>
            </a:r>
            <a:r>
              <a:rPr lang="id-ID" b="1" dirty="0"/>
              <a:t>)</a:t>
            </a:r>
            <a:r>
              <a:rPr lang="id-ID" dirty="0"/>
              <a:t> saat </a:t>
            </a:r>
            <a:r>
              <a:rPr lang="id-ID" dirty="0" err="1"/>
              <a:t>check-out</a:t>
            </a:r>
            <a:r>
              <a:rPr lang="id-ID" dirty="0"/>
              <a:t>.</a:t>
            </a:r>
          </a:p>
          <a:p>
            <a:r>
              <a:rPr lang="id-ID" dirty="0"/>
              <a:t>Membantu bagian </a:t>
            </a:r>
            <a:r>
              <a:rPr lang="id-ID" b="1" dirty="0"/>
              <a:t>Front Office </a:t>
            </a:r>
            <a:r>
              <a:rPr lang="id-ID" b="1" dirty="0" err="1"/>
              <a:t>Cashier</a:t>
            </a:r>
            <a:r>
              <a:rPr lang="id-ID" b="1" dirty="0"/>
              <a:t> dan </a:t>
            </a:r>
            <a:r>
              <a:rPr lang="id-ID" b="1" dirty="0" err="1"/>
              <a:t>Accounting</a:t>
            </a:r>
            <a:r>
              <a:rPr lang="id-ID" dirty="0"/>
              <a:t> dalam membuat laporan keuangan.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3468467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7C59F97-A4B4-E7AB-2E2D-5BE0BA21B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20688"/>
            <a:ext cx="7416824" cy="550547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</a:t>
            </a:r>
            <a:r>
              <a:rPr lang="id-ID" b="1" dirty="0"/>
              <a:t>. Jenis Folio</a:t>
            </a:r>
          </a:p>
          <a:p>
            <a:r>
              <a:rPr lang="id-ID" b="1" dirty="0"/>
              <a:t>Individual </a:t>
            </a:r>
            <a:r>
              <a:rPr lang="id-ID" b="1" dirty="0" err="1"/>
              <a:t>Guest</a:t>
            </a:r>
            <a:r>
              <a:rPr lang="id-ID" b="1" dirty="0"/>
              <a:t> Folio:</a:t>
            </a:r>
            <a:r>
              <a:rPr lang="id-ID" dirty="0"/>
              <a:t> untuk tamu perseorangan.</a:t>
            </a:r>
          </a:p>
          <a:p>
            <a:r>
              <a:rPr lang="id-ID" b="1" dirty="0"/>
              <a:t>Group Folio:</a:t>
            </a:r>
            <a:r>
              <a:rPr lang="id-ID" dirty="0"/>
              <a:t> untuk rombongan (misalnya grup wisata atau perusahaan).</a:t>
            </a:r>
          </a:p>
          <a:p>
            <a:r>
              <a:rPr lang="id-ID" b="1" dirty="0"/>
              <a:t>Master Folio:</a:t>
            </a:r>
            <a:r>
              <a:rPr lang="id-ID" dirty="0"/>
              <a:t> untuk mencatat transaksi bersama dari beberapa tamu/</a:t>
            </a:r>
            <a:r>
              <a:rPr lang="id-ID" dirty="0" err="1"/>
              <a:t>group</a:t>
            </a:r>
            <a:r>
              <a:rPr lang="id-ID" dirty="0"/>
              <a:t>.</a:t>
            </a:r>
          </a:p>
          <a:p>
            <a:endParaRPr lang="id-ID" dirty="0"/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713FDE58-CB74-4E8A-AA3F-6E7D482A1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52" y="3977680"/>
            <a:ext cx="9036496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67418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6C3C2A23-D5FE-5214-95F2-59D1B62C30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3732865"/>
              </p:ext>
            </p:extLst>
          </p:nvPr>
        </p:nvGraphicFramePr>
        <p:xfrm>
          <a:off x="755576" y="1916832"/>
          <a:ext cx="7848872" cy="3834623"/>
        </p:xfrm>
        <a:graphic>
          <a:graphicData uri="http://schemas.openxmlformats.org/drawingml/2006/table">
            <a:tbl>
              <a:tblPr/>
              <a:tblGrid>
                <a:gridCol w="1962218">
                  <a:extLst>
                    <a:ext uri="{9D8B030D-6E8A-4147-A177-3AD203B41FA5}">
                      <a16:colId xmlns:a16="http://schemas.microsoft.com/office/drawing/2014/main" val="2244523046"/>
                    </a:ext>
                  </a:extLst>
                </a:gridCol>
                <a:gridCol w="1962218">
                  <a:extLst>
                    <a:ext uri="{9D8B030D-6E8A-4147-A177-3AD203B41FA5}">
                      <a16:colId xmlns:a16="http://schemas.microsoft.com/office/drawing/2014/main" val="1392330036"/>
                    </a:ext>
                  </a:extLst>
                </a:gridCol>
                <a:gridCol w="1962218">
                  <a:extLst>
                    <a:ext uri="{9D8B030D-6E8A-4147-A177-3AD203B41FA5}">
                      <a16:colId xmlns:a16="http://schemas.microsoft.com/office/drawing/2014/main" val="3788924978"/>
                    </a:ext>
                  </a:extLst>
                </a:gridCol>
                <a:gridCol w="1962218">
                  <a:extLst>
                    <a:ext uri="{9D8B030D-6E8A-4147-A177-3AD203B41FA5}">
                      <a16:colId xmlns:a16="http://schemas.microsoft.com/office/drawing/2014/main" val="2475796148"/>
                    </a:ext>
                  </a:extLst>
                </a:gridCol>
              </a:tblGrid>
              <a:tr h="6668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Tanggal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Deskripsi Transaksi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Jumlah (Rp)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Keterangan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87790"/>
                  </a:ext>
                </a:extLst>
              </a:tr>
              <a:tr h="11670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12/05/2025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Room Charge (Deluxe)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850.000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 malam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412429"/>
                  </a:ext>
                </a:extLst>
              </a:tr>
              <a:tr h="6668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13/05/2025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Breakfast (2 pax)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120.000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F&amp;B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6916"/>
                  </a:ext>
                </a:extLst>
              </a:tr>
              <a:tr h="6668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13/05/2025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 err="1"/>
                        <a:t>Laundry</a:t>
                      </a:r>
                      <a:endParaRPr lang="id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60.000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Service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817134"/>
                  </a:ext>
                </a:extLst>
              </a:tr>
              <a:tr h="6668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b="1"/>
                        <a:t>Total</a:t>
                      </a: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b="1" dirty="0"/>
                        <a:t>1.030.000</a:t>
                      </a:r>
                      <a:endParaRPr lang="id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id-ID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964768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4704FA0-D4AD-6612-6D4F-BE40CEC10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1111481"/>
            <a:ext cx="4752528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d. Contoh </a:t>
            </a:r>
            <a:r>
              <a:rPr kumimoji="0" lang="id-ID" altLang="id-ID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Guest</a:t>
            </a:r>
            <a:r>
              <a:rPr kumimoji="0" lang="id-ID" altLang="id-ID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Folio Sederhana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74511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B800111-AF95-46A2-CF9A-B9B42E898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620688"/>
            <a:ext cx="7632848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</a:t>
            </a:r>
            <a:r>
              <a:rPr lang="id-ID" b="1" dirty="0"/>
              <a:t>. Proses Pembuatan </a:t>
            </a:r>
            <a:r>
              <a:rPr lang="id-ID" b="1" dirty="0" err="1"/>
              <a:t>Guest</a:t>
            </a:r>
            <a:r>
              <a:rPr lang="id-ID" b="1" dirty="0"/>
              <a:t> Folio</a:t>
            </a:r>
          </a:p>
          <a:p>
            <a:r>
              <a:rPr lang="id-ID" dirty="0" err="1"/>
              <a:t>Receptionist</a:t>
            </a:r>
            <a:r>
              <a:rPr lang="id-ID" dirty="0"/>
              <a:t> membuka data tamu di sistem saat </a:t>
            </a:r>
            <a:r>
              <a:rPr lang="id-ID" dirty="0" err="1"/>
              <a:t>check</a:t>
            </a:r>
            <a:r>
              <a:rPr lang="id-ID" dirty="0"/>
              <a:t>-in.</a:t>
            </a:r>
          </a:p>
          <a:p>
            <a:r>
              <a:rPr lang="id-ID" dirty="0"/>
              <a:t>Sistem otomatis membuat </a:t>
            </a:r>
            <a:r>
              <a:rPr lang="id-ID" b="1" dirty="0"/>
              <a:t>folio baru</a:t>
            </a:r>
            <a:r>
              <a:rPr lang="id-ID" dirty="0"/>
              <a:t> sesuai nomor kamar dan nama tamu.</a:t>
            </a:r>
          </a:p>
          <a:p>
            <a:r>
              <a:rPr lang="id-ID" dirty="0"/>
              <a:t>Semua transaksi dari departemen lain (F&amp;B, </a:t>
            </a:r>
            <a:r>
              <a:rPr lang="id-ID" dirty="0" err="1"/>
              <a:t>Housekeeping</a:t>
            </a:r>
            <a:r>
              <a:rPr lang="id-ID" dirty="0"/>
              <a:t>, </a:t>
            </a:r>
            <a:r>
              <a:rPr lang="id-ID" dirty="0" err="1"/>
              <a:t>Spa</a:t>
            </a:r>
            <a:r>
              <a:rPr lang="id-ID" dirty="0"/>
              <a:t>) akan masuk ke folio.</a:t>
            </a:r>
          </a:p>
          <a:p>
            <a:r>
              <a:rPr lang="id-ID" dirty="0"/>
              <a:t>Folio diperiksa saat tamu akan </a:t>
            </a:r>
            <a:r>
              <a:rPr lang="id-ID" dirty="0" err="1"/>
              <a:t>check-out</a:t>
            </a:r>
            <a:r>
              <a:rPr lang="id-ID" dirty="0"/>
              <a:t>.</a:t>
            </a:r>
          </a:p>
          <a:p>
            <a:r>
              <a:rPr lang="id-ID" dirty="0"/>
              <a:t>Setelah tamu membayar, folio ditutup dan disimpan dalam arsip hotel.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9526124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7CF7C41-8E33-225D-AE94-6E9EAE7A7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764704"/>
            <a:ext cx="7128792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Latihan Mahasiswa</a:t>
            </a:r>
          </a:p>
          <a:p>
            <a:r>
              <a:rPr lang="id-ID" dirty="0"/>
              <a:t>Jelaskan langkah-langkah dalam proses </a:t>
            </a:r>
            <a:r>
              <a:rPr lang="id-ID" i="1" dirty="0" err="1"/>
              <a:t>room</a:t>
            </a:r>
            <a:r>
              <a:rPr lang="id-ID" i="1" dirty="0"/>
              <a:t> </a:t>
            </a:r>
            <a:r>
              <a:rPr lang="id-ID" i="1" dirty="0" err="1"/>
              <a:t>assignment</a:t>
            </a:r>
            <a:r>
              <a:rPr lang="id-ID" i="1" dirty="0"/>
              <a:t>.</a:t>
            </a:r>
            <a:endParaRPr lang="id-ID" dirty="0"/>
          </a:p>
          <a:p>
            <a:r>
              <a:rPr lang="id-ID" dirty="0"/>
              <a:t>Buat simulasi proses pendaftaran tamu dari kedatangan hingga tamu menerima kunci kamar.</a:t>
            </a:r>
          </a:p>
          <a:p>
            <a:r>
              <a:rPr lang="id-ID" dirty="0"/>
              <a:t>Buat contoh </a:t>
            </a:r>
            <a:r>
              <a:rPr lang="id-ID" i="1" dirty="0" err="1"/>
              <a:t>guest</a:t>
            </a:r>
            <a:r>
              <a:rPr lang="id-ID" i="1" dirty="0"/>
              <a:t> folio</a:t>
            </a:r>
            <a:r>
              <a:rPr lang="id-ID" dirty="0"/>
              <a:t> dengan minimal tiga transaksi berbeda.</a:t>
            </a:r>
          </a:p>
          <a:p>
            <a:r>
              <a:rPr lang="id-ID" dirty="0"/>
              <a:t>Mengapa ketepatan data pada </a:t>
            </a:r>
            <a:r>
              <a:rPr lang="id-ID" i="1" dirty="0" err="1"/>
              <a:t>guest</a:t>
            </a:r>
            <a:r>
              <a:rPr lang="id-ID" i="1" dirty="0"/>
              <a:t> folio</a:t>
            </a:r>
            <a:r>
              <a:rPr lang="id-ID" dirty="0"/>
              <a:t> sangat penting bagi manajemen hotel?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99456770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54A170E-3F3B-5FAC-482E-1BEED22FC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476672"/>
            <a:ext cx="7848872" cy="597666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b="1" dirty="0"/>
              <a:t>RECEPTION </a:t>
            </a:r>
          </a:p>
          <a:p>
            <a:pPr marL="0" indent="0" algn="ctr">
              <a:buNone/>
            </a:pPr>
            <a:r>
              <a:rPr lang="es-ES" b="1" i="1" dirty="0"/>
              <a:t>Menetapkan Kamar – Pendaftaran Tamu – Portofolio Tamu</a:t>
            </a:r>
            <a:endParaRPr lang="es-ES" b="1" dirty="0"/>
          </a:p>
          <a:p>
            <a:pPr marL="0" indent="0">
              <a:buNone/>
            </a:pPr>
            <a:r>
              <a:rPr lang="id-ID" b="1" dirty="0">
                <a:highlight>
                  <a:srgbClr val="FFFF00"/>
                </a:highlight>
              </a:rPr>
              <a:t>1</a:t>
            </a:r>
            <a:r>
              <a:rPr lang="id-ID" b="1" dirty="0"/>
              <a:t>. Menetapkan Kamar untuk Tamu Tiba (Room </a:t>
            </a:r>
            <a:r>
              <a:rPr lang="id-ID" b="1" dirty="0" err="1"/>
              <a:t>Assignment</a:t>
            </a:r>
            <a:r>
              <a:rPr lang="id-ID" b="1" dirty="0"/>
              <a:t>)</a:t>
            </a:r>
          </a:p>
          <a:p>
            <a:pPr marL="0" indent="0">
              <a:buNone/>
            </a:pPr>
            <a:r>
              <a:rPr lang="id-ID" b="1" dirty="0"/>
              <a:t>a. Pengertian</a:t>
            </a:r>
          </a:p>
          <a:p>
            <a:r>
              <a:rPr lang="id-ID" b="1" dirty="0"/>
              <a:t>Room </a:t>
            </a:r>
            <a:r>
              <a:rPr lang="id-ID" b="1" dirty="0" err="1"/>
              <a:t>assignment</a:t>
            </a:r>
            <a:r>
              <a:rPr lang="id-ID" dirty="0"/>
              <a:t> adalah proses menetapkan kamar tertentu untuk tamu yang datang, berdasarkan tipe kamar yang dipesan, preferensi tamu, serta ketersediaan kamar pada hari itu.</a:t>
            </a:r>
          </a:p>
          <a:p>
            <a:pPr marL="0" indent="0">
              <a:buNone/>
            </a:pPr>
            <a:r>
              <a:rPr lang="id-ID" b="1" dirty="0"/>
              <a:t>b. Tujuan</a:t>
            </a:r>
          </a:p>
          <a:p>
            <a:r>
              <a:rPr lang="id-ID" dirty="0"/>
              <a:t>Memberikan kamar yang sesuai dengan permintaan dan kebutuhan tamu.</a:t>
            </a:r>
          </a:p>
          <a:p>
            <a:r>
              <a:rPr lang="id-ID" dirty="0"/>
              <a:t>Menyeimbangkan distribusi kamar di seluruh area hotel.</a:t>
            </a:r>
          </a:p>
          <a:p>
            <a:r>
              <a:rPr lang="id-ID" dirty="0"/>
              <a:t>Menghindari </a:t>
            </a:r>
            <a:r>
              <a:rPr lang="id-ID" i="1" dirty="0" err="1"/>
              <a:t>overbooking</a:t>
            </a:r>
            <a:r>
              <a:rPr lang="id-ID" dirty="0"/>
              <a:t> dan </a:t>
            </a:r>
            <a:r>
              <a:rPr lang="id-ID" i="1" dirty="0" err="1"/>
              <a:t>room</a:t>
            </a:r>
            <a:r>
              <a:rPr lang="id-ID" i="1" dirty="0"/>
              <a:t> </a:t>
            </a:r>
            <a:r>
              <a:rPr lang="id-ID" i="1" dirty="0" err="1"/>
              <a:t>discrepancy</a:t>
            </a:r>
            <a:r>
              <a:rPr lang="id-ID" i="1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5000225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521B0E4-D11C-443F-98B6-034AEFAFB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</a:t>
            </a:r>
            <a:r>
              <a:rPr lang="id-ID" b="1" dirty="0"/>
              <a:t>. Faktor yang Dipertimbangkan</a:t>
            </a:r>
          </a:p>
          <a:p>
            <a:r>
              <a:rPr lang="id-ID" b="1" dirty="0"/>
              <a:t>Jenis reservasi:</a:t>
            </a:r>
            <a:r>
              <a:rPr lang="id-ID" dirty="0"/>
              <a:t> individual, </a:t>
            </a:r>
            <a:r>
              <a:rPr lang="id-ID" dirty="0" err="1"/>
              <a:t>group</a:t>
            </a:r>
            <a:r>
              <a:rPr lang="id-ID" dirty="0"/>
              <a:t>, </a:t>
            </a:r>
            <a:r>
              <a:rPr lang="id-ID" dirty="0" err="1"/>
              <a:t>corporate</a:t>
            </a:r>
            <a:r>
              <a:rPr lang="id-ID" dirty="0"/>
              <a:t>, OTA, atau </a:t>
            </a:r>
            <a:r>
              <a:rPr lang="id-ID" dirty="0" err="1"/>
              <a:t>walk</a:t>
            </a:r>
            <a:r>
              <a:rPr lang="id-ID" dirty="0"/>
              <a:t>-in.</a:t>
            </a:r>
          </a:p>
          <a:p>
            <a:r>
              <a:rPr lang="id-ID" b="1" dirty="0"/>
              <a:t>Tipe kamar yang dipesan:</a:t>
            </a:r>
            <a:r>
              <a:rPr lang="id-ID" dirty="0"/>
              <a:t> Standard, </a:t>
            </a:r>
            <a:r>
              <a:rPr lang="id-ID" dirty="0" err="1"/>
              <a:t>Deluxe</a:t>
            </a:r>
            <a:r>
              <a:rPr lang="id-ID" dirty="0"/>
              <a:t>, </a:t>
            </a:r>
            <a:r>
              <a:rPr lang="id-ID" dirty="0" err="1"/>
              <a:t>Suite</a:t>
            </a:r>
            <a:r>
              <a:rPr lang="id-ID" dirty="0"/>
              <a:t>, Family Room.</a:t>
            </a:r>
          </a:p>
          <a:p>
            <a:r>
              <a:rPr lang="id-ID" b="1" dirty="0"/>
              <a:t>Permintaan khusus:</a:t>
            </a:r>
            <a:r>
              <a:rPr lang="id-ID" dirty="0"/>
              <a:t> dekat lift, non-</a:t>
            </a:r>
            <a:r>
              <a:rPr lang="id-ID" dirty="0" err="1"/>
              <a:t>smoking</a:t>
            </a:r>
            <a:r>
              <a:rPr lang="id-ID" dirty="0"/>
              <a:t>, </a:t>
            </a:r>
            <a:r>
              <a:rPr lang="id-ID" dirty="0" err="1"/>
              <a:t>connecting</a:t>
            </a:r>
            <a:r>
              <a:rPr lang="id-ID" dirty="0"/>
              <a:t> </a:t>
            </a:r>
            <a:r>
              <a:rPr lang="id-ID" dirty="0" err="1"/>
              <a:t>room</a:t>
            </a:r>
            <a:r>
              <a:rPr lang="id-ID" dirty="0"/>
              <a:t>, </a:t>
            </a:r>
            <a:r>
              <a:rPr lang="id-ID" dirty="0" err="1"/>
              <a:t>view</a:t>
            </a:r>
            <a:r>
              <a:rPr lang="id-ID" dirty="0"/>
              <a:t> tertentu.</a:t>
            </a:r>
          </a:p>
          <a:p>
            <a:r>
              <a:rPr lang="id-ID" b="1" dirty="0"/>
              <a:t>Durasi menginap:</a:t>
            </a:r>
            <a:r>
              <a:rPr lang="id-ID" dirty="0"/>
              <a:t> tamu long </a:t>
            </a:r>
            <a:r>
              <a:rPr lang="id-ID" dirty="0" err="1"/>
              <a:t>stay</a:t>
            </a:r>
            <a:r>
              <a:rPr lang="id-ID" dirty="0"/>
              <a:t> biasanya ditempatkan di kamar yang lebih tenang.</a:t>
            </a:r>
          </a:p>
          <a:p>
            <a:r>
              <a:rPr lang="id-ID" b="1" dirty="0"/>
              <a:t>Ketersediaan kamar:</a:t>
            </a:r>
            <a:r>
              <a:rPr lang="id-ID" dirty="0"/>
              <a:t> berdasarkan laporan status kamar harian.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0430536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5FB310B-D061-220B-F9F2-6C46BA770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20688"/>
            <a:ext cx="8064896" cy="550547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D</a:t>
            </a:r>
            <a:r>
              <a:rPr lang="id-ID" b="1" dirty="0"/>
              <a:t>. Langkah-langkah Menetapkan Kamar</a:t>
            </a:r>
          </a:p>
          <a:p>
            <a:r>
              <a:rPr lang="id-ID" dirty="0"/>
              <a:t>Cek daftar tamu yang akan tiba hari ini (</a:t>
            </a:r>
            <a:r>
              <a:rPr lang="id-ID" i="1" dirty="0" err="1"/>
              <a:t>expected</a:t>
            </a:r>
            <a:r>
              <a:rPr lang="id-ID" i="1" dirty="0"/>
              <a:t> </a:t>
            </a:r>
            <a:r>
              <a:rPr lang="id-ID" i="1" dirty="0" err="1"/>
              <a:t>arrivals</a:t>
            </a:r>
            <a:r>
              <a:rPr lang="id-ID" i="1" dirty="0"/>
              <a:t> </a:t>
            </a:r>
            <a:r>
              <a:rPr lang="id-ID" i="1" dirty="0" err="1"/>
              <a:t>list</a:t>
            </a:r>
            <a:r>
              <a:rPr lang="id-ID" dirty="0"/>
              <a:t>).</a:t>
            </a:r>
          </a:p>
          <a:p>
            <a:r>
              <a:rPr lang="id-ID" dirty="0"/>
              <a:t>Bandingkan dengan data ketersediaan kamar (</a:t>
            </a:r>
            <a:r>
              <a:rPr lang="id-ID" i="1" dirty="0" err="1"/>
              <a:t>room</a:t>
            </a:r>
            <a:r>
              <a:rPr lang="id-ID" i="1" dirty="0"/>
              <a:t> status </a:t>
            </a:r>
            <a:r>
              <a:rPr lang="id-ID" i="1" dirty="0" err="1"/>
              <a:t>report</a:t>
            </a:r>
            <a:r>
              <a:rPr lang="id-ID" dirty="0"/>
              <a:t>).</a:t>
            </a:r>
          </a:p>
          <a:p>
            <a:r>
              <a:rPr lang="id-ID" dirty="0"/>
              <a:t>Pilih kamar sesuai tipe yang dipesan dan preferensi tamu.</a:t>
            </a:r>
          </a:p>
          <a:p>
            <a:r>
              <a:rPr lang="id-ID" dirty="0"/>
              <a:t>Tandai kamar di sistem sebagai </a:t>
            </a:r>
            <a:r>
              <a:rPr lang="id-ID" b="1" dirty="0"/>
              <a:t>“</a:t>
            </a:r>
            <a:r>
              <a:rPr lang="id-ID" b="1" dirty="0" err="1"/>
              <a:t>Assigned</a:t>
            </a:r>
            <a:r>
              <a:rPr lang="id-ID" b="1" dirty="0"/>
              <a:t>” atau “</a:t>
            </a:r>
            <a:r>
              <a:rPr lang="id-ID" b="1" dirty="0" err="1"/>
              <a:t>Blocked</a:t>
            </a:r>
            <a:r>
              <a:rPr lang="id-ID" b="1" dirty="0"/>
              <a:t>.”</a:t>
            </a:r>
            <a:endParaRPr lang="id-ID" dirty="0"/>
          </a:p>
          <a:p>
            <a:r>
              <a:rPr lang="id-ID" dirty="0"/>
              <a:t>Siapkan kunci kamar dan registrasi </a:t>
            </a:r>
            <a:r>
              <a:rPr lang="id-ID" dirty="0" err="1"/>
              <a:t>card</a:t>
            </a:r>
            <a:r>
              <a:rPr lang="id-ID" dirty="0"/>
              <a:t> sesuai nomor kamar yang ditetapkan.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💡 </a:t>
            </a:r>
            <a:r>
              <a:rPr lang="id-ID" i="1" dirty="0"/>
              <a:t>Contoh:</a:t>
            </a:r>
            <a:br>
              <a:rPr lang="id-ID" dirty="0"/>
            </a:br>
            <a:r>
              <a:rPr lang="id-ID" dirty="0"/>
              <a:t>Tamu: Ibu Sinta – Reservasi </a:t>
            </a:r>
            <a:r>
              <a:rPr lang="id-ID" dirty="0" err="1"/>
              <a:t>Deluxe</a:t>
            </a:r>
            <a:r>
              <a:rPr lang="id-ID" dirty="0"/>
              <a:t> Room, Non-</a:t>
            </a:r>
            <a:r>
              <a:rPr lang="id-ID" dirty="0" err="1"/>
              <a:t>Smoking</a:t>
            </a:r>
            <a:r>
              <a:rPr lang="id-ID" dirty="0"/>
              <a:t>, Sea View</a:t>
            </a:r>
            <a:br>
              <a:rPr lang="id-ID" dirty="0"/>
            </a:br>
            <a:r>
              <a:rPr lang="id-ID" dirty="0"/>
              <a:t>Room </a:t>
            </a:r>
            <a:r>
              <a:rPr lang="id-ID" dirty="0" err="1"/>
              <a:t>Assigned</a:t>
            </a:r>
            <a:r>
              <a:rPr lang="id-ID" dirty="0"/>
              <a:t>: 307 – </a:t>
            </a:r>
            <a:r>
              <a:rPr lang="id-ID" dirty="0" err="1"/>
              <a:t>Deluxe</a:t>
            </a:r>
            <a:r>
              <a:rPr lang="id-ID" dirty="0"/>
              <a:t> Non-</a:t>
            </a:r>
            <a:r>
              <a:rPr lang="id-ID" dirty="0" err="1"/>
              <a:t>Smoking</a:t>
            </a:r>
            <a:r>
              <a:rPr lang="id-ID" dirty="0"/>
              <a:t> – Sea View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4522774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D74202C-89E8-D4D6-33DA-DA4A8BCEF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692696"/>
            <a:ext cx="8075240" cy="590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sz="3000" b="1" dirty="0">
                <a:highlight>
                  <a:srgbClr val="FFFF00"/>
                </a:highlight>
              </a:rPr>
              <a:t>2</a:t>
            </a:r>
            <a:r>
              <a:rPr lang="id-ID" sz="3000" b="1" dirty="0"/>
              <a:t>. Menangani Pendaftaran Tamu (</a:t>
            </a:r>
            <a:r>
              <a:rPr lang="id-ID" sz="3000" b="1" dirty="0" err="1"/>
              <a:t>Guest</a:t>
            </a:r>
            <a:r>
              <a:rPr lang="id-ID" sz="3000" b="1" dirty="0"/>
              <a:t> </a:t>
            </a:r>
            <a:r>
              <a:rPr lang="id-ID" sz="3000" b="1" dirty="0" err="1"/>
              <a:t>Registration</a:t>
            </a:r>
            <a:r>
              <a:rPr lang="id-ID" sz="3000" b="1" dirty="0"/>
              <a:t>)</a:t>
            </a:r>
          </a:p>
          <a:p>
            <a:pPr marL="0" indent="0">
              <a:buNone/>
            </a:pPr>
            <a:r>
              <a:rPr lang="id-ID" b="1" dirty="0"/>
              <a:t>a. Pengertian</a:t>
            </a:r>
          </a:p>
          <a:p>
            <a:r>
              <a:rPr lang="id-ID" b="1" dirty="0" err="1"/>
              <a:t>Guest</a:t>
            </a:r>
            <a:r>
              <a:rPr lang="id-ID" b="1" dirty="0"/>
              <a:t> </a:t>
            </a:r>
            <a:r>
              <a:rPr lang="id-ID" b="1" dirty="0" err="1"/>
              <a:t>Registration</a:t>
            </a:r>
            <a:r>
              <a:rPr lang="id-ID" dirty="0"/>
              <a:t> adalah proses administratif dan pelayanan yang dilakukan saat tamu tiba di hotel untuk </a:t>
            </a:r>
            <a:r>
              <a:rPr lang="id-ID" dirty="0" err="1"/>
              <a:t>check</a:t>
            </a:r>
            <a:r>
              <a:rPr lang="id-ID" dirty="0"/>
              <a:t>-in.</a:t>
            </a:r>
            <a:br>
              <a:rPr lang="id-ID" dirty="0"/>
            </a:br>
            <a:r>
              <a:rPr lang="id-ID" dirty="0"/>
              <a:t>Proses ini mencakup </a:t>
            </a:r>
            <a:r>
              <a:rPr lang="id-ID" b="1" dirty="0"/>
              <a:t>verifikasi identitas, konfirmasi reservasi, dan pencatatan data tamu.</a:t>
            </a:r>
            <a:endParaRPr lang="id-ID" dirty="0"/>
          </a:p>
          <a:p>
            <a:pPr marL="0" indent="0">
              <a:buNone/>
            </a:pPr>
            <a:r>
              <a:rPr lang="id-ID" b="1" dirty="0"/>
              <a:t>b. Tujuan</a:t>
            </a:r>
          </a:p>
          <a:p>
            <a:r>
              <a:rPr lang="id-ID" dirty="0"/>
              <a:t>Mencatat data tamu dengan lengkap dan akurat untuk keperluan administratif dan keamanan.</a:t>
            </a:r>
          </a:p>
          <a:p>
            <a:r>
              <a:rPr lang="id-ID" dirty="0"/>
              <a:t>Mengonfirmasi jenis kamar, tarif, dan metode pembayaran.</a:t>
            </a:r>
          </a:p>
          <a:p>
            <a:r>
              <a:rPr lang="id-ID" dirty="0"/>
              <a:t>Memberikan pengalaman </a:t>
            </a:r>
            <a:r>
              <a:rPr lang="id-ID" dirty="0" err="1"/>
              <a:t>check</a:t>
            </a:r>
            <a:r>
              <a:rPr lang="id-ID" dirty="0"/>
              <a:t>-in yang cepat dan menyenangkan.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4874951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D35045D-3C3E-A2AF-D81E-FD43D09D7E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b="1"/>
              <a:t>C</a:t>
            </a:r>
            <a:r>
              <a:rPr lang="id-ID" sz="2400" b="1"/>
              <a:t>. Langkah-langkah Pendaftaran Tamu</a:t>
            </a:r>
          </a:p>
          <a:p>
            <a:pPr>
              <a:lnSpc>
                <a:spcPct val="90000"/>
              </a:lnSpc>
            </a:pPr>
            <a:r>
              <a:rPr lang="id-ID" sz="2400" b="1"/>
              <a:t>Menyambut tamu dengan sopan dan ramah.</a:t>
            </a:r>
            <a:endParaRPr lang="id-ID" sz="2400"/>
          </a:p>
          <a:p>
            <a:pPr>
              <a:lnSpc>
                <a:spcPct val="90000"/>
              </a:lnSpc>
            </a:pPr>
            <a:r>
              <a:rPr lang="id-ID" sz="2400"/>
              <a:t>“Selamat datang di Hotel Nusantara, apakah Ibu sudah melakukan reservasi sebelumnya?”</a:t>
            </a:r>
          </a:p>
          <a:p>
            <a:pPr>
              <a:lnSpc>
                <a:spcPct val="90000"/>
              </a:lnSpc>
            </a:pPr>
            <a:r>
              <a:rPr lang="id-ID" sz="2400" b="1"/>
              <a:t>Memeriksa data reservasi tamu</a:t>
            </a:r>
            <a:r>
              <a:rPr lang="id-ID" sz="2400"/>
              <a:t> di sistem.</a:t>
            </a:r>
          </a:p>
          <a:p>
            <a:pPr>
              <a:lnSpc>
                <a:spcPct val="90000"/>
              </a:lnSpc>
            </a:pPr>
            <a:r>
              <a:rPr lang="id-ID" sz="2400" b="1"/>
              <a:t>Meminta identitas tamu</a:t>
            </a:r>
            <a:r>
              <a:rPr lang="id-ID" sz="2400"/>
              <a:t> (KTP, paspor, atau SIM).</a:t>
            </a:r>
          </a:p>
          <a:p>
            <a:pPr marL="0" indent="0">
              <a:lnSpc>
                <a:spcPct val="90000"/>
              </a:lnSpc>
              <a:buNone/>
            </a:pPr>
            <a:endParaRPr lang="id-ID" sz="2400"/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826EFB5D-D986-BA50-843F-5F8EADED7B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2350656"/>
            <a:ext cx="4038600" cy="30250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395423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B05545D-10B1-BFE0-5825-B40BA1242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476672"/>
            <a:ext cx="7560840" cy="5649491"/>
          </a:xfrm>
        </p:spPr>
        <p:txBody>
          <a:bodyPr>
            <a:normAutofit fontScale="92500" lnSpcReduction="10000"/>
          </a:bodyPr>
          <a:lstStyle/>
          <a:p>
            <a:r>
              <a:rPr lang="id-ID" b="1" dirty="0"/>
              <a:t>Mengisi atau memverifikasi </a:t>
            </a:r>
            <a:r>
              <a:rPr lang="id-ID" b="1" dirty="0" err="1"/>
              <a:t>Registration</a:t>
            </a:r>
            <a:r>
              <a:rPr lang="id-ID" b="1" dirty="0"/>
              <a:t> </a:t>
            </a:r>
            <a:r>
              <a:rPr lang="id-ID" b="1" dirty="0" err="1"/>
              <a:t>Card</a:t>
            </a:r>
            <a:r>
              <a:rPr lang="id-ID" b="1" dirty="0"/>
              <a:t> (RC)</a:t>
            </a:r>
            <a:r>
              <a:rPr lang="id-ID" dirty="0"/>
              <a:t>:</a:t>
            </a:r>
          </a:p>
          <a:p>
            <a:pPr lvl="1"/>
            <a:r>
              <a:rPr lang="id-ID" dirty="0"/>
              <a:t>Nama tamu</a:t>
            </a:r>
          </a:p>
          <a:p>
            <a:pPr lvl="1"/>
            <a:r>
              <a:rPr lang="id-ID" dirty="0"/>
              <a:t>Nomor identitas</a:t>
            </a:r>
          </a:p>
          <a:p>
            <a:pPr lvl="1"/>
            <a:r>
              <a:rPr lang="id-ID" dirty="0"/>
              <a:t>Alamat</a:t>
            </a:r>
          </a:p>
          <a:p>
            <a:pPr lvl="1"/>
            <a:r>
              <a:rPr lang="id-ID" dirty="0"/>
              <a:t>Nomor kamar</a:t>
            </a:r>
          </a:p>
          <a:p>
            <a:pPr lvl="1"/>
            <a:r>
              <a:rPr lang="id-ID" dirty="0"/>
              <a:t>Jumlah tamu</a:t>
            </a:r>
          </a:p>
          <a:p>
            <a:pPr lvl="1"/>
            <a:r>
              <a:rPr lang="id-ID" dirty="0"/>
              <a:t>Lama menginap</a:t>
            </a:r>
          </a:p>
          <a:p>
            <a:pPr lvl="1"/>
            <a:r>
              <a:rPr lang="id-ID" dirty="0"/>
              <a:t>Tarif kamar per malam</a:t>
            </a:r>
          </a:p>
          <a:p>
            <a:pPr lvl="1"/>
            <a:r>
              <a:rPr lang="id-ID" dirty="0"/>
              <a:t>Cara pembayaran (</a:t>
            </a:r>
            <a:r>
              <a:rPr lang="id-ID" dirty="0" err="1"/>
              <a:t>cash</a:t>
            </a:r>
            <a:r>
              <a:rPr lang="id-ID" dirty="0"/>
              <a:t>, kartu, transfer, atau deposit)</a:t>
            </a:r>
            <a:endParaRPr lang="en-US" dirty="0"/>
          </a:p>
          <a:p>
            <a:r>
              <a:rPr lang="id-ID" dirty="0"/>
              <a:t>Menginformasikan jadwal sarapan, waktu </a:t>
            </a:r>
            <a:r>
              <a:rPr lang="id-ID" dirty="0" err="1"/>
              <a:t>check-out</a:t>
            </a:r>
            <a:r>
              <a:rPr lang="id-ID" dirty="0"/>
              <a:t>, dan nomor telepon penting.</a:t>
            </a:r>
            <a:endParaRPr lang="en-US" dirty="0"/>
          </a:p>
          <a:p>
            <a:r>
              <a:rPr lang="sv-SE" b="1" dirty="0"/>
              <a:t>Menyerahkan kunci kamar</a:t>
            </a:r>
            <a:r>
              <a:rPr lang="sv-SE" dirty="0"/>
              <a:t> dan menjelaskan fasilitas hotel.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7722943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32065E5A-9334-0FAE-4993-8F595F155F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702646"/>
              </p:ext>
            </p:extLst>
          </p:nvPr>
        </p:nvGraphicFramePr>
        <p:xfrm>
          <a:off x="827584" y="2060848"/>
          <a:ext cx="7776860" cy="2808312"/>
        </p:xfrm>
        <a:graphic>
          <a:graphicData uri="http://schemas.openxmlformats.org/drawingml/2006/table">
            <a:tbl>
              <a:tblPr/>
              <a:tblGrid>
                <a:gridCol w="1110980">
                  <a:extLst>
                    <a:ext uri="{9D8B030D-6E8A-4147-A177-3AD203B41FA5}">
                      <a16:colId xmlns:a16="http://schemas.microsoft.com/office/drawing/2014/main" val="1709615821"/>
                    </a:ext>
                  </a:extLst>
                </a:gridCol>
                <a:gridCol w="1110980">
                  <a:extLst>
                    <a:ext uri="{9D8B030D-6E8A-4147-A177-3AD203B41FA5}">
                      <a16:colId xmlns:a16="http://schemas.microsoft.com/office/drawing/2014/main" val="2006835402"/>
                    </a:ext>
                  </a:extLst>
                </a:gridCol>
                <a:gridCol w="1110980">
                  <a:extLst>
                    <a:ext uri="{9D8B030D-6E8A-4147-A177-3AD203B41FA5}">
                      <a16:colId xmlns:a16="http://schemas.microsoft.com/office/drawing/2014/main" val="4287149910"/>
                    </a:ext>
                  </a:extLst>
                </a:gridCol>
                <a:gridCol w="1110980">
                  <a:extLst>
                    <a:ext uri="{9D8B030D-6E8A-4147-A177-3AD203B41FA5}">
                      <a16:colId xmlns:a16="http://schemas.microsoft.com/office/drawing/2014/main" val="2260553751"/>
                    </a:ext>
                  </a:extLst>
                </a:gridCol>
                <a:gridCol w="1110980">
                  <a:extLst>
                    <a:ext uri="{9D8B030D-6E8A-4147-A177-3AD203B41FA5}">
                      <a16:colId xmlns:a16="http://schemas.microsoft.com/office/drawing/2014/main" val="2293327971"/>
                    </a:ext>
                  </a:extLst>
                </a:gridCol>
                <a:gridCol w="1110980">
                  <a:extLst>
                    <a:ext uri="{9D8B030D-6E8A-4147-A177-3AD203B41FA5}">
                      <a16:colId xmlns:a16="http://schemas.microsoft.com/office/drawing/2014/main" val="1803840806"/>
                    </a:ext>
                  </a:extLst>
                </a:gridCol>
                <a:gridCol w="1110980">
                  <a:extLst>
                    <a:ext uri="{9D8B030D-6E8A-4147-A177-3AD203B41FA5}">
                      <a16:colId xmlns:a16="http://schemas.microsoft.com/office/drawing/2014/main" val="4735287"/>
                    </a:ext>
                  </a:extLst>
                </a:gridCol>
              </a:tblGrid>
              <a:tr h="140415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Nama Tamu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No. Kamar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Tipe Kamar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Lama Menginap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Tarif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Cara Bayar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Tanda Tangan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588011"/>
                  </a:ext>
                </a:extLst>
              </a:tr>
              <a:tr h="140415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Andi Wijaya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208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Deluxe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2 malam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Rp850.000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/>
                        <a:t>Kartu Kredit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dirty="0"/>
                        <a:t>[Tanda Tangan]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286982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3410935-A5E0-0EEB-A160-C267724C8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15891"/>
            <a:ext cx="60121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id-ID" b="1" dirty="0">
                <a:latin typeface="Arial" panose="020B0604020202020204" pitchFamily="34" charset="0"/>
              </a:rPr>
              <a:t>D</a:t>
            </a:r>
            <a:r>
              <a:rPr kumimoji="0" lang="id-ID" altLang="id-ID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Contoh Format </a:t>
            </a:r>
            <a:r>
              <a:rPr kumimoji="0" lang="id-ID" altLang="id-ID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Registration</a:t>
            </a:r>
            <a:r>
              <a:rPr kumimoji="0" lang="id-ID" altLang="id-ID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id-ID" altLang="id-ID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Card</a:t>
            </a:r>
            <a:r>
              <a:rPr kumimoji="0" lang="id-ID" altLang="id-ID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(RC)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44904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D793089A-58BD-153F-8376-BB26EB85D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600" b="1"/>
              <a:t>E</a:t>
            </a:r>
            <a:r>
              <a:rPr lang="id-ID" sz="2600" b="1"/>
              <a:t>. Etika </a:t>
            </a:r>
            <a:r>
              <a:rPr lang="id-ID" sz="2600" b="1" err="1"/>
              <a:t>Receptionist</a:t>
            </a:r>
            <a:r>
              <a:rPr lang="id-ID" sz="2600" b="1"/>
              <a:t> Saat </a:t>
            </a:r>
            <a:r>
              <a:rPr lang="id-ID" sz="2600" b="1" err="1"/>
              <a:t>Check</a:t>
            </a:r>
            <a:r>
              <a:rPr lang="id-ID" sz="2600" b="1"/>
              <a:t>-In</a:t>
            </a:r>
          </a:p>
          <a:p>
            <a:pPr>
              <a:lnSpc>
                <a:spcPct val="90000"/>
              </a:lnSpc>
            </a:pPr>
            <a:r>
              <a:rPr lang="id-ID" sz="2600"/>
              <a:t>Berdiri dengan sikap ramah dan profesional.</a:t>
            </a:r>
          </a:p>
          <a:p>
            <a:pPr>
              <a:lnSpc>
                <a:spcPct val="90000"/>
              </a:lnSpc>
            </a:pPr>
            <a:r>
              <a:rPr lang="id-ID" sz="2600"/>
              <a:t>Menghindari percakapan pribadi di depan tamu.</a:t>
            </a:r>
          </a:p>
          <a:p>
            <a:pPr>
              <a:lnSpc>
                <a:spcPct val="90000"/>
              </a:lnSpc>
            </a:pPr>
            <a:r>
              <a:rPr lang="id-ID" sz="2600"/>
              <a:t>Memberikan penjelasan singkat namun jelas.</a:t>
            </a:r>
          </a:p>
          <a:p>
            <a:pPr>
              <a:lnSpc>
                <a:spcPct val="90000"/>
              </a:lnSpc>
            </a:pPr>
            <a:r>
              <a:rPr lang="id-ID" sz="2600"/>
              <a:t>Mengucapkan terima kasih setelah proses selesai.</a:t>
            </a:r>
          </a:p>
          <a:p>
            <a:pPr>
              <a:lnSpc>
                <a:spcPct val="90000"/>
              </a:lnSpc>
            </a:pPr>
            <a:endParaRPr lang="id-ID" sz="2600"/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375D165A-7D10-974C-6B3E-031335A89B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272" r="34348"/>
          <a:stretch>
            <a:fillRect/>
          </a:stretch>
        </p:blipFill>
        <p:spPr>
          <a:xfrm>
            <a:off x="4648200" y="1600200"/>
            <a:ext cx="4038600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5466343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2966</TotalTime>
  <Words>773</Words>
  <Application>Microsoft Office PowerPoint</Application>
  <PresentationFormat>Tampilan Layar (4:3)</PresentationFormat>
  <Paragraphs>114</Paragraphs>
  <Slides>15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2025-11-16T04:18:17Z</dcterms:modified>
</cp:coreProperties>
</file>