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03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17" r:id="rId17"/>
    <p:sldId id="318" r:id="rId18"/>
    <p:sldId id="319" r:id="rId19"/>
    <p:sldId id="300" r:id="rId20"/>
  </p:sldIdLst>
  <p:sldSz cx="9144000" cy="6858000" type="screen4x3"/>
  <p:notesSz cx="7045325" cy="9345613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f-ZA" sz="4000" b="1" dirty="0"/>
              <a:t>Target Segment Bisnis Startup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BB81C97-BE2B-9525-D436-E0D51018D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764704"/>
            <a:ext cx="7272808" cy="5361459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C. Segmentasi </a:t>
            </a:r>
            <a:r>
              <a:rPr lang="id-ID" b="1" dirty="0" err="1"/>
              <a:t>Psikografis</a:t>
            </a:r>
            <a:endParaRPr lang="id-ID" b="1" dirty="0"/>
          </a:p>
          <a:p>
            <a:r>
              <a:rPr lang="id-ID" dirty="0"/>
              <a:t>Gaya hidup</a:t>
            </a:r>
          </a:p>
          <a:p>
            <a:r>
              <a:rPr lang="id-ID" dirty="0"/>
              <a:t>Kepribadian</a:t>
            </a:r>
          </a:p>
          <a:p>
            <a:r>
              <a:rPr lang="id-ID" dirty="0"/>
              <a:t>Minat / hobi</a:t>
            </a:r>
          </a:p>
          <a:p>
            <a:r>
              <a:rPr lang="id-ID" dirty="0" err="1"/>
              <a:t>Value</a:t>
            </a:r>
            <a:r>
              <a:rPr lang="id-ID" dirty="0"/>
              <a:t> kehidupan</a:t>
            </a:r>
          </a:p>
          <a:p>
            <a:pPr marL="0" indent="0">
              <a:buNone/>
            </a:pPr>
            <a:r>
              <a:rPr lang="id-ID" dirty="0"/>
              <a:t>Contoh:</a:t>
            </a:r>
          </a:p>
          <a:p>
            <a:r>
              <a:rPr lang="id-ID" dirty="0"/>
              <a:t>Pengguna yang tertarik pada peningkatan produktivitas dan pengembangan diri.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5514339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C4C8E8F-A96F-4DE3-0BDE-11952A2FE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20688"/>
            <a:ext cx="7416824" cy="5505475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D. Segmentasi Perilaku</a:t>
            </a:r>
          </a:p>
          <a:p>
            <a:r>
              <a:rPr lang="id-ID" dirty="0"/>
              <a:t>Tingkat penggunaan</a:t>
            </a:r>
          </a:p>
          <a:p>
            <a:r>
              <a:rPr lang="id-ID" dirty="0"/>
              <a:t>Loyalitas</a:t>
            </a:r>
          </a:p>
          <a:p>
            <a:r>
              <a:rPr lang="id-ID" dirty="0"/>
              <a:t>Masalah yang dihadapi</a:t>
            </a:r>
          </a:p>
          <a:p>
            <a:r>
              <a:rPr lang="id-ID" dirty="0"/>
              <a:t>Solusi yang dipilih saat ini</a:t>
            </a:r>
          </a:p>
          <a:p>
            <a:pPr marL="0" indent="0">
              <a:buNone/>
            </a:pPr>
            <a:r>
              <a:rPr lang="id-ID" dirty="0"/>
              <a:t>Contoh:</a:t>
            </a:r>
          </a:p>
          <a:p>
            <a:r>
              <a:rPr lang="id-ID" dirty="0"/>
              <a:t>Mahasiswa yang sering menggunakan aplikasi </a:t>
            </a:r>
            <a:r>
              <a:rPr lang="id-ID" dirty="0" err="1"/>
              <a:t>task-management</a:t>
            </a:r>
            <a:r>
              <a:rPr lang="id-ID" dirty="0"/>
              <a:t> untuk tugas kuliah.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014449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9959B2A-FAE8-30FB-B6B2-9576F747A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620688"/>
            <a:ext cx="7704856" cy="550547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500" b="1" dirty="0">
                <a:highlight>
                  <a:srgbClr val="FFFF00"/>
                </a:highlight>
              </a:rPr>
              <a:t>5.</a:t>
            </a:r>
            <a:r>
              <a:rPr lang="id-ID" sz="3500" b="1" dirty="0">
                <a:highlight>
                  <a:srgbClr val="FFFF00"/>
                </a:highlight>
              </a:rPr>
              <a:t>Menentukan Target </a:t>
            </a:r>
            <a:r>
              <a:rPr lang="id-ID" sz="3500" b="1" dirty="0" err="1">
                <a:highlight>
                  <a:srgbClr val="FFFF00"/>
                </a:highlight>
              </a:rPr>
              <a:t>Segment</a:t>
            </a:r>
            <a:r>
              <a:rPr lang="id-ID" sz="3500" b="1" dirty="0">
                <a:highlight>
                  <a:srgbClr val="FFFF00"/>
                </a:highlight>
              </a:rPr>
              <a:t> dengan </a:t>
            </a:r>
            <a:r>
              <a:rPr lang="id-ID" sz="3500" b="1" dirty="0" err="1">
                <a:highlight>
                  <a:srgbClr val="FFFF00"/>
                </a:highlight>
              </a:rPr>
              <a:t>Customer</a:t>
            </a:r>
            <a:r>
              <a:rPr lang="id-ID" sz="3500" b="1" dirty="0">
                <a:highlight>
                  <a:srgbClr val="FFFF00"/>
                </a:highlight>
              </a:rPr>
              <a:t> Persona</a:t>
            </a:r>
          </a:p>
          <a:p>
            <a:pPr marL="0" indent="0">
              <a:buNone/>
            </a:pPr>
            <a:r>
              <a:rPr lang="id-ID" dirty="0"/>
              <a:t>Setelah segmentasi dilakukan, langkah berikutnya adalah membuat </a:t>
            </a:r>
            <a:r>
              <a:rPr lang="id-ID" b="1" dirty="0"/>
              <a:t>profil pengguna ideal</a:t>
            </a:r>
            <a:r>
              <a:rPr lang="id-ID" dirty="0"/>
              <a:t>.</a:t>
            </a:r>
          </a:p>
          <a:p>
            <a:endParaRPr lang="en-US" b="1" dirty="0"/>
          </a:p>
          <a:p>
            <a:pPr marL="0" indent="0">
              <a:buNone/>
            </a:pPr>
            <a:r>
              <a:rPr lang="id-ID" b="1" dirty="0"/>
              <a:t>Contoh </a:t>
            </a:r>
            <a:r>
              <a:rPr lang="id-ID" b="1" dirty="0" err="1"/>
              <a:t>Customer</a:t>
            </a:r>
            <a:r>
              <a:rPr lang="id-ID" b="1" dirty="0"/>
              <a:t> Persona untuk </a:t>
            </a:r>
            <a:r>
              <a:rPr lang="id-ID" b="1" dirty="0" err="1"/>
              <a:t>Startup</a:t>
            </a:r>
            <a:r>
              <a:rPr lang="id-ID" b="1" dirty="0"/>
              <a:t> Edukasi:</a:t>
            </a:r>
          </a:p>
          <a:p>
            <a:r>
              <a:rPr lang="id-ID" b="1" dirty="0"/>
              <a:t>Nama Persona:</a:t>
            </a:r>
            <a:r>
              <a:rPr lang="id-ID" dirty="0"/>
              <a:t> Dina (20 tahun)</a:t>
            </a:r>
            <a:br>
              <a:rPr lang="id-ID" dirty="0"/>
            </a:br>
            <a:r>
              <a:rPr lang="id-ID" b="1" dirty="0"/>
              <a:t>Pekerjaan:</a:t>
            </a:r>
            <a:r>
              <a:rPr lang="id-ID" dirty="0"/>
              <a:t> Mahasiswa Teknik Informatika</a:t>
            </a:r>
            <a:br>
              <a:rPr lang="id-ID" dirty="0"/>
            </a:br>
            <a:r>
              <a:rPr lang="id-ID" b="1" dirty="0"/>
              <a:t>Lokasi:</a:t>
            </a:r>
            <a:r>
              <a:rPr lang="id-ID" dirty="0"/>
              <a:t> Bandung</a:t>
            </a:r>
            <a:br>
              <a:rPr lang="id-ID" dirty="0"/>
            </a:br>
            <a:r>
              <a:rPr lang="id-ID" b="1" dirty="0"/>
              <a:t>Kebutuhan:</a:t>
            </a:r>
            <a:endParaRPr lang="id-ID" dirty="0"/>
          </a:p>
          <a:p>
            <a:r>
              <a:rPr lang="id-ID" dirty="0"/>
              <a:t>Belajar tambahan pemrograman</a:t>
            </a:r>
          </a:p>
          <a:p>
            <a:r>
              <a:rPr lang="id-ID" dirty="0"/>
              <a:t>Pengelolaan waktu</a:t>
            </a:r>
          </a:p>
          <a:p>
            <a:r>
              <a:rPr lang="id-ID" dirty="0"/>
              <a:t>Belajar dari mentor industri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82213811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AC6F25C-C06B-A42C-D2EA-B74F8AC80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/>
              <a:t>Masalah:</a:t>
            </a:r>
            <a:endParaRPr lang="id-ID" dirty="0"/>
          </a:p>
          <a:p>
            <a:r>
              <a:rPr lang="id-ID" dirty="0"/>
              <a:t>Bingung materi kuliah</a:t>
            </a:r>
          </a:p>
          <a:p>
            <a:r>
              <a:rPr lang="id-ID" dirty="0"/>
              <a:t>Waktu terbatas</a:t>
            </a:r>
          </a:p>
          <a:p>
            <a:r>
              <a:rPr lang="id-ID" dirty="0"/>
              <a:t>Biaya kursus </a:t>
            </a:r>
            <a:r>
              <a:rPr lang="id-ID" dirty="0" err="1"/>
              <a:t>offline</a:t>
            </a:r>
            <a:r>
              <a:rPr lang="id-ID" dirty="0"/>
              <a:t> mahal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Motivasi:</a:t>
            </a:r>
            <a:endParaRPr lang="id-ID" dirty="0"/>
          </a:p>
          <a:p>
            <a:r>
              <a:rPr lang="id-ID" dirty="0"/>
              <a:t>Ingin kerja di </a:t>
            </a:r>
            <a:r>
              <a:rPr lang="id-ID" dirty="0" err="1"/>
              <a:t>startup</a:t>
            </a:r>
            <a:endParaRPr lang="id-ID" dirty="0"/>
          </a:p>
          <a:p>
            <a:r>
              <a:rPr lang="id-ID" dirty="0"/>
              <a:t>Ingin meningkatkan </a:t>
            </a:r>
            <a:r>
              <a:rPr lang="id-ID" dirty="0" err="1"/>
              <a:t>skill</a:t>
            </a:r>
            <a:endParaRPr lang="id-ID" dirty="0"/>
          </a:p>
          <a:p>
            <a:r>
              <a:rPr lang="id-ID" b="1" dirty="0"/>
              <a:t>Channel yang digunakan:</a:t>
            </a:r>
            <a:br>
              <a:rPr lang="id-ID" dirty="0"/>
            </a:br>
            <a:r>
              <a:rPr lang="id-ID" dirty="0"/>
              <a:t>Instagram, </a:t>
            </a:r>
            <a:r>
              <a:rPr lang="id-ID" dirty="0" err="1"/>
              <a:t>YouTube</a:t>
            </a:r>
            <a:r>
              <a:rPr lang="id-ID" dirty="0"/>
              <a:t>, </a:t>
            </a:r>
            <a:r>
              <a:rPr lang="id-ID" dirty="0" err="1"/>
              <a:t>TikTok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9703974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9A42E99-122A-5D23-0C7B-2519EDCFD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20688"/>
            <a:ext cx="7488832" cy="55054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200" b="1" dirty="0">
                <a:highlight>
                  <a:srgbClr val="FFFF00"/>
                </a:highlight>
              </a:rPr>
              <a:t>6. </a:t>
            </a:r>
            <a:r>
              <a:rPr lang="id-ID" sz="3200" b="1" dirty="0">
                <a:highlight>
                  <a:srgbClr val="FFFF00"/>
                </a:highlight>
              </a:rPr>
              <a:t>Langkah-langkah Menentukan Target </a:t>
            </a:r>
            <a:r>
              <a:rPr lang="id-ID" sz="3200" b="1" dirty="0" err="1">
                <a:highlight>
                  <a:srgbClr val="FFFF00"/>
                </a:highlight>
              </a:rPr>
              <a:t>Segment</a:t>
            </a:r>
            <a:r>
              <a:rPr lang="id-ID" sz="3200" b="1" dirty="0">
                <a:highlight>
                  <a:srgbClr val="FFFF00"/>
                </a:highlight>
              </a:rPr>
              <a:t> </a:t>
            </a:r>
            <a:r>
              <a:rPr lang="id-ID" sz="3200" b="1" dirty="0" err="1">
                <a:highlight>
                  <a:srgbClr val="FFFF00"/>
                </a:highlight>
              </a:rPr>
              <a:t>Startup</a:t>
            </a:r>
            <a:r>
              <a:rPr lang="id-ID" sz="3200" b="1" dirty="0">
                <a:highlight>
                  <a:srgbClr val="FFFF00"/>
                </a:highlight>
              </a:rPr>
              <a:t> (Proses Riset Pasar)</a:t>
            </a:r>
            <a:endParaRPr lang="en-US" sz="3200" b="1" dirty="0">
              <a:highlight>
                <a:srgbClr val="FFFF00"/>
              </a:highlight>
            </a:endParaRPr>
          </a:p>
          <a:p>
            <a:pPr marL="0" indent="0" algn="ctr">
              <a:buNone/>
            </a:pPr>
            <a:endParaRPr lang="id-ID" sz="3200" b="1" dirty="0">
              <a:highlight>
                <a:srgbClr val="FFFF00"/>
              </a:highlight>
            </a:endParaRPr>
          </a:p>
          <a:p>
            <a:r>
              <a:rPr lang="id-ID" b="1" dirty="0"/>
              <a:t>Identifikasi masalah (problem </a:t>
            </a:r>
            <a:r>
              <a:rPr lang="id-ID" b="1" dirty="0" err="1"/>
              <a:t>identification</a:t>
            </a:r>
            <a:r>
              <a:rPr lang="id-ID" b="1" dirty="0"/>
              <a:t>)</a:t>
            </a:r>
            <a:br>
              <a:rPr lang="id-ID" dirty="0"/>
            </a:br>
            <a:r>
              <a:rPr lang="id-ID" dirty="0"/>
              <a:t>Apa masalah utama yang ingin diselesaikan </a:t>
            </a:r>
            <a:r>
              <a:rPr lang="id-ID" dirty="0" err="1"/>
              <a:t>startup</a:t>
            </a:r>
            <a:r>
              <a:rPr lang="id-ID" dirty="0"/>
              <a:t>?</a:t>
            </a:r>
          </a:p>
          <a:p>
            <a:r>
              <a:rPr lang="id-ID" b="1" dirty="0"/>
              <a:t>Buat hipotesis segmen (</a:t>
            </a:r>
            <a:r>
              <a:rPr lang="id-ID" b="1" dirty="0" err="1"/>
              <a:t>assumption</a:t>
            </a:r>
            <a:r>
              <a:rPr lang="id-ID" b="1" dirty="0"/>
              <a:t>)</a:t>
            </a:r>
            <a:br>
              <a:rPr lang="id-ID" dirty="0"/>
            </a:br>
            <a:r>
              <a:rPr lang="id-ID" dirty="0"/>
              <a:t>Contoh: “Mahasiswa kesulitan mengatur tugas kuliah.”</a:t>
            </a:r>
          </a:p>
          <a:p>
            <a:r>
              <a:rPr lang="id-ID" b="1" dirty="0"/>
              <a:t>Kumpulkan data riset primer &amp; sekunder</a:t>
            </a:r>
            <a:endParaRPr lang="id-ID" dirty="0"/>
          </a:p>
          <a:p>
            <a:r>
              <a:rPr lang="id-ID" b="1" dirty="0"/>
              <a:t>Analisis segmentasi (demografi, geografi, </a:t>
            </a:r>
            <a:r>
              <a:rPr lang="id-ID" b="1" dirty="0" err="1"/>
              <a:t>psikografi</a:t>
            </a:r>
            <a:r>
              <a:rPr lang="id-ID" b="1" dirty="0"/>
              <a:t>, perilaku)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43074794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6697A24-8CAC-0198-F3FE-4AF47DD5D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548680"/>
            <a:ext cx="7200800" cy="5577483"/>
          </a:xfrm>
        </p:spPr>
        <p:txBody>
          <a:bodyPr>
            <a:normAutofit fontScale="92500"/>
          </a:bodyPr>
          <a:lstStyle/>
          <a:p>
            <a:r>
              <a:rPr lang="id-ID" b="1" dirty="0"/>
              <a:t>Pilih segmen utama (</a:t>
            </a:r>
            <a:r>
              <a:rPr lang="id-ID" b="1" dirty="0" err="1"/>
              <a:t>primary</a:t>
            </a:r>
            <a:r>
              <a:rPr lang="id-ID" b="1" dirty="0"/>
              <a:t> target)</a:t>
            </a:r>
            <a:br>
              <a:rPr lang="id-ID" dirty="0"/>
            </a:br>
            <a:r>
              <a:rPr lang="id-ID" dirty="0"/>
              <a:t>Fokus pada </a:t>
            </a:r>
            <a:r>
              <a:rPr lang="id-ID" dirty="0" err="1"/>
              <a:t>early</a:t>
            </a:r>
            <a:r>
              <a:rPr lang="id-ID" dirty="0"/>
              <a:t> </a:t>
            </a:r>
            <a:r>
              <a:rPr lang="id-ID" dirty="0" err="1"/>
              <a:t>adopters</a:t>
            </a:r>
            <a:r>
              <a:rPr lang="id-ID" dirty="0"/>
              <a:t>.</a:t>
            </a:r>
            <a:endParaRPr lang="en-US" dirty="0"/>
          </a:p>
          <a:p>
            <a:r>
              <a:rPr lang="id-ID" b="1" dirty="0"/>
              <a:t>Pilih segmen pendukung (</a:t>
            </a:r>
            <a:r>
              <a:rPr lang="id-ID" b="1" dirty="0" err="1"/>
              <a:t>secondary</a:t>
            </a:r>
            <a:r>
              <a:rPr lang="id-ID" b="1" dirty="0"/>
              <a:t> target)</a:t>
            </a:r>
            <a:br>
              <a:rPr lang="id-ID" dirty="0"/>
            </a:br>
            <a:r>
              <a:rPr lang="id-ID" dirty="0"/>
              <a:t>Segmen yang berpotensi berkembang.</a:t>
            </a:r>
            <a:endParaRPr lang="en-US" dirty="0"/>
          </a:p>
          <a:p>
            <a:r>
              <a:rPr lang="id-ID" dirty="0"/>
              <a:t>Buat </a:t>
            </a:r>
            <a:r>
              <a:rPr lang="id-ID" dirty="0" err="1"/>
              <a:t>customer</a:t>
            </a:r>
            <a:r>
              <a:rPr lang="id-ID" dirty="0"/>
              <a:t> persona</a:t>
            </a:r>
            <a:endParaRPr lang="en-US" dirty="0"/>
          </a:p>
          <a:p>
            <a:r>
              <a:rPr lang="id-ID" b="1" dirty="0"/>
              <a:t>Validasi segmen (uji coba MVP atau prototipe)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id-ID" dirty="0" err="1"/>
              <a:t>Survey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id-ID" dirty="0"/>
              <a:t>Beta testing</a:t>
            </a:r>
          </a:p>
          <a:p>
            <a:pPr>
              <a:buFontTx/>
              <a:buChar char="-"/>
            </a:pPr>
            <a:r>
              <a:rPr lang="id-ID" dirty="0"/>
              <a:t>Wawancara pengguna</a:t>
            </a:r>
            <a:endParaRPr lang="en-US" dirty="0"/>
          </a:p>
          <a:p>
            <a:r>
              <a:rPr lang="id-ID" b="1" dirty="0" err="1"/>
              <a:t>Refine</a:t>
            </a:r>
            <a:r>
              <a:rPr lang="id-ID" b="1" dirty="0"/>
              <a:t> dan fokuskan target</a:t>
            </a:r>
            <a:br>
              <a:rPr lang="id-ID" dirty="0"/>
            </a:br>
            <a:r>
              <a:rPr lang="id-ID" dirty="0"/>
              <a:t>Sesuaikan segmen berdasarkan data yang diperoleh.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43401326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751E0E5-99B5-C3FA-AA04-E9481615D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692696"/>
            <a:ext cx="7272808" cy="5433467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>
                <a:highlight>
                  <a:srgbClr val="FFFF00"/>
                </a:highlight>
              </a:rPr>
              <a:t>7. </a:t>
            </a:r>
            <a:r>
              <a:rPr lang="id-ID" b="1" dirty="0">
                <a:highlight>
                  <a:srgbClr val="FFFF00"/>
                </a:highlight>
              </a:rPr>
              <a:t>Contoh Kasus (Untuk Mahasiswa)</a:t>
            </a:r>
          </a:p>
          <a:p>
            <a:pPr marL="0" indent="0" algn="ctr">
              <a:buNone/>
            </a:pPr>
            <a:r>
              <a:rPr lang="id-ID" b="1" dirty="0" err="1"/>
              <a:t>Startup</a:t>
            </a:r>
            <a:r>
              <a:rPr lang="id-ID" b="1" dirty="0"/>
              <a:t>: Aplikasi Manajemen Tugas Kuliah (</a:t>
            </a:r>
            <a:r>
              <a:rPr lang="id-ID" b="1" dirty="0" err="1"/>
              <a:t>TaskMe</a:t>
            </a:r>
            <a:r>
              <a:rPr lang="id-ID" b="1" dirty="0"/>
              <a:t>)</a:t>
            </a:r>
            <a:endParaRPr lang="en-US" b="1" dirty="0"/>
          </a:p>
          <a:p>
            <a:pPr algn="ctr"/>
            <a:endParaRPr lang="id-ID" dirty="0"/>
          </a:p>
          <a:p>
            <a:r>
              <a:rPr lang="id-ID" dirty="0"/>
              <a:t>Masalah: Mahasiswa sering lupa </a:t>
            </a:r>
            <a:r>
              <a:rPr lang="id-ID" dirty="0" err="1"/>
              <a:t>deadline</a:t>
            </a:r>
            <a:r>
              <a:rPr lang="id-ID" dirty="0"/>
              <a:t> tugas dan manajemen waktu buruk.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b="1" dirty="0"/>
              <a:t>Hasil riset sekunder:</a:t>
            </a:r>
            <a:endParaRPr lang="id-ID" dirty="0"/>
          </a:p>
          <a:p>
            <a:r>
              <a:rPr lang="id-ID" dirty="0"/>
              <a:t>73% mahasiswa menggunakan </a:t>
            </a:r>
            <a:r>
              <a:rPr lang="id-ID" dirty="0" err="1"/>
              <a:t>smartphone</a:t>
            </a:r>
            <a:r>
              <a:rPr lang="id-ID" dirty="0"/>
              <a:t> &gt;5 jam/hari.</a:t>
            </a:r>
          </a:p>
          <a:p>
            <a:r>
              <a:rPr lang="id-ID" dirty="0"/>
              <a:t>62% merasa kesulitan mengelola tugas kuliah.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71923657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15793469-0802-2019-FD29-AFADC54D5F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20688"/>
            <a:ext cx="7344816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/>
              <a:t>Hasil riset primer (</a:t>
            </a:r>
            <a:r>
              <a:rPr lang="id-ID" b="1" dirty="0" err="1"/>
              <a:t>survey</a:t>
            </a:r>
            <a:r>
              <a:rPr lang="id-ID" b="1" dirty="0"/>
              <a:t> 80 responden):</a:t>
            </a:r>
            <a:endParaRPr lang="id-ID" dirty="0"/>
          </a:p>
          <a:p>
            <a:r>
              <a:rPr lang="id-ID" dirty="0"/>
              <a:t>70% ingin aplikasi pengingat tugas otomatis.</a:t>
            </a:r>
          </a:p>
          <a:p>
            <a:r>
              <a:rPr lang="id-ID" dirty="0"/>
              <a:t>55% ingin fitur kolaborasi kelompok.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b="1" dirty="0"/>
              <a:t>Target </a:t>
            </a:r>
            <a:r>
              <a:rPr lang="id-ID" b="1" dirty="0" err="1"/>
              <a:t>segment</a:t>
            </a:r>
            <a:r>
              <a:rPr lang="id-ID" b="1" dirty="0"/>
              <a:t>:</a:t>
            </a:r>
            <a:endParaRPr lang="id-ID" dirty="0"/>
          </a:p>
          <a:p>
            <a:r>
              <a:rPr lang="id-ID" b="1" dirty="0"/>
              <a:t>Usia:</a:t>
            </a:r>
            <a:r>
              <a:rPr lang="id-ID" dirty="0"/>
              <a:t> 18–23 tahun</a:t>
            </a:r>
          </a:p>
          <a:p>
            <a:r>
              <a:rPr lang="id-ID" b="1" dirty="0"/>
              <a:t>Lokasi:</a:t>
            </a:r>
            <a:r>
              <a:rPr lang="id-ID" dirty="0"/>
              <a:t> kota besar</a:t>
            </a:r>
          </a:p>
          <a:p>
            <a:r>
              <a:rPr lang="id-ID" b="1" dirty="0" err="1"/>
              <a:t>Psikografis</a:t>
            </a:r>
            <a:r>
              <a:rPr lang="id-ID" b="1" dirty="0"/>
              <a:t>:</a:t>
            </a:r>
            <a:r>
              <a:rPr lang="id-ID" dirty="0"/>
              <a:t> produktif, </a:t>
            </a:r>
            <a:r>
              <a:rPr lang="id-ID" dirty="0" err="1"/>
              <a:t>tech-savvy</a:t>
            </a:r>
            <a:endParaRPr lang="id-ID" dirty="0"/>
          </a:p>
          <a:p>
            <a:r>
              <a:rPr lang="id-ID" b="1" dirty="0"/>
              <a:t>Perilaku:</a:t>
            </a:r>
            <a:r>
              <a:rPr lang="id-ID" dirty="0"/>
              <a:t> aktif menggunakan aplikasi pendidikan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b="1" dirty="0" err="1"/>
              <a:t>Customer</a:t>
            </a:r>
            <a:r>
              <a:rPr lang="id-ID" b="1" dirty="0"/>
              <a:t> persona:</a:t>
            </a:r>
            <a:r>
              <a:rPr lang="id-ID" dirty="0"/>
              <a:t> Mahasiswa aktif, banyak organisasi, butuh pengingat </a:t>
            </a:r>
            <a:r>
              <a:rPr lang="id-ID" dirty="0" err="1"/>
              <a:t>deadline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91711617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6B08090-844C-89ED-09CE-C1E0CA7EB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692696"/>
            <a:ext cx="7416824" cy="5433467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8. </a:t>
            </a:r>
            <a:r>
              <a:rPr lang="id-ID" b="1" dirty="0"/>
              <a:t>Latihan untuk Mahasiswa</a:t>
            </a:r>
          </a:p>
          <a:p>
            <a:r>
              <a:rPr lang="id-ID" dirty="0"/>
              <a:t>Pilih ide </a:t>
            </a:r>
            <a:r>
              <a:rPr lang="id-ID" dirty="0" err="1"/>
              <a:t>startup</a:t>
            </a:r>
            <a:r>
              <a:rPr lang="id-ID" dirty="0"/>
              <a:t> yang ingin dikembangkan (bebas).</a:t>
            </a:r>
          </a:p>
          <a:p>
            <a:r>
              <a:rPr lang="id-ID" dirty="0"/>
              <a:t>Buat riset primer minimal 10 pertanyaan untuk survei.</a:t>
            </a:r>
          </a:p>
          <a:p>
            <a:r>
              <a:rPr lang="id-ID" dirty="0"/>
              <a:t>Kumpulkan minimal 20 responden.</a:t>
            </a:r>
          </a:p>
          <a:p>
            <a:r>
              <a:rPr lang="id-ID" dirty="0"/>
              <a:t>Analisis hasil survei dan buat segmentasi pasar.</a:t>
            </a:r>
          </a:p>
          <a:p>
            <a:r>
              <a:rPr lang="id-ID" dirty="0"/>
              <a:t>Tentukan target segmen utama dan sekunder.</a:t>
            </a:r>
          </a:p>
          <a:p>
            <a:r>
              <a:rPr lang="id-ID" dirty="0"/>
              <a:t>Buat </a:t>
            </a:r>
            <a:r>
              <a:rPr lang="id-ID" b="1" dirty="0" err="1"/>
              <a:t>Customer</a:t>
            </a:r>
            <a:r>
              <a:rPr lang="id-ID" b="1" dirty="0"/>
              <a:t> Persona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98191123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829EF79-4F32-733D-A4F8-26A548AC5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548680"/>
            <a:ext cx="7848872" cy="557748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200" b="1" dirty="0">
                <a:highlight>
                  <a:srgbClr val="FFFF00"/>
                </a:highlight>
              </a:rPr>
              <a:t>1. </a:t>
            </a:r>
            <a:r>
              <a:rPr lang="id-ID" sz="3200" b="1" dirty="0">
                <a:highlight>
                  <a:srgbClr val="FFFF00"/>
                </a:highlight>
              </a:rPr>
              <a:t>Pengertian Target </a:t>
            </a:r>
            <a:r>
              <a:rPr lang="id-ID" sz="3200" b="1" dirty="0" err="1">
                <a:highlight>
                  <a:srgbClr val="FFFF00"/>
                </a:highlight>
              </a:rPr>
              <a:t>Segment</a:t>
            </a:r>
            <a:r>
              <a:rPr lang="id-ID" sz="3200" b="1" dirty="0">
                <a:highlight>
                  <a:srgbClr val="FFFF00"/>
                </a:highlight>
              </a:rPr>
              <a:t> dalam Bisnis </a:t>
            </a:r>
            <a:r>
              <a:rPr lang="id-ID" sz="3200" b="1" dirty="0" err="1">
                <a:highlight>
                  <a:srgbClr val="FFFF00"/>
                </a:highlight>
              </a:rPr>
              <a:t>Startup</a:t>
            </a:r>
            <a:endParaRPr lang="id-ID" sz="3200" b="1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id-ID" b="1" dirty="0"/>
              <a:t>Target </a:t>
            </a:r>
            <a:r>
              <a:rPr lang="id-ID" b="1" dirty="0" err="1"/>
              <a:t>segment</a:t>
            </a:r>
            <a:r>
              <a:rPr lang="id-ID" dirty="0"/>
              <a:t> adalah kelompok pelanggan yang menjadi sasaran utama produk atau layanan </a:t>
            </a:r>
            <a:r>
              <a:rPr lang="id-ID" dirty="0" err="1"/>
              <a:t>startup</a:t>
            </a:r>
            <a:r>
              <a:rPr lang="id-ID" dirty="0"/>
              <a:t>.</a:t>
            </a:r>
            <a:br>
              <a:rPr lang="id-ID" dirty="0"/>
            </a:br>
            <a:r>
              <a:rPr lang="id-ID" dirty="0"/>
              <a:t>Segmentasi membantu </a:t>
            </a:r>
            <a:r>
              <a:rPr lang="id-ID" dirty="0" err="1"/>
              <a:t>startup</a:t>
            </a:r>
            <a:r>
              <a:rPr lang="id-ID" dirty="0"/>
              <a:t> fokus pada calon pengguna yang paling ideal sehingga: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produk tepat sasaran,</a:t>
            </a:r>
          </a:p>
          <a:p>
            <a:r>
              <a:rPr lang="id-ID" dirty="0"/>
              <a:t>strategi </a:t>
            </a:r>
            <a:r>
              <a:rPr lang="id-ID" dirty="0" err="1"/>
              <a:t>marketing</a:t>
            </a:r>
            <a:r>
              <a:rPr lang="id-ID" dirty="0"/>
              <a:t> lebih efisien,</a:t>
            </a:r>
          </a:p>
          <a:p>
            <a:r>
              <a:rPr lang="id-ID" dirty="0"/>
              <a:t>biaya promosi lebih terukur,</a:t>
            </a:r>
          </a:p>
          <a:p>
            <a:r>
              <a:rPr lang="id-ID" dirty="0"/>
              <a:t>peluang keberhasilan lebih besar.</a:t>
            </a:r>
          </a:p>
          <a:p>
            <a:r>
              <a:rPr lang="id-ID" dirty="0"/>
              <a:t>Dalam dunia </a:t>
            </a:r>
            <a:r>
              <a:rPr lang="id-ID" dirty="0" err="1"/>
              <a:t>startup</a:t>
            </a:r>
            <a:r>
              <a:rPr lang="id-ID" dirty="0"/>
              <a:t>, penentuan target segmen sangat penting karena sumber daya biasanya terbatas.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57955561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C8D67C9-94A2-DE16-5BBF-4C5DBB683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20688"/>
            <a:ext cx="7560840" cy="6048672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3800" b="1" dirty="0">
                <a:highlight>
                  <a:srgbClr val="FFFF00"/>
                </a:highlight>
              </a:rPr>
              <a:t>2. </a:t>
            </a:r>
            <a:r>
              <a:rPr lang="id-ID" sz="3800" b="1" dirty="0">
                <a:highlight>
                  <a:srgbClr val="FFFF00"/>
                </a:highlight>
              </a:rPr>
              <a:t>Mengapa </a:t>
            </a:r>
            <a:r>
              <a:rPr lang="id-ID" sz="3800" b="1" dirty="0" err="1">
                <a:highlight>
                  <a:srgbClr val="FFFF00"/>
                </a:highlight>
              </a:rPr>
              <a:t>Startup</a:t>
            </a:r>
            <a:r>
              <a:rPr lang="id-ID" sz="3800" b="1" dirty="0">
                <a:highlight>
                  <a:srgbClr val="FFFF00"/>
                </a:highlight>
              </a:rPr>
              <a:t> Perlu Menentukan Target </a:t>
            </a:r>
            <a:r>
              <a:rPr lang="id-ID" sz="3800" b="1" dirty="0" err="1">
                <a:highlight>
                  <a:srgbClr val="FFFF00"/>
                </a:highlight>
              </a:rPr>
              <a:t>Segment</a:t>
            </a:r>
            <a:r>
              <a:rPr lang="id-ID" sz="3800" b="1" dirty="0">
                <a:highlight>
                  <a:srgbClr val="FFFF00"/>
                </a:highlight>
              </a:rPr>
              <a:t>?</a:t>
            </a:r>
          </a:p>
          <a:p>
            <a:r>
              <a:rPr lang="id-ID" b="1" dirty="0"/>
              <a:t>Mengurangi risiko gagal produk</a:t>
            </a:r>
            <a:br>
              <a:rPr lang="id-ID" dirty="0"/>
            </a:br>
            <a:r>
              <a:rPr lang="id-ID" dirty="0" err="1"/>
              <a:t>Startup</a:t>
            </a:r>
            <a:r>
              <a:rPr lang="id-ID" dirty="0"/>
              <a:t> dapat mengembangkan produk sesuai kebutuhan nyata pasar.</a:t>
            </a:r>
          </a:p>
          <a:p>
            <a:r>
              <a:rPr lang="id-ID" b="1" dirty="0"/>
              <a:t>Memperjelas </a:t>
            </a:r>
            <a:r>
              <a:rPr lang="id-ID" b="1" dirty="0" err="1"/>
              <a:t>Value</a:t>
            </a:r>
            <a:r>
              <a:rPr lang="id-ID" b="1" dirty="0"/>
              <a:t> </a:t>
            </a:r>
            <a:r>
              <a:rPr lang="id-ID" b="1" dirty="0" err="1"/>
              <a:t>Proposition</a:t>
            </a:r>
            <a:br>
              <a:rPr lang="id-ID" dirty="0"/>
            </a:br>
            <a:r>
              <a:rPr lang="id-ID" dirty="0"/>
              <a:t>Nilai produk jadi lebih fokus pada masalah utama pelanggan.</a:t>
            </a:r>
          </a:p>
          <a:p>
            <a:r>
              <a:rPr lang="id-ID" b="1" dirty="0"/>
              <a:t>Meningkatkan efisiensi biaya </a:t>
            </a:r>
            <a:r>
              <a:rPr lang="id-ID" b="1" dirty="0" err="1"/>
              <a:t>marketing</a:t>
            </a:r>
            <a:br>
              <a:rPr lang="id-ID" dirty="0"/>
            </a:br>
            <a:r>
              <a:rPr lang="id-ID" dirty="0"/>
              <a:t>Anggaran tidak dihamburkan ke segmen yang tidak relevan.</a:t>
            </a:r>
          </a:p>
          <a:p>
            <a:r>
              <a:rPr lang="id-ID" b="1" dirty="0"/>
              <a:t>Membangun loyalitas pengguna awal (</a:t>
            </a:r>
            <a:r>
              <a:rPr lang="id-ID" b="1" dirty="0" err="1"/>
              <a:t>early</a:t>
            </a:r>
            <a:r>
              <a:rPr lang="id-ID" b="1" dirty="0"/>
              <a:t> </a:t>
            </a:r>
            <a:r>
              <a:rPr lang="id-ID" b="1" dirty="0" err="1"/>
              <a:t>adopters</a:t>
            </a:r>
            <a:r>
              <a:rPr lang="id-ID" b="1" dirty="0"/>
              <a:t>)</a:t>
            </a:r>
            <a:br>
              <a:rPr lang="id-ID" dirty="0"/>
            </a:br>
            <a:r>
              <a:rPr lang="id-ID" dirty="0"/>
              <a:t>Segmen awal membantu </a:t>
            </a:r>
            <a:r>
              <a:rPr lang="id-ID" dirty="0" err="1"/>
              <a:t>startup</a:t>
            </a:r>
            <a:r>
              <a:rPr lang="id-ID" dirty="0"/>
              <a:t> mendapat umpan balik.</a:t>
            </a:r>
          </a:p>
          <a:p>
            <a:r>
              <a:rPr lang="id-ID" b="1" dirty="0"/>
              <a:t>Membantu penyusunan strategi bisnis jangka panjang</a:t>
            </a:r>
            <a:br>
              <a:rPr lang="id-ID" dirty="0"/>
            </a:br>
            <a:r>
              <a:rPr lang="id-ID" dirty="0"/>
              <a:t>Termasuk </a:t>
            </a:r>
            <a:r>
              <a:rPr lang="id-ID" dirty="0" err="1"/>
              <a:t>pricing</a:t>
            </a:r>
            <a:r>
              <a:rPr lang="id-ID" dirty="0"/>
              <a:t>, distribusi, dan fitur produk.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6484505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FC11115-096A-83A5-D80E-094E1F498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620688"/>
            <a:ext cx="7416824" cy="550547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500" b="1" dirty="0">
                <a:highlight>
                  <a:srgbClr val="FFFF00"/>
                </a:highlight>
              </a:rPr>
              <a:t>3.</a:t>
            </a:r>
            <a:r>
              <a:rPr lang="id-ID" sz="3500" b="1" dirty="0">
                <a:highlight>
                  <a:srgbClr val="FFFF00"/>
                </a:highlight>
              </a:rPr>
              <a:t>Metode Riset Pasar untuk Menentukan Target </a:t>
            </a:r>
            <a:r>
              <a:rPr lang="id-ID" sz="3500" b="1" dirty="0" err="1">
                <a:highlight>
                  <a:srgbClr val="FFFF00"/>
                </a:highlight>
              </a:rPr>
              <a:t>Segment</a:t>
            </a:r>
            <a:endParaRPr lang="id-ID" sz="3500" b="1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id-ID" dirty="0"/>
              <a:t>Mahasiswa harus memahami bahwa riset segmen dilakukan dengan </a:t>
            </a:r>
            <a:r>
              <a:rPr lang="id-ID" b="1" dirty="0"/>
              <a:t>dua pendekatan</a:t>
            </a:r>
            <a:r>
              <a:rPr lang="id-ID" dirty="0"/>
              <a:t>: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b="1" dirty="0"/>
              <a:t>A. Riset Primer (</a:t>
            </a:r>
            <a:r>
              <a:rPr lang="id-ID" b="1" dirty="0" err="1"/>
              <a:t>Primary</a:t>
            </a:r>
            <a:r>
              <a:rPr lang="id-ID" b="1" dirty="0"/>
              <a:t> </a:t>
            </a:r>
            <a:r>
              <a:rPr lang="id-ID" b="1" dirty="0" err="1"/>
              <a:t>Research</a:t>
            </a:r>
            <a:r>
              <a:rPr lang="id-ID" b="1" dirty="0"/>
              <a:t>)</a:t>
            </a:r>
          </a:p>
          <a:p>
            <a:pPr marL="0" indent="0">
              <a:buNone/>
            </a:pPr>
            <a:r>
              <a:rPr lang="id-ID" dirty="0"/>
              <a:t>Riset yang dilakukan langsung kepada calon pelanggan.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Metode:</a:t>
            </a:r>
          </a:p>
          <a:p>
            <a:r>
              <a:rPr lang="id-ID" b="1" dirty="0"/>
              <a:t>Survei</a:t>
            </a:r>
            <a:r>
              <a:rPr lang="id-ID" dirty="0"/>
              <a:t> (Google </a:t>
            </a:r>
            <a:r>
              <a:rPr lang="id-ID" dirty="0" err="1"/>
              <a:t>Form</a:t>
            </a:r>
            <a:r>
              <a:rPr lang="id-ID" dirty="0"/>
              <a:t>, kuesioner)</a:t>
            </a:r>
          </a:p>
          <a:p>
            <a:r>
              <a:rPr lang="id-ID" b="1" dirty="0"/>
              <a:t>Wawancara mendalam (in-</a:t>
            </a:r>
            <a:r>
              <a:rPr lang="id-ID" b="1" dirty="0" err="1"/>
              <a:t>depth</a:t>
            </a:r>
            <a:r>
              <a:rPr lang="id-ID" b="1" dirty="0"/>
              <a:t> </a:t>
            </a:r>
            <a:r>
              <a:rPr lang="id-ID" b="1" dirty="0" err="1"/>
              <a:t>interview</a:t>
            </a:r>
            <a:r>
              <a:rPr lang="id-ID" b="1" dirty="0"/>
              <a:t>)</a:t>
            </a:r>
            <a:endParaRPr lang="id-ID" dirty="0"/>
          </a:p>
          <a:p>
            <a:r>
              <a:rPr lang="id-ID" b="1" dirty="0" err="1"/>
              <a:t>Focus</a:t>
            </a:r>
            <a:r>
              <a:rPr lang="id-ID" b="1" dirty="0"/>
              <a:t> Group </a:t>
            </a:r>
            <a:r>
              <a:rPr lang="id-ID" b="1" dirty="0" err="1"/>
              <a:t>Discussion</a:t>
            </a:r>
            <a:r>
              <a:rPr lang="id-ID" b="1" dirty="0"/>
              <a:t> (FGD)</a:t>
            </a:r>
            <a:endParaRPr lang="id-ID" dirty="0"/>
          </a:p>
          <a:p>
            <a:r>
              <a:rPr lang="id-ID" b="1" dirty="0"/>
              <a:t>Observasi pengguna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9157609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BD9ED22-36CF-0BEF-21DC-6D4E3AB6E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764704"/>
            <a:ext cx="7344816" cy="5361459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Contoh pertanyaan survei:</a:t>
            </a:r>
          </a:p>
          <a:p>
            <a:r>
              <a:rPr lang="id-ID" dirty="0"/>
              <a:t>Masalah apa yang paling sering Anda alami terkait </a:t>
            </a:r>
            <a:r>
              <a:rPr lang="id-ID" i="1" dirty="0"/>
              <a:t>produk / topik yang ditawarkan </a:t>
            </a:r>
            <a:r>
              <a:rPr lang="id-ID" i="1" dirty="0" err="1"/>
              <a:t>startup</a:t>
            </a:r>
            <a:r>
              <a:rPr lang="id-ID" dirty="0"/>
              <a:t>?</a:t>
            </a:r>
          </a:p>
          <a:p>
            <a:r>
              <a:rPr lang="id-ID" dirty="0"/>
              <a:t>Solusi apa yang biasanya Anda gunakan?</a:t>
            </a:r>
          </a:p>
          <a:p>
            <a:r>
              <a:rPr lang="id-ID" dirty="0"/>
              <a:t>Berapa banyak Anda bersedia membayar untuk solusi tersebut?</a:t>
            </a:r>
          </a:p>
          <a:p>
            <a:r>
              <a:rPr lang="id-ID" dirty="0"/>
              <a:t>Usia, pekerjaan, dan kebiasaan penggunaan teknologi Anda seperti apa?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5274452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5EDDC38-112B-5B77-4489-0226FBB22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620688"/>
            <a:ext cx="7931224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/>
              <a:t>B. Riset Sekunder (</a:t>
            </a:r>
            <a:r>
              <a:rPr lang="id-ID" b="1" dirty="0" err="1"/>
              <a:t>Secondary</a:t>
            </a:r>
            <a:r>
              <a:rPr lang="id-ID" b="1" dirty="0"/>
              <a:t> </a:t>
            </a:r>
            <a:r>
              <a:rPr lang="id-ID" b="1" dirty="0" err="1"/>
              <a:t>Research</a:t>
            </a:r>
            <a:r>
              <a:rPr lang="id-ID" b="1" dirty="0"/>
              <a:t>)</a:t>
            </a:r>
          </a:p>
          <a:p>
            <a:pPr marL="0" indent="0">
              <a:buNone/>
            </a:pPr>
            <a:r>
              <a:rPr lang="id-ID" dirty="0"/>
              <a:t>Menggunakan data pihak ketiga.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Sumber:</a:t>
            </a:r>
          </a:p>
          <a:p>
            <a:r>
              <a:rPr lang="id-ID" dirty="0"/>
              <a:t>Badan Pusat Statistik (BPS)</a:t>
            </a:r>
          </a:p>
          <a:p>
            <a:r>
              <a:rPr lang="id-ID" dirty="0"/>
              <a:t>Google </a:t>
            </a:r>
            <a:r>
              <a:rPr lang="id-ID" dirty="0" err="1"/>
              <a:t>Trends</a:t>
            </a:r>
            <a:endParaRPr lang="id-ID" dirty="0"/>
          </a:p>
          <a:p>
            <a:r>
              <a:rPr lang="id-ID" dirty="0"/>
              <a:t>Laporan industri (McKinsey, </a:t>
            </a:r>
            <a:r>
              <a:rPr lang="id-ID" dirty="0" err="1"/>
              <a:t>Deloitte</a:t>
            </a:r>
            <a:r>
              <a:rPr lang="id-ID" dirty="0"/>
              <a:t>, Data.ai)</a:t>
            </a:r>
          </a:p>
          <a:p>
            <a:r>
              <a:rPr lang="id-ID" dirty="0"/>
              <a:t>Artikel pasar</a:t>
            </a:r>
          </a:p>
          <a:p>
            <a:r>
              <a:rPr lang="id-ID" dirty="0" err="1"/>
              <a:t>Review</a:t>
            </a:r>
            <a:r>
              <a:rPr lang="id-ID" dirty="0"/>
              <a:t> kompetitor</a:t>
            </a:r>
          </a:p>
          <a:p>
            <a:r>
              <a:rPr lang="id-ID" dirty="0"/>
              <a:t>Marketplace (melihat minat konsumen)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2071790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D60F187-AF6D-5E7D-E630-17D35F69F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548680"/>
            <a:ext cx="7056784" cy="5577483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Tujuan riset sekunder:</a:t>
            </a:r>
          </a:p>
          <a:p>
            <a:r>
              <a:rPr lang="id-ID" dirty="0"/>
              <a:t>Memahami ukuran pasar (</a:t>
            </a:r>
            <a:r>
              <a:rPr lang="id-ID" i="1" dirty="0" err="1"/>
              <a:t>market</a:t>
            </a:r>
            <a:r>
              <a:rPr lang="id-ID" i="1" dirty="0"/>
              <a:t> </a:t>
            </a:r>
            <a:r>
              <a:rPr lang="id-ID" i="1" dirty="0" err="1"/>
              <a:t>size</a:t>
            </a:r>
            <a:r>
              <a:rPr lang="id-ID" dirty="0"/>
              <a:t>)</a:t>
            </a:r>
          </a:p>
          <a:p>
            <a:r>
              <a:rPr lang="id-ID" dirty="0"/>
              <a:t>Tren pertumbuhan</a:t>
            </a:r>
          </a:p>
          <a:p>
            <a:r>
              <a:rPr lang="id-ID" dirty="0"/>
              <a:t>Perilaku konsumen</a:t>
            </a:r>
          </a:p>
          <a:p>
            <a:r>
              <a:rPr lang="id-ID" dirty="0"/>
              <a:t>Kompetitor yang sudah ada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8716817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4C6A658-F88E-D250-65C7-4778FB43A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92696"/>
            <a:ext cx="7344816" cy="5433467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500" b="1" dirty="0">
                <a:highlight>
                  <a:srgbClr val="FFFF00"/>
                </a:highlight>
              </a:rPr>
              <a:t>4. </a:t>
            </a:r>
            <a:r>
              <a:rPr lang="id-ID" sz="3500" b="1" dirty="0">
                <a:highlight>
                  <a:srgbClr val="FFFF00"/>
                </a:highlight>
              </a:rPr>
              <a:t>Model Segmentasi Pasar</a:t>
            </a:r>
          </a:p>
          <a:p>
            <a:pPr marL="0" indent="0">
              <a:buNone/>
            </a:pPr>
            <a:r>
              <a:rPr lang="id-ID" dirty="0"/>
              <a:t>Segmentasi pasar dibagi dalam 4 aspek:</a:t>
            </a:r>
          </a:p>
          <a:p>
            <a:pPr marL="0" indent="0">
              <a:buNone/>
            </a:pPr>
            <a:br>
              <a:rPr lang="id-ID" dirty="0"/>
            </a:br>
            <a:r>
              <a:rPr lang="id-ID" b="1" dirty="0"/>
              <a:t>A. Segmentasi Demografis</a:t>
            </a:r>
          </a:p>
          <a:p>
            <a:r>
              <a:rPr lang="id-ID" dirty="0"/>
              <a:t>Usia</a:t>
            </a:r>
          </a:p>
          <a:p>
            <a:r>
              <a:rPr lang="id-ID" dirty="0"/>
              <a:t>Jenis kelamin</a:t>
            </a:r>
          </a:p>
          <a:p>
            <a:r>
              <a:rPr lang="id-ID" dirty="0"/>
              <a:t>Pendidikan</a:t>
            </a:r>
          </a:p>
          <a:p>
            <a:r>
              <a:rPr lang="id-ID" dirty="0"/>
              <a:t>Pendapatan</a:t>
            </a:r>
          </a:p>
          <a:p>
            <a:r>
              <a:rPr lang="id-ID" dirty="0"/>
              <a:t>Status pekerjaan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Contoh:</a:t>
            </a:r>
          </a:p>
          <a:p>
            <a:r>
              <a:rPr lang="id-ID" dirty="0" err="1"/>
              <a:t>Startup</a:t>
            </a:r>
            <a:r>
              <a:rPr lang="id-ID" dirty="0"/>
              <a:t> edukasi </a:t>
            </a:r>
            <a:r>
              <a:rPr lang="id-ID" dirty="0" err="1"/>
              <a:t>online</a:t>
            </a:r>
            <a:r>
              <a:rPr lang="id-ID" dirty="0"/>
              <a:t> untuk mahasiswa usia 18–25 tahun.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3887830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045912A-EC4A-2928-9DA2-477456BAC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548680"/>
            <a:ext cx="7272808" cy="5577483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B. Segmentasi Geografis</a:t>
            </a:r>
          </a:p>
          <a:p>
            <a:r>
              <a:rPr lang="id-ID" dirty="0"/>
              <a:t>Lokasi (kota/kabupaten/provinsi)</a:t>
            </a:r>
          </a:p>
          <a:p>
            <a:r>
              <a:rPr lang="id-ID" dirty="0"/>
              <a:t>Urban vs </a:t>
            </a:r>
            <a:r>
              <a:rPr lang="id-ID" dirty="0" err="1"/>
              <a:t>rural</a:t>
            </a:r>
            <a:endParaRPr lang="id-ID" dirty="0"/>
          </a:p>
          <a:p>
            <a:r>
              <a:rPr lang="id-ID" dirty="0"/>
              <a:t>Iklim</a:t>
            </a:r>
          </a:p>
          <a:p>
            <a:pPr marL="0" indent="0">
              <a:buNone/>
            </a:pPr>
            <a:r>
              <a:rPr lang="id-ID" dirty="0"/>
              <a:t>Contoh:</a:t>
            </a:r>
          </a:p>
          <a:p>
            <a:r>
              <a:rPr lang="id-ID" dirty="0"/>
              <a:t>Target awal pengguna adalah mahasiswa kota besar seperti Jakarta, Bandung, Surabaya.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4864382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5949</TotalTime>
  <Words>812</Words>
  <Application>Microsoft Office PowerPoint</Application>
  <PresentationFormat>Tampilan Layar (4:3)</PresentationFormat>
  <Paragraphs>139</Paragraphs>
  <Slides>19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19</vt:i4>
      </vt:variant>
    </vt:vector>
  </HeadingPairs>
  <TitlesOfParts>
    <vt:vector size="25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2025-11-17T06:33:44Z</dcterms:modified>
</cp:coreProperties>
</file>