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8" r:id="rId28"/>
    <p:sldId id="329" r:id="rId29"/>
    <p:sldId id="330" r:id="rId30"/>
    <p:sldId id="331" r:id="rId31"/>
    <p:sldId id="332" r:id="rId32"/>
    <p:sldId id="300" r:id="rId33"/>
  </p:sldIdLst>
  <p:sldSz cx="9144000" cy="6858000" type="screen4x3"/>
  <p:notesSz cx="7045325" cy="9345613"/>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p:cViewPr varScale="1">
        <p:scale>
          <a:sx n="59" d="100"/>
          <a:sy n="59" d="100"/>
        </p:scale>
        <p:origin x="147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877437"/>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ANALISIS KELAYAKAN, NPV,IRR,PP, B/P RASIO </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10</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09734F7F-1F03-DFEC-6C20-499491601174}"/>
              </a:ext>
            </a:extLst>
          </p:cNvPr>
          <p:cNvSpPr>
            <a:spLocks noGrp="1"/>
          </p:cNvSpPr>
          <p:nvPr>
            <p:ph idx="1"/>
          </p:nvPr>
        </p:nvSpPr>
        <p:spPr>
          <a:xfrm>
            <a:off x="827584" y="764704"/>
            <a:ext cx="7632848" cy="5361459"/>
          </a:xfrm>
        </p:spPr>
        <p:txBody>
          <a:bodyPr>
            <a:normAutofit fontScale="85000" lnSpcReduction="20000"/>
          </a:bodyPr>
          <a:lstStyle/>
          <a:p>
            <a:pPr marL="0" indent="0">
              <a:buNone/>
            </a:pPr>
            <a:r>
              <a:rPr lang="id-ID" b="1" dirty="0"/>
              <a:t>Sumber modal:</a:t>
            </a:r>
            <a:endParaRPr lang="id-ID" dirty="0"/>
          </a:p>
          <a:p>
            <a:pPr lvl="0"/>
            <a:r>
              <a:rPr lang="id-ID" dirty="0"/>
              <a:t>Dana desa (hibah pemerintah) 50%</a:t>
            </a:r>
          </a:p>
          <a:p>
            <a:pPr lvl="0"/>
            <a:r>
              <a:rPr lang="id-ID" dirty="0"/>
              <a:t>Swadaya masyarakat &amp; koperasi 30%</a:t>
            </a:r>
          </a:p>
          <a:p>
            <a:pPr lvl="0"/>
            <a:r>
              <a:rPr lang="id-ID" dirty="0"/>
              <a:t>CSR perusahaan lokal 20%</a:t>
            </a:r>
          </a:p>
          <a:p>
            <a:pPr marL="0" indent="0">
              <a:buNone/>
            </a:pPr>
            <a:r>
              <a:rPr lang="id-ID" b="1" dirty="0"/>
              <a:t>Biaya operasional bulanan:</a:t>
            </a:r>
            <a:endParaRPr lang="id-ID" dirty="0"/>
          </a:p>
          <a:p>
            <a:pPr lvl="0"/>
            <a:r>
              <a:rPr lang="id-ID" dirty="0"/>
              <a:t>Gaji pengelola: Rp 10 juta</a:t>
            </a:r>
          </a:p>
          <a:p>
            <a:pPr lvl="0"/>
            <a:r>
              <a:rPr lang="id-ID" dirty="0"/>
              <a:t>Pemeliharaan fasilitas: Rp 5 juta</a:t>
            </a:r>
          </a:p>
          <a:p>
            <a:pPr lvl="0"/>
            <a:r>
              <a:rPr lang="id-ID" dirty="0"/>
              <a:t>Promosi </a:t>
            </a:r>
            <a:r>
              <a:rPr lang="id-ID" dirty="0" err="1"/>
              <a:t>online</a:t>
            </a:r>
            <a:r>
              <a:rPr lang="id-ID" dirty="0"/>
              <a:t>: Rp 3 juta</a:t>
            </a:r>
            <a:br>
              <a:rPr lang="id-ID" dirty="0"/>
            </a:br>
            <a:r>
              <a:rPr lang="id-ID" b="1" dirty="0"/>
              <a:t>Total operasional:</a:t>
            </a:r>
            <a:r>
              <a:rPr lang="id-ID" dirty="0"/>
              <a:t> Rp 18 juta/bulan</a:t>
            </a:r>
            <a:endParaRPr lang="en-US" dirty="0"/>
          </a:p>
          <a:p>
            <a:pPr marL="0" lvl="0" indent="0">
              <a:buNone/>
            </a:pPr>
            <a:endParaRPr lang="en-US" dirty="0"/>
          </a:p>
          <a:p>
            <a:pPr marL="0" lvl="0" indent="0">
              <a:buNone/>
            </a:pPr>
            <a:endParaRPr lang="id-ID" dirty="0"/>
          </a:p>
          <a:p>
            <a:r>
              <a:rPr lang="id-ID" b="1" dirty="0"/>
              <a:t>Manfaat:</a:t>
            </a:r>
            <a:br>
              <a:rPr lang="id-ID" dirty="0"/>
            </a:br>
            <a:r>
              <a:rPr lang="id-ID" dirty="0"/>
              <a:t>Meningkatkan ekonomi lokal, membuka 40 lapangan kerja, menjaga kelestarian alam dan budaya.</a:t>
            </a:r>
          </a:p>
          <a:p>
            <a:endParaRPr lang="id-ID" dirty="0"/>
          </a:p>
        </p:txBody>
      </p:sp>
    </p:spTree>
    <p:extLst>
      <p:ext uri="{BB962C8B-B14F-4D97-AF65-F5344CB8AC3E}">
        <p14:creationId xmlns:p14="http://schemas.microsoft.com/office/powerpoint/2010/main" val="1802263742"/>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4A57EABB-226E-A29C-EE5F-9F186A18D4F6}"/>
              </a:ext>
            </a:extLst>
          </p:cNvPr>
          <p:cNvSpPr>
            <a:spLocks noGrp="1"/>
          </p:cNvSpPr>
          <p:nvPr>
            <p:ph idx="1"/>
          </p:nvPr>
        </p:nvSpPr>
        <p:spPr>
          <a:xfrm>
            <a:off x="827584" y="764704"/>
            <a:ext cx="7632848" cy="5361459"/>
          </a:xfrm>
        </p:spPr>
        <p:txBody>
          <a:bodyPr>
            <a:normAutofit/>
          </a:bodyPr>
          <a:lstStyle/>
          <a:p>
            <a:pPr marL="0" indent="0">
              <a:buNone/>
            </a:pPr>
            <a:r>
              <a:rPr lang="id-ID" b="1" dirty="0"/>
              <a:t>G. Contoh Kasus 2: Hotel &amp; Resort Bukit Indah (Lombok)</a:t>
            </a:r>
            <a:endParaRPr lang="id-ID" dirty="0"/>
          </a:p>
          <a:p>
            <a:pPr marL="0" indent="0">
              <a:buNone/>
            </a:pPr>
            <a:r>
              <a:rPr lang="id-ID" b="1" dirty="0"/>
              <a:t>Deskripsi:</a:t>
            </a:r>
            <a:br>
              <a:rPr lang="id-ID" dirty="0"/>
            </a:br>
            <a:r>
              <a:rPr lang="id-ID" dirty="0"/>
              <a:t>Hotel bintang 4 dengan konsep eco-</a:t>
            </a:r>
            <a:r>
              <a:rPr lang="id-ID" dirty="0" err="1"/>
              <a:t>luxury</a:t>
            </a:r>
            <a:r>
              <a:rPr lang="id-ID" dirty="0"/>
              <a:t>, memadukan pemandangan alam dan keberlanjutan lingkungan.</a:t>
            </a:r>
          </a:p>
          <a:p>
            <a:pPr marL="0" indent="0">
              <a:buNone/>
            </a:pPr>
            <a:r>
              <a:rPr lang="id-ID" b="1" dirty="0"/>
              <a:t>Investasi awal:</a:t>
            </a:r>
            <a:endParaRPr lang="id-ID" dirty="0"/>
          </a:p>
          <a:p>
            <a:pPr lvl="0"/>
            <a:r>
              <a:rPr lang="id-ID" dirty="0"/>
              <a:t>Pembangunan hotel (30 kamar): Rp 15 miliar</a:t>
            </a:r>
          </a:p>
          <a:p>
            <a:pPr lvl="0"/>
            <a:r>
              <a:rPr lang="id-ID" dirty="0"/>
              <a:t>Furnitur dan interior: Rp 2 miliar</a:t>
            </a:r>
          </a:p>
          <a:p>
            <a:pPr lvl="0"/>
            <a:r>
              <a:rPr lang="id-ID" dirty="0"/>
              <a:t>Perizinan dan desain: Rp 500 juta</a:t>
            </a:r>
            <a:br>
              <a:rPr lang="id-ID" dirty="0"/>
            </a:br>
            <a:r>
              <a:rPr lang="id-ID" b="1" dirty="0"/>
              <a:t>Total biaya investasi:</a:t>
            </a:r>
            <a:r>
              <a:rPr lang="id-ID" dirty="0"/>
              <a:t> Rp 17,5 miliar</a:t>
            </a:r>
          </a:p>
          <a:p>
            <a:endParaRPr lang="id-ID" dirty="0"/>
          </a:p>
        </p:txBody>
      </p:sp>
    </p:spTree>
    <p:extLst>
      <p:ext uri="{BB962C8B-B14F-4D97-AF65-F5344CB8AC3E}">
        <p14:creationId xmlns:p14="http://schemas.microsoft.com/office/powerpoint/2010/main" val="2267502181"/>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95C47212-204F-7D92-1D8D-F145491114DB}"/>
              </a:ext>
            </a:extLst>
          </p:cNvPr>
          <p:cNvSpPr>
            <a:spLocks noGrp="1"/>
          </p:cNvSpPr>
          <p:nvPr>
            <p:ph idx="1"/>
          </p:nvPr>
        </p:nvSpPr>
        <p:spPr>
          <a:xfrm>
            <a:off x="611560" y="692696"/>
            <a:ext cx="7920880" cy="5433467"/>
          </a:xfrm>
        </p:spPr>
        <p:txBody>
          <a:bodyPr>
            <a:normAutofit fontScale="92500" lnSpcReduction="20000"/>
          </a:bodyPr>
          <a:lstStyle/>
          <a:p>
            <a:pPr marL="0" indent="0">
              <a:buNone/>
            </a:pPr>
            <a:r>
              <a:rPr lang="id-ID" b="1" dirty="0"/>
              <a:t>Sumber modal:</a:t>
            </a:r>
            <a:endParaRPr lang="id-ID" dirty="0"/>
          </a:p>
          <a:p>
            <a:pPr lvl="0"/>
            <a:r>
              <a:rPr lang="id-ID" dirty="0"/>
              <a:t>Investor swasta: 70%</a:t>
            </a:r>
          </a:p>
          <a:p>
            <a:pPr lvl="0"/>
            <a:r>
              <a:rPr lang="id-ID" dirty="0"/>
              <a:t>Pinjaman bank: 30%</a:t>
            </a:r>
          </a:p>
          <a:p>
            <a:pPr marL="0" indent="0">
              <a:buNone/>
            </a:pPr>
            <a:r>
              <a:rPr lang="id-ID" b="1" dirty="0"/>
              <a:t>Biaya operasional bulanan:</a:t>
            </a:r>
            <a:endParaRPr lang="id-ID" dirty="0"/>
          </a:p>
          <a:p>
            <a:pPr lvl="0"/>
            <a:r>
              <a:rPr lang="id-ID" dirty="0"/>
              <a:t>Gaji karyawan: Rp 150 juta</a:t>
            </a:r>
          </a:p>
          <a:p>
            <a:pPr lvl="0"/>
            <a:r>
              <a:rPr lang="id-ID" dirty="0"/>
              <a:t>Utilitas (air, listrik, internet): Rp 40 juta</a:t>
            </a:r>
          </a:p>
          <a:p>
            <a:pPr lvl="0"/>
            <a:r>
              <a:rPr lang="id-ID" dirty="0"/>
              <a:t>Promosi dan digital </a:t>
            </a:r>
            <a:r>
              <a:rPr lang="id-ID" dirty="0" err="1"/>
              <a:t>marketing</a:t>
            </a:r>
            <a:r>
              <a:rPr lang="id-ID" dirty="0"/>
              <a:t>: Rp 30 juta</a:t>
            </a:r>
          </a:p>
          <a:p>
            <a:pPr lvl="0"/>
            <a:r>
              <a:rPr lang="id-ID" dirty="0" err="1"/>
              <a:t>Maintenance</a:t>
            </a:r>
            <a:r>
              <a:rPr lang="id-ID" dirty="0"/>
              <a:t> &amp; </a:t>
            </a:r>
            <a:r>
              <a:rPr lang="id-ID" dirty="0" err="1"/>
              <a:t>laundry</a:t>
            </a:r>
            <a:r>
              <a:rPr lang="id-ID" dirty="0"/>
              <a:t>: Rp 20 juta</a:t>
            </a:r>
            <a:br>
              <a:rPr lang="id-ID" dirty="0"/>
            </a:br>
            <a:r>
              <a:rPr lang="id-ID" b="1" dirty="0"/>
              <a:t>Total operasional:</a:t>
            </a:r>
            <a:r>
              <a:rPr lang="id-ID" dirty="0"/>
              <a:t> Rp 240 juta/bulan</a:t>
            </a:r>
          </a:p>
          <a:p>
            <a:pPr marL="0" indent="0">
              <a:buNone/>
            </a:pPr>
            <a:endParaRPr lang="en-US" b="1" dirty="0"/>
          </a:p>
          <a:p>
            <a:pPr marL="0" indent="0">
              <a:buNone/>
            </a:pPr>
            <a:r>
              <a:rPr lang="id-ID" b="1" dirty="0"/>
              <a:t>Manfaat:</a:t>
            </a:r>
            <a:br>
              <a:rPr lang="id-ID" dirty="0"/>
            </a:br>
            <a:r>
              <a:rPr lang="id-ID" dirty="0"/>
              <a:t>Menarik wisatawan domestik dan mancanegara, meningkatkan PAD daerah, serta menjadi model hotel berkelanjutan.</a:t>
            </a:r>
          </a:p>
          <a:p>
            <a:endParaRPr lang="id-ID" dirty="0"/>
          </a:p>
        </p:txBody>
      </p:sp>
    </p:spTree>
    <p:extLst>
      <p:ext uri="{BB962C8B-B14F-4D97-AF65-F5344CB8AC3E}">
        <p14:creationId xmlns:p14="http://schemas.microsoft.com/office/powerpoint/2010/main" val="2921728135"/>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55969049-F8E7-6B5D-6DB1-83886B983C94}"/>
              </a:ext>
            </a:extLst>
          </p:cNvPr>
          <p:cNvSpPr>
            <a:spLocks noGrp="1"/>
          </p:cNvSpPr>
          <p:nvPr>
            <p:ph idx="1"/>
          </p:nvPr>
        </p:nvSpPr>
        <p:spPr>
          <a:xfrm>
            <a:off x="827584" y="692696"/>
            <a:ext cx="7632848" cy="5433467"/>
          </a:xfrm>
        </p:spPr>
        <p:txBody>
          <a:bodyPr>
            <a:normAutofit/>
          </a:bodyPr>
          <a:lstStyle/>
          <a:p>
            <a:pPr marL="0" indent="0">
              <a:buNone/>
            </a:pPr>
            <a:r>
              <a:rPr lang="id-ID" b="1" dirty="0"/>
              <a:t>H. Soal Latihan Mahasiswa</a:t>
            </a:r>
            <a:endParaRPr lang="id-ID" dirty="0"/>
          </a:p>
          <a:p>
            <a:pPr lvl="0"/>
            <a:r>
              <a:rPr lang="id-ID" dirty="0"/>
              <a:t>Jelaskan hubungan antara sumber modal dan risiko investasi dalam bisnis pariwisata!</a:t>
            </a:r>
          </a:p>
          <a:p>
            <a:pPr lvl="0"/>
            <a:r>
              <a:rPr lang="id-ID" dirty="0"/>
              <a:t>Sebutkan perbedaan antara biaya investasi dan biaya operasional dengan contoh nyata!</a:t>
            </a:r>
          </a:p>
          <a:p>
            <a:pPr lvl="0"/>
            <a:r>
              <a:rPr lang="id-ID" dirty="0"/>
              <a:t>Jika kamu menjadi investor pada proyek desa wisata, faktor apa yang paling kamu pertimbangkan sebelum menanam modal?</a:t>
            </a:r>
          </a:p>
          <a:p>
            <a:pPr lvl="0"/>
            <a:r>
              <a:rPr lang="id-ID" dirty="0"/>
              <a:t>Analisis dampak sosial ekonomi dari investasi hotel terhadap masyarakat sekitar!</a:t>
            </a:r>
          </a:p>
          <a:p>
            <a:endParaRPr lang="id-ID" dirty="0"/>
          </a:p>
        </p:txBody>
      </p:sp>
    </p:spTree>
    <p:extLst>
      <p:ext uri="{BB962C8B-B14F-4D97-AF65-F5344CB8AC3E}">
        <p14:creationId xmlns:p14="http://schemas.microsoft.com/office/powerpoint/2010/main" val="2955256841"/>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9A3E92E8-4E76-C340-7966-1A17F87B42B0}"/>
              </a:ext>
            </a:extLst>
          </p:cNvPr>
          <p:cNvSpPr>
            <a:spLocks noGrp="1"/>
          </p:cNvSpPr>
          <p:nvPr>
            <p:ph idx="1"/>
          </p:nvPr>
        </p:nvSpPr>
        <p:spPr>
          <a:xfrm>
            <a:off x="971600" y="764704"/>
            <a:ext cx="7560840" cy="5361459"/>
          </a:xfrm>
        </p:spPr>
        <p:txBody>
          <a:bodyPr>
            <a:normAutofit lnSpcReduction="10000"/>
          </a:bodyPr>
          <a:lstStyle/>
          <a:p>
            <a:pPr marL="0" indent="0" algn="ctr">
              <a:buNone/>
            </a:pPr>
            <a:r>
              <a:rPr lang="id-ID" sz="3000" b="1" dirty="0"/>
              <a:t>Analisis Kelayakan Finansial (NPV, IRR, PP, dan B/C </a:t>
            </a:r>
            <a:r>
              <a:rPr lang="id-ID" sz="3000" b="1" dirty="0" err="1"/>
              <a:t>Ratio</a:t>
            </a:r>
            <a:r>
              <a:rPr lang="id-ID" sz="3000" b="1" dirty="0"/>
              <a:t>)</a:t>
            </a:r>
            <a:endParaRPr lang="id-ID" sz="3000" dirty="0"/>
          </a:p>
          <a:p>
            <a:pPr marL="0" indent="0" algn="ctr">
              <a:buNone/>
            </a:pPr>
            <a:r>
              <a:rPr lang="id-ID" sz="3000" b="1" i="1" dirty="0"/>
              <a:t>Untuk Studi Kelayakan Bisnis Pariwisata</a:t>
            </a:r>
            <a:endParaRPr lang="id-ID" sz="3000" dirty="0"/>
          </a:p>
          <a:p>
            <a:pPr marL="0" indent="0">
              <a:buNone/>
            </a:pPr>
            <a:endParaRPr lang="id-ID" dirty="0"/>
          </a:p>
          <a:p>
            <a:pPr marL="0" indent="0">
              <a:buNone/>
            </a:pPr>
            <a:r>
              <a:rPr lang="id-ID" b="1" dirty="0"/>
              <a:t>A. Pengantar</a:t>
            </a:r>
            <a:endParaRPr lang="id-ID" dirty="0"/>
          </a:p>
          <a:p>
            <a:r>
              <a:rPr lang="id-ID" dirty="0"/>
              <a:t>Analisis kelayakan finansial digunakan untuk menilai apakah suatu proyek pariwisata </a:t>
            </a:r>
            <a:r>
              <a:rPr lang="id-ID" b="1" dirty="0"/>
              <a:t>layak secara ekonomi dan keuangan</a:t>
            </a:r>
            <a:r>
              <a:rPr lang="id-ID" dirty="0"/>
              <a:t>.</a:t>
            </a:r>
            <a:br>
              <a:rPr lang="id-ID" dirty="0"/>
            </a:br>
            <a:r>
              <a:rPr lang="id-ID" dirty="0"/>
              <a:t>Tujuan utamanya adalah mengetahui apakah investasi yang dilakukan </a:t>
            </a:r>
            <a:r>
              <a:rPr lang="id-ID" b="1" dirty="0"/>
              <a:t>dapat menghasilkan keuntungan yang sesuai</a:t>
            </a:r>
            <a:r>
              <a:rPr lang="id-ID" dirty="0"/>
              <a:t> dengan harapan investor.</a:t>
            </a:r>
          </a:p>
          <a:p>
            <a:endParaRPr lang="id-ID" dirty="0"/>
          </a:p>
        </p:txBody>
      </p:sp>
    </p:spTree>
    <p:extLst>
      <p:ext uri="{BB962C8B-B14F-4D97-AF65-F5344CB8AC3E}">
        <p14:creationId xmlns:p14="http://schemas.microsoft.com/office/powerpoint/2010/main" val="1932445536"/>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F73EA6A8-F7BF-314D-3826-EBAD5DCD543D}"/>
              </a:ext>
            </a:extLst>
          </p:cNvPr>
          <p:cNvSpPr>
            <a:spLocks noGrp="1"/>
          </p:cNvSpPr>
          <p:nvPr>
            <p:ph idx="1"/>
          </p:nvPr>
        </p:nvSpPr>
        <p:spPr>
          <a:xfrm>
            <a:off x="1043608" y="620688"/>
            <a:ext cx="7344816" cy="5505475"/>
          </a:xfrm>
        </p:spPr>
        <p:txBody>
          <a:bodyPr/>
          <a:lstStyle/>
          <a:p>
            <a:pPr marL="0" indent="0">
              <a:buNone/>
            </a:pPr>
            <a:r>
              <a:rPr lang="id-ID" dirty="0"/>
              <a:t>Beberapa indikator umum yang digunakan antara lain:</a:t>
            </a:r>
          </a:p>
          <a:p>
            <a:pPr lvl="0"/>
            <a:r>
              <a:rPr lang="id-ID" b="1" dirty="0"/>
              <a:t>Net </a:t>
            </a:r>
            <a:r>
              <a:rPr lang="id-ID" b="1" dirty="0" err="1"/>
              <a:t>Present</a:t>
            </a:r>
            <a:r>
              <a:rPr lang="id-ID" b="1" dirty="0"/>
              <a:t> </a:t>
            </a:r>
            <a:r>
              <a:rPr lang="id-ID" b="1" dirty="0" err="1"/>
              <a:t>Value</a:t>
            </a:r>
            <a:r>
              <a:rPr lang="id-ID" b="1" dirty="0"/>
              <a:t> (NPV)</a:t>
            </a:r>
            <a:endParaRPr lang="id-ID" dirty="0"/>
          </a:p>
          <a:p>
            <a:pPr lvl="0"/>
            <a:r>
              <a:rPr lang="id-ID" b="1" dirty="0"/>
              <a:t>Internal Rate </a:t>
            </a:r>
            <a:r>
              <a:rPr lang="id-ID" b="1" dirty="0" err="1"/>
              <a:t>of</a:t>
            </a:r>
            <a:r>
              <a:rPr lang="id-ID" b="1" dirty="0"/>
              <a:t> </a:t>
            </a:r>
            <a:r>
              <a:rPr lang="id-ID" b="1" dirty="0" err="1"/>
              <a:t>Return</a:t>
            </a:r>
            <a:r>
              <a:rPr lang="id-ID" b="1" dirty="0"/>
              <a:t> (IRR)</a:t>
            </a:r>
            <a:endParaRPr lang="id-ID" dirty="0"/>
          </a:p>
          <a:p>
            <a:pPr lvl="0"/>
            <a:r>
              <a:rPr lang="id-ID" b="1" dirty="0" err="1"/>
              <a:t>Payback</a:t>
            </a:r>
            <a:r>
              <a:rPr lang="id-ID" b="1" dirty="0"/>
              <a:t> </a:t>
            </a:r>
            <a:r>
              <a:rPr lang="id-ID" b="1" dirty="0" err="1"/>
              <a:t>Period</a:t>
            </a:r>
            <a:r>
              <a:rPr lang="id-ID" b="1" dirty="0"/>
              <a:t> (PP)</a:t>
            </a:r>
            <a:endParaRPr lang="id-ID" dirty="0"/>
          </a:p>
          <a:p>
            <a:pPr lvl="0"/>
            <a:r>
              <a:rPr lang="id-ID" b="1" dirty="0" err="1"/>
              <a:t>Benefit-Cost</a:t>
            </a:r>
            <a:r>
              <a:rPr lang="id-ID" b="1" dirty="0"/>
              <a:t> </a:t>
            </a:r>
            <a:r>
              <a:rPr lang="id-ID" b="1" dirty="0" err="1"/>
              <a:t>Ratio</a:t>
            </a:r>
            <a:r>
              <a:rPr lang="id-ID" b="1" dirty="0"/>
              <a:t> (B/C </a:t>
            </a:r>
            <a:r>
              <a:rPr lang="id-ID" b="1" dirty="0" err="1"/>
              <a:t>Ratio</a:t>
            </a:r>
            <a:r>
              <a:rPr lang="id-ID" b="1" dirty="0"/>
              <a:t>)</a:t>
            </a:r>
            <a:endParaRPr lang="id-ID" dirty="0"/>
          </a:p>
          <a:p>
            <a:endParaRPr lang="id-ID" dirty="0"/>
          </a:p>
        </p:txBody>
      </p:sp>
    </p:spTree>
    <p:extLst>
      <p:ext uri="{BB962C8B-B14F-4D97-AF65-F5344CB8AC3E}">
        <p14:creationId xmlns:p14="http://schemas.microsoft.com/office/powerpoint/2010/main" val="3812485217"/>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ampungan Konten 1">
                <a:extLst>
                  <a:ext uri="{FF2B5EF4-FFF2-40B4-BE49-F238E27FC236}">
                    <a16:creationId xmlns:a16="http://schemas.microsoft.com/office/drawing/2014/main" id="{4B7A6B81-F100-77EE-E6F5-9B0F65197D51}"/>
                  </a:ext>
                </a:extLst>
              </p:cNvPr>
              <p:cNvSpPr>
                <a:spLocks noGrp="1"/>
              </p:cNvSpPr>
              <p:nvPr>
                <p:ph idx="1"/>
              </p:nvPr>
            </p:nvSpPr>
            <p:spPr>
              <a:xfrm>
                <a:off x="971600" y="692696"/>
                <a:ext cx="7488832" cy="5433467"/>
              </a:xfrm>
            </p:spPr>
            <p:txBody>
              <a:bodyPr/>
              <a:lstStyle/>
              <a:p>
                <a:pPr marL="0" indent="0">
                  <a:buNone/>
                </a:pPr>
                <a:r>
                  <a:rPr lang="id-ID" b="1" dirty="0"/>
                  <a:t>B. 1. Net </a:t>
                </a:r>
                <a:r>
                  <a:rPr lang="id-ID" b="1" dirty="0" err="1"/>
                  <a:t>Present</a:t>
                </a:r>
                <a:r>
                  <a:rPr lang="id-ID" b="1" dirty="0"/>
                  <a:t> </a:t>
                </a:r>
                <a:r>
                  <a:rPr lang="id-ID" b="1" dirty="0" err="1"/>
                  <a:t>Value</a:t>
                </a:r>
                <a:r>
                  <a:rPr lang="id-ID" b="1" dirty="0"/>
                  <a:t> (NPV)</a:t>
                </a:r>
                <a:endParaRPr lang="id-ID" dirty="0"/>
              </a:p>
              <a:p>
                <a:pPr marL="0" indent="0">
                  <a:buNone/>
                </a:pPr>
                <a:r>
                  <a:rPr lang="id-ID" b="1" dirty="0"/>
                  <a:t>Pengertian:</a:t>
                </a:r>
                <a:endParaRPr lang="id-ID" dirty="0"/>
              </a:p>
              <a:p>
                <a:r>
                  <a:rPr lang="id-ID" dirty="0"/>
                  <a:t>NPV adalah </a:t>
                </a:r>
                <a:r>
                  <a:rPr lang="id-ID" b="1" dirty="0"/>
                  <a:t>selisih antara nilai sekarang dari arus kas masuk (</a:t>
                </a:r>
                <a:r>
                  <a:rPr lang="id-ID" b="1" dirty="0" err="1"/>
                  <a:t>benefit</a:t>
                </a:r>
                <a:r>
                  <a:rPr lang="id-ID" b="1" dirty="0"/>
                  <a:t>)</a:t>
                </a:r>
                <a:r>
                  <a:rPr lang="id-ID" dirty="0"/>
                  <a:t> dengan </a:t>
                </a:r>
                <a:r>
                  <a:rPr lang="id-ID" b="1" dirty="0"/>
                  <a:t>nilai sekarang dari arus kas keluar (biaya investasi)</a:t>
                </a:r>
                <a:r>
                  <a:rPr lang="id-ID" dirty="0"/>
                  <a:t>.</a:t>
                </a:r>
                <a:endParaRPr lang="en-US" dirty="0"/>
              </a:p>
              <a:p>
                <a:pPr marL="0" indent="0">
                  <a:buNone/>
                </a:pPr>
                <a:endParaRPr lang="id-ID" dirty="0"/>
              </a:p>
              <a:p>
                <a:pPr marL="0" indent="0">
                  <a:buNone/>
                </a:pPr>
                <a:r>
                  <a:rPr lang="id-ID" b="1" dirty="0"/>
                  <a:t>Rumus:</a:t>
                </a:r>
                <a:endParaRPr lang="id-ID" dirty="0"/>
              </a:p>
              <a:p>
                <a14:m>
                  <m:oMath xmlns:m="http://schemas.openxmlformats.org/officeDocument/2006/math">
                    <m:r>
                      <a:rPr lang="id-ID" i="1"/>
                      <m:t>𝑁𝑃𝑉</m:t>
                    </m:r>
                    <m:r>
                      <a:rPr lang="id-ID" i="1"/>
                      <m:t>=∑</m:t>
                    </m:r>
                    <m:f>
                      <m:fPr>
                        <m:ctrlPr>
                          <a:rPr lang="id-ID" i="1"/>
                        </m:ctrlPr>
                      </m:fPr>
                      <m:num>
                        <m:r>
                          <a:rPr lang="id-ID" i="1"/>
                          <m:t>𝐵𝑡</m:t>
                        </m:r>
                        <m:r>
                          <a:rPr lang="id-ID" i="1"/>
                          <m:t>−</m:t>
                        </m:r>
                        <m:r>
                          <a:rPr lang="id-ID" i="1"/>
                          <m:t>𝐶𝑡</m:t>
                        </m:r>
                      </m:num>
                      <m:den>
                        <m:r>
                          <a:rPr lang="id-ID" i="1"/>
                          <m:t>(1+</m:t>
                        </m:r>
                        <m:r>
                          <a:rPr lang="id-ID" i="1"/>
                          <m:t>𝑖</m:t>
                        </m:r>
                        <m:sSup>
                          <m:sSupPr>
                            <m:ctrlPr>
                              <a:rPr lang="id-ID" i="1"/>
                            </m:ctrlPr>
                          </m:sSupPr>
                          <m:e>
                            <m:r>
                              <a:rPr lang="id-ID" i="1"/>
                              <m:t>)</m:t>
                            </m:r>
                          </m:e>
                          <m:sup>
                            <m:r>
                              <a:rPr lang="id-ID" i="1"/>
                              <m:t>𝑡</m:t>
                            </m:r>
                          </m:sup>
                        </m:sSup>
                      </m:den>
                    </m:f>
                  </m:oMath>
                </a14:m>
                <a:endParaRPr lang="id-ID" dirty="0"/>
              </a:p>
            </p:txBody>
          </p:sp>
        </mc:Choice>
        <mc:Fallback>
          <p:sp>
            <p:nvSpPr>
              <p:cNvPr id="2" name="Tampungan Konten 1">
                <a:extLst>
                  <a:ext uri="{FF2B5EF4-FFF2-40B4-BE49-F238E27FC236}">
                    <a16:creationId xmlns:a16="http://schemas.microsoft.com/office/drawing/2014/main" id="{4B7A6B81-F100-77EE-E6F5-9B0F65197D51}"/>
                  </a:ext>
                </a:extLst>
              </p:cNvPr>
              <p:cNvSpPr>
                <a:spLocks noGrp="1" noRot="1" noChangeAspect="1" noMove="1" noResize="1" noEditPoints="1" noAdjustHandles="1" noChangeArrowheads="1" noChangeShapeType="1" noTextEdit="1"/>
              </p:cNvSpPr>
              <p:nvPr>
                <p:ph idx="1"/>
              </p:nvPr>
            </p:nvSpPr>
            <p:spPr>
              <a:xfrm>
                <a:off x="971600" y="692696"/>
                <a:ext cx="7488832" cy="5433467"/>
              </a:xfrm>
              <a:blipFill>
                <a:blip r:embed="rId2"/>
                <a:stretch>
                  <a:fillRect l="-1627" t="-1235" r="-488"/>
                </a:stretch>
              </a:blipFill>
            </p:spPr>
            <p:txBody>
              <a:bodyPr/>
              <a:lstStyle/>
              <a:p>
                <a:r>
                  <a:rPr lang="id-ID">
                    <a:noFill/>
                  </a:rPr>
                  <a:t> </a:t>
                </a:r>
              </a:p>
            </p:txBody>
          </p:sp>
        </mc:Fallback>
      </mc:AlternateContent>
    </p:spTree>
    <p:extLst>
      <p:ext uri="{BB962C8B-B14F-4D97-AF65-F5344CB8AC3E}">
        <p14:creationId xmlns:p14="http://schemas.microsoft.com/office/powerpoint/2010/main" val="3620700282"/>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A1BD4CD7-738A-A734-A3CA-70D1C0E94067}"/>
              </a:ext>
            </a:extLst>
          </p:cNvPr>
          <p:cNvSpPr>
            <a:spLocks noGrp="1"/>
          </p:cNvSpPr>
          <p:nvPr>
            <p:ph idx="1"/>
          </p:nvPr>
        </p:nvSpPr>
        <p:spPr>
          <a:xfrm>
            <a:off x="899592" y="620688"/>
            <a:ext cx="7560840" cy="5505475"/>
          </a:xfrm>
        </p:spPr>
        <p:txBody>
          <a:bodyPr>
            <a:normAutofit fontScale="85000" lnSpcReduction="20000"/>
          </a:bodyPr>
          <a:lstStyle/>
          <a:p>
            <a:pPr marL="0" indent="0">
              <a:buNone/>
            </a:pPr>
            <a:r>
              <a:rPr lang="id-ID" dirty="0"/>
              <a:t>Keterangan:</a:t>
            </a:r>
          </a:p>
          <a:p>
            <a:pPr lvl="0"/>
            <a:r>
              <a:rPr lang="id-ID" b="1" dirty="0" err="1"/>
              <a:t>Bt</a:t>
            </a:r>
            <a:r>
              <a:rPr lang="id-ID" dirty="0"/>
              <a:t> = manfaat (</a:t>
            </a:r>
            <a:r>
              <a:rPr lang="id-ID" dirty="0" err="1"/>
              <a:t>benefit</a:t>
            </a:r>
            <a:r>
              <a:rPr lang="id-ID" dirty="0"/>
              <a:t>) pada tahun </a:t>
            </a:r>
            <a:r>
              <a:rPr lang="id-ID" dirty="0" err="1"/>
              <a:t>ke-t</a:t>
            </a:r>
            <a:endParaRPr lang="id-ID" dirty="0"/>
          </a:p>
          <a:p>
            <a:pPr lvl="0"/>
            <a:r>
              <a:rPr lang="id-ID" b="1" dirty="0"/>
              <a:t>Ct</a:t>
            </a:r>
            <a:r>
              <a:rPr lang="id-ID" dirty="0"/>
              <a:t> = biaya (</a:t>
            </a:r>
            <a:r>
              <a:rPr lang="id-ID" dirty="0" err="1"/>
              <a:t>cost</a:t>
            </a:r>
            <a:r>
              <a:rPr lang="id-ID" dirty="0"/>
              <a:t>) pada tahun </a:t>
            </a:r>
            <a:r>
              <a:rPr lang="id-ID" dirty="0" err="1"/>
              <a:t>ke-t</a:t>
            </a:r>
            <a:endParaRPr lang="id-ID" dirty="0"/>
          </a:p>
          <a:p>
            <a:pPr lvl="0"/>
            <a:r>
              <a:rPr lang="id-ID" b="1" dirty="0"/>
              <a:t>i</a:t>
            </a:r>
            <a:r>
              <a:rPr lang="id-ID" dirty="0"/>
              <a:t> = tingkat suku bunga atau </a:t>
            </a:r>
            <a:r>
              <a:rPr lang="id-ID" dirty="0" err="1"/>
              <a:t>discount</a:t>
            </a:r>
            <a:r>
              <a:rPr lang="id-ID" dirty="0"/>
              <a:t> </a:t>
            </a:r>
            <a:r>
              <a:rPr lang="id-ID" dirty="0" err="1"/>
              <a:t>rate</a:t>
            </a:r>
            <a:endParaRPr lang="id-ID" dirty="0"/>
          </a:p>
          <a:p>
            <a:pPr lvl="0"/>
            <a:r>
              <a:rPr lang="id-ID" b="1" dirty="0"/>
              <a:t>t</a:t>
            </a:r>
            <a:r>
              <a:rPr lang="id-ID" dirty="0"/>
              <a:t> = tahun </a:t>
            </a:r>
            <a:r>
              <a:rPr lang="id-ID" dirty="0" err="1"/>
              <a:t>ke-t</a:t>
            </a:r>
            <a:endParaRPr lang="id-ID" dirty="0"/>
          </a:p>
          <a:p>
            <a:pPr marL="0" indent="0">
              <a:buNone/>
            </a:pPr>
            <a:r>
              <a:rPr lang="id-ID" b="1" dirty="0"/>
              <a:t>Kriteria Kelayakan:</a:t>
            </a:r>
            <a:endParaRPr lang="id-ID" dirty="0"/>
          </a:p>
          <a:p>
            <a:pPr lvl="0"/>
            <a:r>
              <a:rPr lang="id-ID" dirty="0"/>
              <a:t>Jika </a:t>
            </a:r>
            <a:r>
              <a:rPr lang="id-ID" b="1" dirty="0"/>
              <a:t>NPV &gt; 0</a:t>
            </a:r>
            <a:r>
              <a:rPr lang="id-ID" dirty="0"/>
              <a:t>, proyek </a:t>
            </a:r>
            <a:r>
              <a:rPr lang="id-ID" b="1" dirty="0"/>
              <a:t>layak</a:t>
            </a:r>
            <a:r>
              <a:rPr lang="id-ID" dirty="0"/>
              <a:t> (menguntungkan)</a:t>
            </a:r>
          </a:p>
          <a:p>
            <a:pPr lvl="0"/>
            <a:r>
              <a:rPr lang="id-ID" dirty="0"/>
              <a:t>Jika </a:t>
            </a:r>
            <a:r>
              <a:rPr lang="id-ID" b="1" dirty="0"/>
              <a:t>NPV = 0</a:t>
            </a:r>
            <a:r>
              <a:rPr lang="id-ID" dirty="0"/>
              <a:t>, proyek </a:t>
            </a:r>
            <a:r>
              <a:rPr lang="id-ID" b="1" dirty="0"/>
              <a:t>impas</a:t>
            </a:r>
            <a:endParaRPr lang="id-ID" dirty="0"/>
          </a:p>
          <a:p>
            <a:pPr lvl="0"/>
            <a:r>
              <a:rPr lang="id-ID" dirty="0"/>
              <a:t>Jika </a:t>
            </a:r>
            <a:r>
              <a:rPr lang="id-ID" b="1" dirty="0"/>
              <a:t>NPV &lt; 0</a:t>
            </a:r>
            <a:r>
              <a:rPr lang="id-ID" dirty="0"/>
              <a:t>, proyek </a:t>
            </a:r>
            <a:r>
              <a:rPr lang="id-ID" b="1" dirty="0"/>
              <a:t>tidak layak</a:t>
            </a:r>
            <a:endParaRPr lang="en-US" b="1" dirty="0"/>
          </a:p>
          <a:p>
            <a:pPr lvl="0"/>
            <a:endParaRPr lang="en-US" b="1" dirty="0"/>
          </a:p>
          <a:p>
            <a:pPr marL="0" indent="0">
              <a:buNone/>
            </a:pPr>
            <a:r>
              <a:rPr lang="id-ID" b="1" dirty="0"/>
              <a:t>Contoh:</a:t>
            </a:r>
            <a:endParaRPr lang="id-ID" dirty="0"/>
          </a:p>
          <a:p>
            <a:r>
              <a:rPr lang="id-ID" dirty="0"/>
              <a:t>Investasi pembangunan </a:t>
            </a:r>
            <a:r>
              <a:rPr lang="id-ID" i="1" dirty="0"/>
              <a:t>Desa Wisata Alam</a:t>
            </a:r>
            <a:r>
              <a:rPr lang="id-ID" dirty="0"/>
              <a:t> sebesar Rp 500 juta menghasilkan arus kas masuk Rp 150 juta per tahun selama 5 tahun dengan tingkat bunga 10%.</a:t>
            </a:r>
            <a:br>
              <a:rPr lang="id-ID" dirty="0"/>
            </a:br>
            <a:r>
              <a:rPr lang="id-ID" dirty="0"/>
              <a:t>→ Hitung NPV untuk menilai kelayakan proyek.</a:t>
            </a:r>
          </a:p>
          <a:p>
            <a:endParaRPr lang="id-ID" dirty="0"/>
          </a:p>
        </p:txBody>
      </p:sp>
    </p:spTree>
    <p:extLst>
      <p:ext uri="{BB962C8B-B14F-4D97-AF65-F5344CB8AC3E}">
        <p14:creationId xmlns:p14="http://schemas.microsoft.com/office/powerpoint/2010/main" val="3766525721"/>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ampungan Konten 1">
                <a:extLst>
                  <a:ext uri="{FF2B5EF4-FFF2-40B4-BE49-F238E27FC236}">
                    <a16:creationId xmlns:a16="http://schemas.microsoft.com/office/drawing/2014/main" id="{BE73559E-69C0-CFDC-6C6C-2084CD236D9C}"/>
                  </a:ext>
                </a:extLst>
              </p:cNvPr>
              <p:cNvSpPr>
                <a:spLocks noGrp="1"/>
              </p:cNvSpPr>
              <p:nvPr>
                <p:ph idx="1"/>
              </p:nvPr>
            </p:nvSpPr>
            <p:spPr>
              <a:xfrm>
                <a:off x="899592" y="764704"/>
                <a:ext cx="7344816" cy="5361459"/>
              </a:xfrm>
            </p:spPr>
            <p:txBody>
              <a:bodyPr>
                <a:normAutofit/>
              </a:bodyPr>
              <a:lstStyle/>
              <a:p>
                <a:pPr marL="0" indent="0">
                  <a:buNone/>
                </a:pPr>
                <a:r>
                  <a:rPr lang="id-ID" b="1" dirty="0"/>
                  <a:t>C. 2. Internal Rate </a:t>
                </a:r>
                <a:r>
                  <a:rPr lang="id-ID" b="1" dirty="0" err="1"/>
                  <a:t>of</a:t>
                </a:r>
                <a:r>
                  <a:rPr lang="id-ID" b="1" dirty="0"/>
                  <a:t> </a:t>
                </a:r>
                <a:r>
                  <a:rPr lang="id-ID" b="1" dirty="0" err="1"/>
                  <a:t>Return</a:t>
                </a:r>
                <a:r>
                  <a:rPr lang="id-ID" b="1" dirty="0"/>
                  <a:t> (IRR)</a:t>
                </a:r>
                <a:endParaRPr lang="id-ID" dirty="0"/>
              </a:p>
              <a:p>
                <a:r>
                  <a:rPr lang="id-ID" b="1" dirty="0"/>
                  <a:t>Pengertian:</a:t>
                </a:r>
                <a:endParaRPr lang="id-ID" dirty="0"/>
              </a:p>
              <a:p>
                <a:r>
                  <a:rPr lang="id-ID" dirty="0"/>
                  <a:t>IRR adalah </a:t>
                </a:r>
                <a:r>
                  <a:rPr lang="id-ID" b="1" dirty="0"/>
                  <a:t>tingkat bunga (</a:t>
                </a:r>
                <a:r>
                  <a:rPr lang="id-ID" b="1" dirty="0" err="1"/>
                  <a:t>discount</a:t>
                </a:r>
                <a:r>
                  <a:rPr lang="id-ID" b="1" dirty="0"/>
                  <a:t> </a:t>
                </a:r>
                <a:r>
                  <a:rPr lang="id-ID" b="1" dirty="0" err="1"/>
                  <a:t>rate</a:t>
                </a:r>
                <a:r>
                  <a:rPr lang="id-ID" b="1" dirty="0"/>
                  <a:t>)</a:t>
                </a:r>
                <a:r>
                  <a:rPr lang="id-ID" dirty="0"/>
                  <a:t> yang membuat </a:t>
                </a:r>
                <a:r>
                  <a:rPr lang="id-ID" b="1" dirty="0"/>
                  <a:t>NPV sama dengan nol</a:t>
                </a:r>
                <a:r>
                  <a:rPr lang="id-ID" dirty="0"/>
                  <a:t>.</a:t>
                </a:r>
                <a:br>
                  <a:rPr lang="id-ID" dirty="0"/>
                </a:br>
                <a:r>
                  <a:rPr lang="id-ID" dirty="0"/>
                  <a:t>Artinya, proyek tidak untung dan tidak rugi.</a:t>
                </a:r>
              </a:p>
              <a:p>
                <a:pPr marL="0" indent="0">
                  <a:buNone/>
                </a:pPr>
                <a:r>
                  <a:rPr lang="id-ID" b="1" dirty="0"/>
                  <a:t>Rumus:</a:t>
                </a:r>
                <a:endParaRPr lang="id-ID" dirty="0"/>
              </a:p>
              <a:p>
                <a:r>
                  <a:rPr lang="id-ID" dirty="0"/>
                  <a:t>Tidak ada rumus langsung, tetapi dapat dicari dengan interpolasi antara dua tingkat bunga:</a:t>
                </a:r>
              </a:p>
              <a:p>
                <a14:m>
                  <m:oMath xmlns:m="http://schemas.openxmlformats.org/officeDocument/2006/math">
                    <m:r>
                      <a:rPr lang="id-ID" i="1"/>
                      <m:t>𝐼𝑅𝑅</m:t>
                    </m:r>
                    <m:r>
                      <a:rPr lang="id-ID" i="1"/>
                      <m:t>=</m:t>
                    </m:r>
                    <m:sSub>
                      <m:sSubPr>
                        <m:ctrlPr>
                          <a:rPr lang="id-ID" i="1"/>
                        </m:ctrlPr>
                      </m:sSubPr>
                      <m:e>
                        <m:r>
                          <a:rPr lang="id-ID" i="1"/>
                          <m:t>𝑖</m:t>
                        </m:r>
                      </m:e>
                      <m:sub>
                        <m:r>
                          <a:rPr lang="id-ID" i="1"/>
                          <m:t>1</m:t>
                        </m:r>
                      </m:sub>
                    </m:sSub>
                    <m:r>
                      <a:rPr lang="id-ID" i="1"/>
                      <m:t>+</m:t>
                    </m:r>
                    <m:f>
                      <m:fPr>
                        <m:ctrlPr>
                          <a:rPr lang="id-ID" i="1"/>
                        </m:ctrlPr>
                      </m:fPr>
                      <m:num>
                        <m:r>
                          <a:rPr lang="id-ID" i="1"/>
                          <m:t>𝑁𝑃</m:t>
                        </m:r>
                        <m:sSub>
                          <m:sSubPr>
                            <m:ctrlPr>
                              <a:rPr lang="id-ID" i="1"/>
                            </m:ctrlPr>
                          </m:sSubPr>
                          <m:e>
                            <m:r>
                              <a:rPr lang="id-ID" i="1"/>
                              <m:t>𝑉</m:t>
                            </m:r>
                          </m:e>
                          <m:sub>
                            <m:r>
                              <a:rPr lang="id-ID" i="1"/>
                              <m:t>1</m:t>
                            </m:r>
                          </m:sub>
                        </m:sSub>
                      </m:num>
                      <m:den>
                        <m:r>
                          <a:rPr lang="id-ID" i="1"/>
                          <m:t>𝑁𝑃</m:t>
                        </m:r>
                        <m:sSub>
                          <m:sSubPr>
                            <m:ctrlPr>
                              <a:rPr lang="id-ID" i="1"/>
                            </m:ctrlPr>
                          </m:sSubPr>
                          <m:e>
                            <m:r>
                              <a:rPr lang="id-ID" i="1"/>
                              <m:t>𝑉</m:t>
                            </m:r>
                          </m:e>
                          <m:sub>
                            <m:r>
                              <a:rPr lang="id-ID" i="1"/>
                              <m:t>1</m:t>
                            </m:r>
                          </m:sub>
                        </m:sSub>
                        <m:r>
                          <a:rPr lang="id-ID" i="1"/>
                          <m:t>−</m:t>
                        </m:r>
                        <m:r>
                          <a:rPr lang="id-ID" i="1"/>
                          <m:t>𝑁𝑃</m:t>
                        </m:r>
                        <m:sSub>
                          <m:sSubPr>
                            <m:ctrlPr>
                              <a:rPr lang="id-ID" i="1"/>
                            </m:ctrlPr>
                          </m:sSubPr>
                          <m:e>
                            <m:r>
                              <a:rPr lang="id-ID" i="1"/>
                              <m:t>𝑉</m:t>
                            </m:r>
                          </m:e>
                          <m:sub>
                            <m:r>
                              <a:rPr lang="id-ID" i="1"/>
                              <m:t>2</m:t>
                            </m:r>
                          </m:sub>
                        </m:sSub>
                      </m:den>
                    </m:f>
                    <m:r>
                      <a:rPr lang="id-ID" i="1"/>
                      <m:t>×(</m:t>
                    </m:r>
                    <m:sSub>
                      <m:sSubPr>
                        <m:ctrlPr>
                          <a:rPr lang="id-ID" i="1"/>
                        </m:ctrlPr>
                      </m:sSubPr>
                      <m:e>
                        <m:r>
                          <a:rPr lang="id-ID" i="1"/>
                          <m:t>𝑖</m:t>
                        </m:r>
                      </m:e>
                      <m:sub>
                        <m:r>
                          <a:rPr lang="id-ID" i="1"/>
                          <m:t>2</m:t>
                        </m:r>
                      </m:sub>
                    </m:sSub>
                    <m:r>
                      <a:rPr lang="id-ID" i="1"/>
                      <m:t>−</m:t>
                    </m:r>
                    <m:sSub>
                      <m:sSubPr>
                        <m:ctrlPr>
                          <a:rPr lang="id-ID" i="1"/>
                        </m:ctrlPr>
                      </m:sSubPr>
                      <m:e>
                        <m:r>
                          <a:rPr lang="id-ID" i="1"/>
                          <m:t>𝑖</m:t>
                        </m:r>
                      </m:e>
                      <m:sub>
                        <m:r>
                          <a:rPr lang="id-ID" i="1"/>
                          <m:t>1</m:t>
                        </m:r>
                      </m:sub>
                    </m:sSub>
                    <m:r>
                      <a:rPr lang="id-ID" i="1"/>
                      <m:t>)</m:t>
                    </m:r>
                  </m:oMath>
                </a14:m>
                <a:endParaRPr lang="id-ID" dirty="0"/>
              </a:p>
            </p:txBody>
          </p:sp>
        </mc:Choice>
        <mc:Fallback>
          <p:sp>
            <p:nvSpPr>
              <p:cNvPr id="2" name="Tampungan Konten 1">
                <a:extLst>
                  <a:ext uri="{FF2B5EF4-FFF2-40B4-BE49-F238E27FC236}">
                    <a16:creationId xmlns:a16="http://schemas.microsoft.com/office/drawing/2014/main" id="{BE73559E-69C0-CFDC-6C6C-2084CD236D9C}"/>
                  </a:ext>
                </a:extLst>
              </p:cNvPr>
              <p:cNvSpPr>
                <a:spLocks noGrp="1" noRot="1" noChangeAspect="1" noMove="1" noResize="1" noEditPoints="1" noAdjustHandles="1" noChangeArrowheads="1" noChangeShapeType="1" noTextEdit="1"/>
              </p:cNvSpPr>
              <p:nvPr>
                <p:ph idx="1"/>
              </p:nvPr>
            </p:nvSpPr>
            <p:spPr>
              <a:xfrm>
                <a:off x="899592" y="764704"/>
                <a:ext cx="7344816" cy="5361459"/>
              </a:xfrm>
              <a:blipFill>
                <a:blip r:embed="rId2"/>
                <a:stretch>
                  <a:fillRect l="-1744" t="-1136"/>
                </a:stretch>
              </a:blipFill>
            </p:spPr>
            <p:txBody>
              <a:bodyPr/>
              <a:lstStyle/>
              <a:p>
                <a:r>
                  <a:rPr lang="id-ID">
                    <a:noFill/>
                  </a:rPr>
                  <a:t> </a:t>
                </a:r>
              </a:p>
            </p:txBody>
          </p:sp>
        </mc:Fallback>
      </mc:AlternateContent>
    </p:spTree>
    <p:extLst>
      <p:ext uri="{BB962C8B-B14F-4D97-AF65-F5344CB8AC3E}">
        <p14:creationId xmlns:p14="http://schemas.microsoft.com/office/powerpoint/2010/main" val="2994705342"/>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0C7F0B01-67E2-EEB3-6443-43294755732D}"/>
              </a:ext>
            </a:extLst>
          </p:cNvPr>
          <p:cNvSpPr>
            <a:spLocks noGrp="1"/>
          </p:cNvSpPr>
          <p:nvPr>
            <p:ph idx="1"/>
          </p:nvPr>
        </p:nvSpPr>
        <p:spPr>
          <a:xfrm>
            <a:off x="755576" y="764704"/>
            <a:ext cx="7776864" cy="5361459"/>
          </a:xfrm>
        </p:spPr>
        <p:txBody>
          <a:bodyPr>
            <a:normAutofit fontScale="92500" lnSpcReduction="10000"/>
          </a:bodyPr>
          <a:lstStyle/>
          <a:p>
            <a:pPr marL="0" indent="0">
              <a:buNone/>
            </a:pPr>
            <a:r>
              <a:rPr lang="id-ID" dirty="0"/>
              <a:t>Keterangan:</a:t>
            </a:r>
          </a:p>
          <a:p>
            <a:pPr lvl="0"/>
            <a:r>
              <a:rPr lang="id-ID" b="1" dirty="0"/>
              <a:t>i₁</a:t>
            </a:r>
            <a:r>
              <a:rPr lang="id-ID" dirty="0"/>
              <a:t> = tingkat bunga pertama (NPV₁ positif)</a:t>
            </a:r>
          </a:p>
          <a:p>
            <a:pPr lvl="0"/>
            <a:r>
              <a:rPr lang="id-ID" b="1" dirty="0"/>
              <a:t>i₂</a:t>
            </a:r>
            <a:r>
              <a:rPr lang="id-ID" dirty="0"/>
              <a:t> = tingkat bunga kedua (NPV₂ negatif)</a:t>
            </a:r>
          </a:p>
          <a:p>
            <a:pPr marL="0" indent="0">
              <a:buNone/>
            </a:pPr>
            <a:r>
              <a:rPr lang="id-ID" b="1" dirty="0"/>
              <a:t>Kriteria Kelayakan:</a:t>
            </a:r>
            <a:endParaRPr lang="id-ID" dirty="0"/>
          </a:p>
          <a:p>
            <a:pPr lvl="0"/>
            <a:r>
              <a:rPr lang="id-ID" dirty="0"/>
              <a:t>Jika </a:t>
            </a:r>
            <a:r>
              <a:rPr lang="id-ID" b="1" dirty="0"/>
              <a:t>IRR &gt; tingkat bunga yang berlaku</a:t>
            </a:r>
            <a:r>
              <a:rPr lang="id-ID" dirty="0"/>
              <a:t>, maka proyek </a:t>
            </a:r>
            <a:r>
              <a:rPr lang="id-ID" b="1" dirty="0"/>
              <a:t>layak</a:t>
            </a:r>
            <a:endParaRPr lang="id-ID" dirty="0"/>
          </a:p>
          <a:p>
            <a:pPr lvl="0"/>
            <a:r>
              <a:rPr lang="id-ID" dirty="0"/>
              <a:t>Jika </a:t>
            </a:r>
            <a:r>
              <a:rPr lang="id-ID" b="1" dirty="0"/>
              <a:t>IRR &lt; tingkat bunga yang berlaku</a:t>
            </a:r>
            <a:r>
              <a:rPr lang="id-ID" dirty="0"/>
              <a:t>, maka proyek </a:t>
            </a:r>
            <a:r>
              <a:rPr lang="id-ID" b="1" dirty="0"/>
              <a:t>tidak layak</a:t>
            </a:r>
            <a:endParaRPr lang="id-ID" dirty="0"/>
          </a:p>
          <a:p>
            <a:pPr marL="0" indent="0">
              <a:buNone/>
            </a:pPr>
            <a:endParaRPr lang="en-US" b="1" dirty="0"/>
          </a:p>
          <a:p>
            <a:pPr marL="0" indent="0">
              <a:buNone/>
            </a:pPr>
            <a:r>
              <a:rPr lang="id-ID" b="1" dirty="0"/>
              <a:t>Contoh:</a:t>
            </a:r>
            <a:endParaRPr lang="id-ID" dirty="0"/>
          </a:p>
          <a:p>
            <a:r>
              <a:rPr lang="id-ID" dirty="0"/>
              <a:t>Jika IRR proyek </a:t>
            </a:r>
            <a:r>
              <a:rPr lang="id-ID" i="1" dirty="0"/>
              <a:t>Hotel Bukit Indah</a:t>
            </a:r>
            <a:r>
              <a:rPr lang="id-ID" dirty="0"/>
              <a:t> sebesar 14% sedangkan bunga pinjaman bank 10%, maka proyek </a:t>
            </a:r>
            <a:r>
              <a:rPr lang="id-ID" b="1" dirty="0"/>
              <a:t>layak dijalankan</a:t>
            </a:r>
            <a:r>
              <a:rPr lang="id-ID" dirty="0"/>
              <a:t>.</a:t>
            </a:r>
          </a:p>
          <a:p>
            <a:endParaRPr lang="id-ID" dirty="0"/>
          </a:p>
        </p:txBody>
      </p:sp>
    </p:spTree>
    <p:extLst>
      <p:ext uri="{BB962C8B-B14F-4D97-AF65-F5344CB8AC3E}">
        <p14:creationId xmlns:p14="http://schemas.microsoft.com/office/powerpoint/2010/main" val="3173167678"/>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DE25D15F-A768-CE7A-4E6B-8293DD6E1935}"/>
              </a:ext>
            </a:extLst>
          </p:cNvPr>
          <p:cNvSpPr>
            <a:spLocks noGrp="1"/>
          </p:cNvSpPr>
          <p:nvPr>
            <p:ph idx="1"/>
          </p:nvPr>
        </p:nvSpPr>
        <p:spPr>
          <a:xfrm>
            <a:off x="755576" y="620688"/>
            <a:ext cx="7632848" cy="5505475"/>
          </a:xfrm>
        </p:spPr>
        <p:txBody>
          <a:bodyPr>
            <a:normAutofit fontScale="92500"/>
          </a:bodyPr>
          <a:lstStyle/>
          <a:p>
            <a:pPr marL="0" indent="0" algn="ctr">
              <a:buNone/>
            </a:pPr>
            <a:r>
              <a:rPr lang="id-ID" sz="3000" b="1" dirty="0"/>
              <a:t>Konsep Investasi, Sumber Modal, dan Biaya dalam Studi Kelayakan Bisnis Pariwisata</a:t>
            </a:r>
            <a:endParaRPr lang="id-ID" sz="3000" dirty="0"/>
          </a:p>
          <a:p>
            <a:pPr marL="0" indent="0">
              <a:buNone/>
            </a:pPr>
            <a:r>
              <a:rPr lang="id-ID" b="1" dirty="0"/>
              <a:t>A. Pengantar</a:t>
            </a:r>
            <a:endParaRPr lang="id-ID" dirty="0"/>
          </a:p>
          <a:p>
            <a:r>
              <a:rPr lang="id-ID" dirty="0"/>
              <a:t>Dalam studi kelayakan bisnis pariwisata, investasi merupakan langkah awal yang menentukan keberhasilan proyek. Investasi di bidang pariwisata tidak hanya menilai potensi keuntungan finansial, tetapi juga memperhatikan dampak sosial, budaya, dan lingkungan di sekitar destinasi.</a:t>
            </a:r>
          </a:p>
          <a:p>
            <a:r>
              <a:rPr lang="id-ID" dirty="0"/>
              <a:t>Tujuan analisis investasi adalah untuk memastikan bahwa proyek wisata layak dilaksanakan dari segi finansial, operasional, maupun sosial.</a:t>
            </a:r>
          </a:p>
          <a:p>
            <a:endParaRPr lang="id-ID" dirty="0"/>
          </a:p>
        </p:txBody>
      </p:sp>
    </p:spTree>
    <p:extLst>
      <p:ext uri="{BB962C8B-B14F-4D97-AF65-F5344CB8AC3E}">
        <p14:creationId xmlns:p14="http://schemas.microsoft.com/office/powerpoint/2010/main" val="3384456824"/>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ampungan Konten 1">
                <a:extLst>
                  <a:ext uri="{FF2B5EF4-FFF2-40B4-BE49-F238E27FC236}">
                    <a16:creationId xmlns:a16="http://schemas.microsoft.com/office/drawing/2014/main" id="{22351125-BC11-C0B5-327E-FAE19AA8DD42}"/>
                  </a:ext>
                </a:extLst>
              </p:cNvPr>
              <p:cNvSpPr>
                <a:spLocks noGrp="1"/>
              </p:cNvSpPr>
              <p:nvPr>
                <p:ph idx="1"/>
              </p:nvPr>
            </p:nvSpPr>
            <p:spPr>
              <a:xfrm>
                <a:off x="755576" y="836712"/>
                <a:ext cx="7704856" cy="5289451"/>
              </a:xfrm>
            </p:spPr>
            <p:txBody>
              <a:bodyPr/>
              <a:lstStyle/>
              <a:p>
                <a:pPr marL="0" indent="0">
                  <a:buNone/>
                </a:pPr>
                <a:r>
                  <a:rPr lang="id-ID" b="1" dirty="0"/>
                  <a:t>D. 3. </a:t>
                </a:r>
                <a:r>
                  <a:rPr lang="id-ID" b="1" dirty="0" err="1"/>
                  <a:t>Payback</a:t>
                </a:r>
                <a:r>
                  <a:rPr lang="id-ID" b="1" dirty="0"/>
                  <a:t> </a:t>
                </a:r>
                <a:r>
                  <a:rPr lang="id-ID" b="1" dirty="0" err="1"/>
                  <a:t>Period</a:t>
                </a:r>
                <a:r>
                  <a:rPr lang="id-ID" b="1" dirty="0"/>
                  <a:t> (PP)</a:t>
                </a:r>
                <a:endParaRPr lang="id-ID" dirty="0"/>
              </a:p>
              <a:p>
                <a:r>
                  <a:rPr lang="id-ID" b="1" dirty="0"/>
                  <a:t>Pengertian:</a:t>
                </a:r>
                <a:endParaRPr lang="id-ID" dirty="0"/>
              </a:p>
              <a:p>
                <a:r>
                  <a:rPr lang="id-ID" dirty="0"/>
                  <a:t>PP adalah </a:t>
                </a:r>
                <a:r>
                  <a:rPr lang="id-ID" b="1" dirty="0"/>
                  <a:t>jangka waktu yang diperlukan untuk mengembalikan seluruh modal investasi</a:t>
                </a:r>
                <a:r>
                  <a:rPr lang="id-ID" dirty="0"/>
                  <a:t> dari arus kas bersih tahunan.</a:t>
                </a:r>
              </a:p>
              <a:p>
                <a:pPr marL="0" indent="0">
                  <a:buNone/>
                </a:pPr>
                <a:endParaRPr lang="en-US" b="1" dirty="0"/>
              </a:p>
              <a:p>
                <a:pPr marL="0" indent="0">
                  <a:buNone/>
                </a:pPr>
                <a:r>
                  <a:rPr lang="id-ID" b="1" dirty="0"/>
                  <a:t>Rumus:</a:t>
                </a:r>
                <a:endParaRPr lang="id-ID" dirty="0"/>
              </a:p>
              <a:p>
                <a14:m>
                  <m:oMath xmlns:m="http://schemas.openxmlformats.org/officeDocument/2006/math">
                    <m:r>
                      <a:rPr lang="id-ID" i="1"/>
                      <m:t>𝑃𝑃</m:t>
                    </m:r>
                    <m:r>
                      <a:rPr lang="id-ID" i="1"/>
                      <m:t>=</m:t>
                    </m:r>
                    <m:f>
                      <m:fPr>
                        <m:ctrlPr>
                          <a:rPr lang="id-ID" i="1"/>
                        </m:ctrlPr>
                      </m:fPr>
                      <m:num>
                        <m:r>
                          <a:rPr lang="id-ID" i="1"/>
                          <m:t>𝑁𝑖𝑙𝑎𝑖</m:t>
                        </m:r>
                        <m:r>
                          <m:rPr>
                            <m:nor/>
                          </m:rPr>
                          <a:rPr lang="id-ID"/>
                          <m:t> </m:t>
                        </m:r>
                        <m:r>
                          <a:rPr lang="id-ID" i="1"/>
                          <m:t>𝐼𝑛𝑣𝑒𝑠𝑡𝑎𝑠𝑖</m:t>
                        </m:r>
                      </m:num>
                      <m:den>
                        <m:r>
                          <a:rPr lang="id-ID" i="1"/>
                          <m:t>𝐴𝑟𝑢𝑠</m:t>
                        </m:r>
                        <m:r>
                          <m:rPr>
                            <m:nor/>
                          </m:rPr>
                          <a:rPr lang="id-ID"/>
                          <m:t> </m:t>
                        </m:r>
                        <m:r>
                          <a:rPr lang="id-ID" i="1"/>
                          <m:t>𝐾𝑎𝑠</m:t>
                        </m:r>
                        <m:r>
                          <m:rPr>
                            <m:nor/>
                          </m:rPr>
                          <a:rPr lang="id-ID"/>
                          <m:t> </m:t>
                        </m:r>
                        <m:r>
                          <a:rPr lang="id-ID" i="1"/>
                          <m:t>𝐵𝑒𝑟𝑠𝑖h</m:t>
                        </m:r>
                        <m:r>
                          <m:rPr>
                            <m:nor/>
                          </m:rPr>
                          <a:rPr lang="id-ID"/>
                          <m:t> </m:t>
                        </m:r>
                        <m:r>
                          <a:rPr lang="id-ID" i="1"/>
                          <m:t>𝑇𝑎h𝑢𝑛𝑎𝑛</m:t>
                        </m:r>
                      </m:den>
                    </m:f>
                  </m:oMath>
                </a14:m>
                <a:endParaRPr lang="id-ID" dirty="0"/>
              </a:p>
            </p:txBody>
          </p:sp>
        </mc:Choice>
        <mc:Fallback>
          <p:sp>
            <p:nvSpPr>
              <p:cNvPr id="2" name="Tampungan Konten 1">
                <a:extLst>
                  <a:ext uri="{FF2B5EF4-FFF2-40B4-BE49-F238E27FC236}">
                    <a16:creationId xmlns:a16="http://schemas.microsoft.com/office/drawing/2014/main" id="{22351125-BC11-C0B5-327E-FAE19AA8DD42}"/>
                  </a:ext>
                </a:extLst>
              </p:cNvPr>
              <p:cNvSpPr>
                <a:spLocks noGrp="1" noRot="1" noChangeAspect="1" noMove="1" noResize="1" noEditPoints="1" noAdjustHandles="1" noChangeArrowheads="1" noChangeShapeType="1" noTextEdit="1"/>
              </p:cNvSpPr>
              <p:nvPr>
                <p:ph idx="1"/>
              </p:nvPr>
            </p:nvSpPr>
            <p:spPr>
              <a:xfrm>
                <a:off x="755576" y="836712"/>
                <a:ext cx="7704856" cy="5289451"/>
              </a:xfrm>
              <a:blipFill>
                <a:blip r:embed="rId2"/>
                <a:stretch>
                  <a:fillRect l="-1661" t="-1152" r="-2611"/>
                </a:stretch>
              </a:blipFill>
            </p:spPr>
            <p:txBody>
              <a:bodyPr/>
              <a:lstStyle/>
              <a:p>
                <a:r>
                  <a:rPr lang="id-ID">
                    <a:noFill/>
                  </a:rPr>
                  <a:t> </a:t>
                </a:r>
              </a:p>
            </p:txBody>
          </p:sp>
        </mc:Fallback>
      </mc:AlternateContent>
    </p:spTree>
    <p:extLst>
      <p:ext uri="{BB962C8B-B14F-4D97-AF65-F5344CB8AC3E}">
        <p14:creationId xmlns:p14="http://schemas.microsoft.com/office/powerpoint/2010/main" val="3777346466"/>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ampungan Konten 1">
                <a:extLst>
                  <a:ext uri="{FF2B5EF4-FFF2-40B4-BE49-F238E27FC236}">
                    <a16:creationId xmlns:a16="http://schemas.microsoft.com/office/drawing/2014/main" id="{126C96B1-1352-44B7-C205-D0F748A6CA81}"/>
                  </a:ext>
                </a:extLst>
              </p:cNvPr>
              <p:cNvSpPr>
                <a:spLocks noGrp="1"/>
              </p:cNvSpPr>
              <p:nvPr>
                <p:ph idx="1"/>
              </p:nvPr>
            </p:nvSpPr>
            <p:spPr>
              <a:xfrm>
                <a:off x="899592" y="836712"/>
                <a:ext cx="7488832" cy="5289451"/>
              </a:xfrm>
            </p:spPr>
            <p:txBody>
              <a:bodyPr/>
              <a:lstStyle/>
              <a:p>
                <a:pPr marL="0" indent="0">
                  <a:buNone/>
                </a:pPr>
                <a:r>
                  <a:rPr lang="id-ID" b="1" dirty="0"/>
                  <a:t>Kriteria Kelayakan:</a:t>
                </a:r>
                <a:endParaRPr lang="id-ID" dirty="0"/>
              </a:p>
              <a:p>
                <a:pPr lvl="0"/>
                <a:r>
                  <a:rPr lang="id-ID" dirty="0"/>
                  <a:t>Semakin </a:t>
                </a:r>
                <a:r>
                  <a:rPr lang="id-ID" b="1" dirty="0"/>
                  <a:t>pendek PP</a:t>
                </a:r>
                <a:r>
                  <a:rPr lang="id-ID" dirty="0"/>
                  <a:t>, proyek </a:t>
                </a:r>
                <a:r>
                  <a:rPr lang="id-ID" b="1" dirty="0"/>
                  <a:t>semakin layak</a:t>
                </a:r>
                <a:endParaRPr lang="id-ID" dirty="0"/>
              </a:p>
              <a:p>
                <a:pPr lvl="0"/>
                <a:r>
                  <a:rPr lang="id-ID" dirty="0"/>
                  <a:t>Jika PP lebih cepat dari umur proyek → layak</a:t>
                </a:r>
              </a:p>
              <a:p>
                <a:pPr marL="0" indent="0">
                  <a:buNone/>
                </a:pPr>
                <a:endParaRPr lang="en-US" b="1" dirty="0"/>
              </a:p>
              <a:p>
                <a:pPr marL="0" indent="0">
                  <a:buNone/>
                </a:pPr>
                <a:r>
                  <a:rPr lang="id-ID" b="1" dirty="0"/>
                  <a:t>Contoh:</a:t>
                </a:r>
                <a:endParaRPr lang="id-ID" dirty="0"/>
              </a:p>
              <a:p>
                <a:r>
                  <a:rPr lang="id-ID" dirty="0"/>
                  <a:t>Investasi Rp 600 juta menghasilkan arus kas Rp 150 juta per tahun.</a:t>
                </a:r>
              </a:p>
              <a:p>
                <a14:m>
                  <m:oMath xmlns:m="http://schemas.openxmlformats.org/officeDocument/2006/math">
                    <m:r>
                      <a:rPr lang="id-ID" i="1"/>
                      <m:t>𝑃𝑃</m:t>
                    </m:r>
                    <m:r>
                      <a:rPr lang="id-ID" i="1"/>
                      <m:t>=600</m:t>
                    </m:r>
                    <m:r>
                      <a:rPr lang="id-ID"/>
                      <m:t>/</m:t>
                    </m:r>
                    <m:r>
                      <a:rPr lang="id-ID" i="1"/>
                      <m:t>150=4</m:t>
                    </m:r>
                    <m:r>
                      <m:rPr>
                        <m:nor/>
                      </m:rPr>
                      <a:rPr lang="id-ID"/>
                      <m:t> </m:t>
                    </m:r>
                    <m:r>
                      <a:rPr lang="id-ID" i="1"/>
                      <m:t>𝑡𝑎h𝑢𝑛</m:t>
                    </m:r>
                  </m:oMath>
                </a14:m>
                <a:endParaRPr lang="id-ID" dirty="0"/>
              </a:p>
              <a:p>
                <a:r>
                  <a:rPr lang="id-ID" dirty="0"/>
                  <a:t>Artinya, modal kembali dalam 4 tahun.</a:t>
                </a:r>
              </a:p>
              <a:p>
                <a:endParaRPr lang="id-ID" dirty="0"/>
              </a:p>
            </p:txBody>
          </p:sp>
        </mc:Choice>
        <mc:Fallback>
          <p:sp>
            <p:nvSpPr>
              <p:cNvPr id="2" name="Tampungan Konten 1">
                <a:extLst>
                  <a:ext uri="{FF2B5EF4-FFF2-40B4-BE49-F238E27FC236}">
                    <a16:creationId xmlns:a16="http://schemas.microsoft.com/office/drawing/2014/main" id="{126C96B1-1352-44B7-C205-D0F748A6CA81}"/>
                  </a:ext>
                </a:extLst>
              </p:cNvPr>
              <p:cNvSpPr>
                <a:spLocks noGrp="1" noRot="1" noChangeAspect="1" noMove="1" noResize="1" noEditPoints="1" noAdjustHandles="1" noChangeArrowheads="1" noChangeShapeType="1" noTextEdit="1"/>
              </p:cNvSpPr>
              <p:nvPr>
                <p:ph idx="1"/>
              </p:nvPr>
            </p:nvSpPr>
            <p:spPr>
              <a:xfrm>
                <a:off x="899592" y="836712"/>
                <a:ext cx="7488832" cy="5289451"/>
              </a:xfrm>
              <a:blipFill>
                <a:blip r:embed="rId2"/>
                <a:stretch>
                  <a:fillRect l="-1710" t="-1152" r="-896"/>
                </a:stretch>
              </a:blipFill>
            </p:spPr>
            <p:txBody>
              <a:bodyPr/>
              <a:lstStyle/>
              <a:p>
                <a:r>
                  <a:rPr lang="id-ID">
                    <a:noFill/>
                  </a:rPr>
                  <a:t> </a:t>
                </a:r>
              </a:p>
            </p:txBody>
          </p:sp>
        </mc:Fallback>
      </mc:AlternateContent>
    </p:spTree>
    <p:extLst>
      <p:ext uri="{BB962C8B-B14F-4D97-AF65-F5344CB8AC3E}">
        <p14:creationId xmlns:p14="http://schemas.microsoft.com/office/powerpoint/2010/main" val="2009028315"/>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ampungan Konten 1">
                <a:extLst>
                  <a:ext uri="{FF2B5EF4-FFF2-40B4-BE49-F238E27FC236}">
                    <a16:creationId xmlns:a16="http://schemas.microsoft.com/office/drawing/2014/main" id="{F0F48AFC-CDE9-F24D-C9CC-CAE7AB3CFDAF}"/>
                  </a:ext>
                </a:extLst>
              </p:cNvPr>
              <p:cNvSpPr>
                <a:spLocks noGrp="1"/>
              </p:cNvSpPr>
              <p:nvPr>
                <p:ph idx="1"/>
              </p:nvPr>
            </p:nvSpPr>
            <p:spPr>
              <a:xfrm>
                <a:off x="971600" y="836712"/>
                <a:ext cx="7560840" cy="5289451"/>
              </a:xfrm>
            </p:spPr>
            <p:txBody>
              <a:bodyPr/>
              <a:lstStyle/>
              <a:p>
                <a:pPr marL="0" indent="0">
                  <a:buNone/>
                </a:pPr>
                <a:r>
                  <a:rPr lang="id-ID" b="1" dirty="0"/>
                  <a:t>E. 4. </a:t>
                </a:r>
                <a:r>
                  <a:rPr lang="id-ID" b="1" dirty="0" err="1"/>
                  <a:t>Benefit-Cost</a:t>
                </a:r>
                <a:r>
                  <a:rPr lang="id-ID" b="1" dirty="0"/>
                  <a:t> </a:t>
                </a:r>
                <a:r>
                  <a:rPr lang="id-ID" b="1" dirty="0" err="1"/>
                  <a:t>Ratio</a:t>
                </a:r>
                <a:r>
                  <a:rPr lang="id-ID" b="1" dirty="0"/>
                  <a:t> (B/C </a:t>
                </a:r>
                <a:r>
                  <a:rPr lang="id-ID" b="1" dirty="0" err="1"/>
                  <a:t>Ratio</a:t>
                </a:r>
                <a:r>
                  <a:rPr lang="id-ID" b="1" dirty="0"/>
                  <a:t>)</a:t>
                </a:r>
                <a:endParaRPr lang="id-ID" dirty="0"/>
              </a:p>
              <a:p>
                <a:pPr marL="0" indent="0">
                  <a:buNone/>
                </a:pPr>
                <a:r>
                  <a:rPr lang="id-ID" b="1" dirty="0"/>
                  <a:t>Pengertian:</a:t>
                </a:r>
                <a:endParaRPr lang="id-ID" dirty="0"/>
              </a:p>
              <a:p>
                <a:r>
                  <a:rPr lang="id-ID" dirty="0"/>
                  <a:t>B/C </a:t>
                </a:r>
                <a:r>
                  <a:rPr lang="id-ID" dirty="0" err="1"/>
                  <a:t>Ratio</a:t>
                </a:r>
                <a:r>
                  <a:rPr lang="id-ID" dirty="0"/>
                  <a:t> membandingkan </a:t>
                </a:r>
                <a:r>
                  <a:rPr lang="id-ID" b="1" dirty="0"/>
                  <a:t>nilai manfaat</a:t>
                </a:r>
                <a:r>
                  <a:rPr lang="id-ID" dirty="0"/>
                  <a:t> dengan </a:t>
                </a:r>
                <a:r>
                  <a:rPr lang="id-ID" b="1" dirty="0"/>
                  <a:t>nilai biaya</a:t>
                </a:r>
                <a:r>
                  <a:rPr lang="id-ID" dirty="0"/>
                  <a:t> dalam nilai sekarang.</a:t>
                </a:r>
              </a:p>
              <a:p>
                <a:pPr marL="0" indent="0">
                  <a:buNone/>
                </a:pPr>
                <a:endParaRPr lang="en-US" b="1" dirty="0"/>
              </a:p>
              <a:p>
                <a:pPr marL="0" indent="0">
                  <a:buNone/>
                </a:pPr>
                <a:r>
                  <a:rPr lang="id-ID" b="1" dirty="0"/>
                  <a:t>Rumus:</a:t>
                </a:r>
                <a:endParaRPr lang="id-ID" dirty="0"/>
              </a:p>
              <a:p>
                <a14:m>
                  <m:oMath xmlns:m="http://schemas.openxmlformats.org/officeDocument/2006/math">
                    <m:r>
                      <a:rPr lang="id-ID" i="1"/>
                      <m:t>𝐵</m:t>
                    </m:r>
                    <m:r>
                      <a:rPr lang="id-ID"/>
                      <m:t>/</m:t>
                    </m:r>
                    <m:r>
                      <a:rPr lang="id-ID" i="1"/>
                      <m:t>𝐶</m:t>
                    </m:r>
                    <m:r>
                      <a:rPr lang="id-ID" i="1"/>
                      <m:t>=</m:t>
                    </m:r>
                    <m:f>
                      <m:fPr>
                        <m:ctrlPr>
                          <a:rPr lang="id-ID" i="1"/>
                        </m:ctrlPr>
                      </m:fPr>
                      <m:num>
                        <m:r>
                          <a:rPr lang="id-ID" i="1"/>
                          <m:t>∑</m:t>
                        </m:r>
                        <m:r>
                          <a:rPr lang="id-ID" i="1"/>
                          <m:t>𝑃𝑉</m:t>
                        </m:r>
                        <m:r>
                          <m:rPr>
                            <m:nor/>
                          </m:rPr>
                          <a:rPr lang="id-ID"/>
                          <m:t> </m:t>
                        </m:r>
                        <m:r>
                          <a:rPr lang="id-ID" i="1"/>
                          <m:t>𝐵𝑒𝑛𝑒𝑓𝑖𝑡</m:t>
                        </m:r>
                      </m:num>
                      <m:den>
                        <m:r>
                          <a:rPr lang="id-ID" i="1"/>
                          <m:t>∑</m:t>
                        </m:r>
                        <m:r>
                          <a:rPr lang="id-ID" i="1"/>
                          <m:t>𝑃𝑉</m:t>
                        </m:r>
                        <m:r>
                          <m:rPr>
                            <m:nor/>
                          </m:rPr>
                          <a:rPr lang="id-ID"/>
                          <m:t> </m:t>
                        </m:r>
                        <m:r>
                          <a:rPr lang="id-ID" i="1"/>
                          <m:t>𝐶𝑜𝑠𝑡</m:t>
                        </m:r>
                      </m:den>
                    </m:f>
                  </m:oMath>
                </a14:m>
                <a:endParaRPr lang="id-ID" dirty="0"/>
              </a:p>
            </p:txBody>
          </p:sp>
        </mc:Choice>
        <mc:Fallback>
          <p:sp>
            <p:nvSpPr>
              <p:cNvPr id="2" name="Tampungan Konten 1">
                <a:extLst>
                  <a:ext uri="{FF2B5EF4-FFF2-40B4-BE49-F238E27FC236}">
                    <a16:creationId xmlns:a16="http://schemas.microsoft.com/office/drawing/2014/main" id="{F0F48AFC-CDE9-F24D-C9CC-CAE7AB3CFDAF}"/>
                  </a:ext>
                </a:extLst>
              </p:cNvPr>
              <p:cNvSpPr>
                <a:spLocks noGrp="1" noRot="1" noChangeAspect="1" noMove="1" noResize="1" noEditPoints="1" noAdjustHandles="1" noChangeArrowheads="1" noChangeShapeType="1" noTextEdit="1"/>
              </p:cNvSpPr>
              <p:nvPr>
                <p:ph idx="1"/>
              </p:nvPr>
            </p:nvSpPr>
            <p:spPr>
              <a:xfrm>
                <a:off x="971600" y="836712"/>
                <a:ext cx="7560840" cy="5289451"/>
              </a:xfrm>
              <a:blipFill>
                <a:blip r:embed="rId2"/>
                <a:stretch>
                  <a:fillRect l="-1612" t="-1152"/>
                </a:stretch>
              </a:blipFill>
            </p:spPr>
            <p:txBody>
              <a:bodyPr/>
              <a:lstStyle/>
              <a:p>
                <a:r>
                  <a:rPr lang="id-ID">
                    <a:noFill/>
                  </a:rPr>
                  <a:t> </a:t>
                </a:r>
              </a:p>
            </p:txBody>
          </p:sp>
        </mc:Fallback>
      </mc:AlternateContent>
    </p:spTree>
    <p:extLst>
      <p:ext uri="{BB962C8B-B14F-4D97-AF65-F5344CB8AC3E}">
        <p14:creationId xmlns:p14="http://schemas.microsoft.com/office/powerpoint/2010/main" val="3560749821"/>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ampungan Konten 1">
                <a:extLst>
                  <a:ext uri="{FF2B5EF4-FFF2-40B4-BE49-F238E27FC236}">
                    <a16:creationId xmlns:a16="http://schemas.microsoft.com/office/drawing/2014/main" id="{533495C2-863C-0F15-5C35-2C88180190C1}"/>
                  </a:ext>
                </a:extLst>
              </p:cNvPr>
              <p:cNvSpPr>
                <a:spLocks noGrp="1"/>
              </p:cNvSpPr>
              <p:nvPr>
                <p:ph idx="1"/>
              </p:nvPr>
            </p:nvSpPr>
            <p:spPr>
              <a:xfrm>
                <a:off x="971600" y="836712"/>
                <a:ext cx="7272808" cy="5289451"/>
              </a:xfrm>
            </p:spPr>
            <p:txBody>
              <a:bodyPr>
                <a:normAutofit/>
              </a:bodyPr>
              <a:lstStyle/>
              <a:p>
                <a:pPr marL="0" indent="0">
                  <a:buNone/>
                </a:pPr>
                <a:r>
                  <a:rPr lang="id-ID" b="1" dirty="0"/>
                  <a:t>Kriteria Kelayakan:</a:t>
                </a:r>
                <a:endParaRPr lang="id-ID" dirty="0"/>
              </a:p>
              <a:p>
                <a:pPr lvl="0"/>
                <a:r>
                  <a:rPr lang="id-ID" dirty="0"/>
                  <a:t>Jika </a:t>
                </a:r>
                <a:r>
                  <a:rPr lang="id-ID" b="1" dirty="0"/>
                  <a:t>B/C &gt; 1</a:t>
                </a:r>
                <a:r>
                  <a:rPr lang="id-ID" dirty="0"/>
                  <a:t>, proyek </a:t>
                </a:r>
                <a:r>
                  <a:rPr lang="id-ID" b="1" dirty="0"/>
                  <a:t>layak</a:t>
                </a:r>
                <a:endParaRPr lang="id-ID" dirty="0"/>
              </a:p>
              <a:p>
                <a:pPr lvl="0"/>
                <a:r>
                  <a:rPr lang="id-ID" dirty="0"/>
                  <a:t>Jika </a:t>
                </a:r>
                <a:r>
                  <a:rPr lang="id-ID" b="1" dirty="0"/>
                  <a:t>B/C = 1</a:t>
                </a:r>
                <a:r>
                  <a:rPr lang="id-ID" dirty="0"/>
                  <a:t>, proyek </a:t>
                </a:r>
                <a:r>
                  <a:rPr lang="id-ID" b="1" dirty="0"/>
                  <a:t>impas</a:t>
                </a:r>
                <a:endParaRPr lang="id-ID" dirty="0"/>
              </a:p>
              <a:p>
                <a:pPr lvl="0"/>
                <a:r>
                  <a:rPr lang="id-ID" dirty="0"/>
                  <a:t>Jika </a:t>
                </a:r>
                <a:r>
                  <a:rPr lang="id-ID" b="1" dirty="0"/>
                  <a:t>B/C &lt; 1</a:t>
                </a:r>
                <a:r>
                  <a:rPr lang="id-ID" dirty="0"/>
                  <a:t>, proyek </a:t>
                </a:r>
                <a:r>
                  <a:rPr lang="id-ID" b="1" dirty="0"/>
                  <a:t>tidak layak</a:t>
                </a:r>
                <a:endParaRPr lang="id-ID" dirty="0"/>
              </a:p>
              <a:p>
                <a:pPr marL="0" indent="0">
                  <a:buNone/>
                </a:pPr>
                <a:endParaRPr lang="en-US" b="1" dirty="0"/>
              </a:p>
              <a:p>
                <a:pPr marL="0" indent="0">
                  <a:buNone/>
                </a:pPr>
                <a:r>
                  <a:rPr lang="id-ID" b="1" dirty="0"/>
                  <a:t>Contoh:</a:t>
                </a:r>
                <a:endParaRPr lang="id-ID" dirty="0"/>
              </a:p>
              <a:p>
                <a:r>
                  <a:rPr lang="id-ID" dirty="0"/>
                  <a:t>Jika PV </a:t>
                </a:r>
                <a:r>
                  <a:rPr lang="id-ID" dirty="0" err="1"/>
                  <a:t>Benefit</a:t>
                </a:r>
                <a:r>
                  <a:rPr lang="id-ID" dirty="0"/>
                  <a:t> = Rp 800 juta dan PV </a:t>
                </a:r>
                <a:r>
                  <a:rPr lang="id-ID" dirty="0" err="1"/>
                  <a:t>Cost</a:t>
                </a:r>
                <a:r>
                  <a:rPr lang="id-ID" dirty="0"/>
                  <a:t> = Rp 600 juta, maka:</a:t>
                </a:r>
              </a:p>
              <a:p>
                <a14:m>
                  <m:oMath xmlns:m="http://schemas.openxmlformats.org/officeDocument/2006/math">
                    <m:r>
                      <a:rPr lang="id-ID" i="1"/>
                      <m:t>𝐵</m:t>
                    </m:r>
                    <m:r>
                      <a:rPr lang="id-ID"/>
                      <m:t>/</m:t>
                    </m:r>
                    <m:r>
                      <a:rPr lang="id-ID" i="1"/>
                      <m:t>𝐶</m:t>
                    </m:r>
                    <m:r>
                      <a:rPr lang="id-ID" i="1"/>
                      <m:t>=800</m:t>
                    </m:r>
                    <m:r>
                      <a:rPr lang="id-ID"/>
                      <m:t>/</m:t>
                    </m:r>
                    <m:r>
                      <a:rPr lang="id-ID" i="1"/>
                      <m:t>600=1,33</m:t>
                    </m:r>
                  </m:oMath>
                </a14:m>
                <a:endParaRPr lang="id-ID" dirty="0"/>
              </a:p>
              <a:p>
                <a:r>
                  <a:rPr lang="id-ID" dirty="0"/>
                  <a:t>→ Proyek </a:t>
                </a:r>
                <a:r>
                  <a:rPr lang="id-ID" b="1" dirty="0"/>
                  <a:t>layak dijalankan</a:t>
                </a:r>
                <a:r>
                  <a:rPr lang="id-ID" dirty="0"/>
                  <a:t>.</a:t>
                </a:r>
              </a:p>
              <a:p>
                <a:endParaRPr lang="id-ID" dirty="0"/>
              </a:p>
            </p:txBody>
          </p:sp>
        </mc:Choice>
        <mc:Fallback>
          <p:sp>
            <p:nvSpPr>
              <p:cNvPr id="2" name="Tampungan Konten 1">
                <a:extLst>
                  <a:ext uri="{FF2B5EF4-FFF2-40B4-BE49-F238E27FC236}">
                    <a16:creationId xmlns:a16="http://schemas.microsoft.com/office/drawing/2014/main" id="{533495C2-863C-0F15-5C35-2C88180190C1}"/>
                  </a:ext>
                </a:extLst>
              </p:cNvPr>
              <p:cNvSpPr>
                <a:spLocks noGrp="1" noRot="1" noChangeAspect="1" noMove="1" noResize="1" noEditPoints="1" noAdjustHandles="1" noChangeArrowheads="1" noChangeShapeType="1" noTextEdit="1"/>
              </p:cNvSpPr>
              <p:nvPr>
                <p:ph idx="1"/>
              </p:nvPr>
            </p:nvSpPr>
            <p:spPr>
              <a:xfrm>
                <a:off x="971600" y="836712"/>
                <a:ext cx="7272808" cy="5289451"/>
              </a:xfrm>
              <a:blipFill>
                <a:blip r:embed="rId2"/>
                <a:stretch>
                  <a:fillRect l="-1676" t="-1152"/>
                </a:stretch>
              </a:blipFill>
            </p:spPr>
            <p:txBody>
              <a:bodyPr/>
              <a:lstStyle/>
              <a:p>
                <a:r>
                  <a:rPr lang="id-ID">
                    <a:noFill/>
                  </a:rPr>
                  <a:t> </a:t>
                </a:r>
              </a:p>
            </p:txBody>
          </p:sp>
        </mc:Fallback>
      </mc:AlternateContent>
    </p:spTree>
    <p:extLst>
      <p:ext uri="{BB962C8B-B14F-4D97-AF65-F5344CB8AC3E}">
        <p14:creationId xmlns:p14="http://schemas.microsoft.com/office/powerpoint/2010/main" val="3459963938"/>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F69B487D-F66B-2BEE-BE6F-66BABBB22428}"/>
              </a:ext>
            </a:extLst>
          </p:cNvPr>
          <p:cNvSpPr>
            <a:spLocks noGrp="1"/>
          </p:cNvSpPr>
          <p:nvPr>
            <p:ph idx="1"/>
          </p:nvPr>
        </p:nvSpPr>
        <p:spPr>
          <a:xfrm>
            <a:off x="827584" y="980728"/>
            <a:ext cx="7272808" cy="5145435"/>
          </a:xfrm>
        </p:spPr>
        <p:txBody>
          <a:bodyPr/>
          <a:lstStyle/>
          <a:p>
            <a:pPr marL="0" indent="0">
              <a:buNone/>
            </a:pPr>
            <a:r>
              <a:rPr lang="id-ID" b="1" dirty="0"/>
              <a:t>F. Contoh Ringkas Kasus Pariwisata</a:t>
            </a:r>
            <a:endParaRPr lang="id-ID" dirty="0"/>
          </a:p>
          <a:p>
            <a:r>
              <a:rPr lang="id-ID" b="1" dirty="0"/>
              <a:t>Proyek:</a:t>
            </a:r>
            <a:r>
              <a:rPr lang="id-ID" dirty="0"/>
              <a:t> Pembangunan </a:t>
            </a:r>
            <a:r>
              <a:rPr lang="id-ID" i="1" dirty="0"/>
              <a:t>Eco Resort Bukit Indah</a:t>
            </a:r>
            <a:br>
              <a:rPr lang="id-ID" dirty="0"/>
            </a:br>
            <a:r>
              <a:rPr lang="id-ID" b="1" dirty="0"/>
              <a:t>Investasi Awal:</a:t>
            </a:r>
            <a:r>
              <a:rPr lang="id-ID" dirty="0"/>
              <a:t> Rp 5.000.000.000</a:t>
            </a:r>
            <a:br>
              <a:rPr lang="id-ID" dirty="0"/>
            </a:br>
            <a:r>
              <a:rPr lang="id-ID" b="1" dirty="0"/>
              <a:t>Arus Kas Bersih per Tahun:</a:t>
            </a:r>
            <a:r>
              <a:rPr lang="id-ID" dirty="0"/>
              <a:t> Rp 1.400.000.000</a:t>
            </a:r>
            <a:br>
              <a:rPr lang="id-ID" dirty="0"/>
            </a:br>
            <a:r>
              <a:rPr lang="id-ID" b="1" dirty="0"/>
              <a:t>Umur Proyek:</a:t>
            </a:r>
            <a:r>
              <a:rPr lang="id-ID" dirty="0"/>
              <a:t> 5 tahun</a:t>
            </a:r>
            <a:br>
              <a:rPr lang="id-ID" dirty="0"/>
            </a:br>
            <a:r>
              <a:rPr lang="id-ID" b="1" dirty="0"/>
              <a:t>Tingkat Diskonto:</a:t>
            </a:r>
            <a:r>
              <a:rPr lang="id-ID" dirty="0"/>
              <a:t> 10%</a:t>
            </a:r>
          </a:p>
          <a:p>
            <a:endParaRPr lang="id-ID" dirty="0"/>
          </a:p>
        </p:txBody>
      </p:sp>
    </p:spTree>
    <p:extLst>
      <p:ext uri="{BB962C8B-B14F-4D97-AF65-F5344CB8AC3E}">
        <p14:creationId xmlns:p14="http://schemas.microsoft.com/office/powerpoint/2010/main" val="72361552"/>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mpungan Konten 2">
            <a:extLst>
              <a:ext uri="{FF2B5EF4-FFF2-40B4-BE49-F238E27FC236}">
                <a16:creationId xmlns:a16="http://schemas.microsoft.com/office/drawing/2014/main" id="{28171B74-9A99-90D2-C84F-BC2E25EFDD28}"/>
              </a:ext>
            </a:extLst>
          </p:cNvPr>
          <p:cNvGraphicFramePr>
            <a:graphicFrameLocks noGrp="1"/>
          </p:cNvGraphicFramePr>
          <p:nvPr>
            <p:ph idx="1"/>
            <p:extLst>
              <p:ext uri="{D42A27DB-BD31-4B8C-83A1-F6EECF244321}">
                <p14:modId xmlns:p14="http://schemas.microsoft.com/office/powerpoint/2010/main" val="2370708886"/>
              </p:ext>
            </p:extLst>
          </p:nvPr>
        </p:nvGraphicFramePr>
        <p:xfrm>
          <a:off x="755576" y="620689"/>
          <a:ext cx="7488832" cy="3312365"/>
        </p:xfrm>
        <a:graphic>
          <a:graphicData uri="http://schemas.openxmlformats.org/drawingml/2006/table">
            <a:tbl>
              <a:tblPr firstRow="1" firstCol="1" bandRow="1">
                <a:tableStyleId>{5C22544A-7EE6-4342-B048-85BDC9FD1C3A}</a:tableStyleId>
              </a:tblPr>
              <a:tblGrid>
                <a:gridCol w="1872208">
                  <a:extLst>
                    <a:ext uri="{9D8B030D-6E8A-4147-A177-3AD203B41FA5}">
                      <a16:colId xmlns:a16="http://schemas.microsoft.com/office/drawing/2014/main" val="3602782913"/>
                    </a:ext>
                  </a:extLst>
                </a:gridCol>
                <a:gridCol w="1872208">
                  <a:extLst>
                    <a:ext uri="{9D8B030D-6E8A-4147-A177-3AD203B41FA5}">
                      <a16:colId xmlns:a16="http://schemas.microsoft.com/office/drawing/2014/main" val="1994259416"/>
                    </a:ext>
                  </a:extLst>
                </a:gridCol>
                <a:gridCol w="1872208">
                  <a:extLst>
                    <a:ext uri="{9D8B030D-6E8A-4147-A177-3AD203B41FA5}">
                      <a16:colId xmlns:a16="http://schemas.microsoft.com/office/drawing/2014/main" val="4179912443"/>
                    </a:ext>
                  </a:extLst>
                </a:gridCol>
                <a:gridCol w="1872208">
                  <a:extLst>
                    <a:ext uri="{9D8B030D-6E8A-4147-A177-3AD203B41FA5}">
                      <a16:colId xmlns:a16="http://schemas.microsoft.com/office/drawing/2014/main" val="1944331804"/>
                    </a:ext>
                  </a:extLst>
                </a:gridCol>
              </a:tblGrid>
              <a:tr h="473195">
                <a:tc>
                  <a:txBody>
                    <a:bodyPr/>
                    <a:lstStyle/>
                    <a:p>
                      <a:pPr marL="0" marR="0" algn="ctr">
                        <a:lnSpc>
                          <a:spcPct val="150000"/>
                        </a:lnSpc>
                        <a:spcAft>
                          <a:spcPts val="800"/>
                        </a:spcAft>
                        <a:buNone/>
                      </a:pPr>
                      <a:r>
                        <a:rPr lang="id-ID" sz="1200" kern="0">
                          <a:effectLst/>
                        </a:rPr>
                        <a:t>Tahun</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50000"/>
                        </a:lnSpc>
                        <a:spcAft>
                          <a:spcPts val="800"/>
                        </a:spcAft>
                        <a:buNone/>
                      </a:pPr>
                      <a:r>
                        <a:rPr lang="id-ID" sz="1200" kern="0">
                          <a:effectLst/>
                        </a:rPr>
                        <a:t>Arus Kas (Rp)</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50000"/>
                        </a:lnSpc>
                        <a:spcAft>
                          <a:spcPts val="800"/>
                        </a:spcAft>
                        <a:buNone/>
                      </a:pPr>
                      <a:r>
                        <a:rPr lang="id-ID" sz="1200" kern="0">
                          <a:effectLst/>
                        </a:rPr>
                        <a:t>Faktor Diskonto (10%)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50000"/>
                        </a:lnSpc>
                        <a:spcAft>
                          <a:spcPts val="800"/>
                        </a:spcAft>
                        <a:buNone/>
                      </a:pPr>
                      <a:r>
                        <a:rPr lang="id-ID" sz="1200" kern="0">
                          <a:effectLst/>
                        </a:rPr>
                        <a:t>PV (Rp)</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465589285"/>
                  </a:ext>
                </a:extLst>
              </a:tr>
              <a:tr h="473195">
                <a:tc>
                  <a:txBody>
                    <a:bodyPr/>
                    <a:lstStyle/>
                    <a:p>
                      <a:pPr marL="0" marR="0">
                        <a:lnSpc>
                          <a:spcPct val="150000"/>
                        </a:lnSpc>
                        <a:spcAft>
                          <a:spcPts val="800"/>
                        </a:spcAft>
                        <a:buNone/>
                      </a:pPr>
                      <a:r>
                        <a:rPr lang="id-ID" sz="1200" kern="0">
                          <a:effectLst/>
                        </a:rPr>
                        <a:t>1</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1.400.000.000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0,909</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1.272.600.000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15197362"/>
                  </a:ext>
                </a:extLst>
              </a:tr>
              <a:tr h="473195">
                <a:tc>
                  <a:txBody>
                    <a:bodyPr/>
                    <a:lstStyle/>
                    <a:p>
                      <a:pPr marL="0" marR="0">
                        <a:lnSpc>
                          <a:spcPct val="150000"/>
                        </a:lnSpc>
                        <a:spcAft>
                          <a:spcPts val="800"/>
                        </a:spcAft>
                        <a:buNone/>
                      </a:pPr>
                      <a:r>
                        <a:rPr lang="id-ID" sz="1200" kern="0">
                          <a:effectLst/>
                        </a:rPr>
                        <a:t>2</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1.400.000.000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dirty="0">
                          <a:effectLst/>
                        </a:rPr>
                        <a:t>0,826</a:t>
                      </a:r>
                      <a:endParaRPr lang="id-ID"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1.156.400.000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63332446"/>
                  </a:ext>
                </a:extLst>
              </a:tr>
              <a:tr h="473195">
                <a:tc>
                  <a:txBody>
                    <a:bodyPr/>
                    <a:lstStyle/>
                    <a:p>
                      <a:pPr marL="0" marR="0">
                        <a:lnSpc>
                          <a:spcPct val="150000"/>
                        </a:lnSpc>
                        <a:spcAft>
                          <a:spcPts val="800"/>
                        </a:spcAft>
                        <a:buNone/>
                      </a:pPr>
                      <a:r>
                        <a:rPr lang="id-ID" sz="1200" kern="0">
                          <a:effectLst/>
                        </a:rPr>
                        <a:t>3</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dirty="0">
                          <a:effectLst/>
                        </a:rPr>
                        <a:t>1.400.000.000</a:t>
                      </a:r>
                      <a:endParaRPr lang="id-ID"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dirty="0">
                          <a:effectLst/>
                        </a:rPr>
                        <a:t>0,751</a:t>
                      </a:r>
                      <a:endParaRPr lang="id-ID"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1.051.400.000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52549162"/>
                  </a:ext>
                </a:extLst>
              </a:tr>
              <a:tr h="473195">
                <a:tc>
                  <a:txBody>
                    <a:bodyPr/>
                    <a:lstStyle/>
                    <a:p>
                      <a:pPr marL="0" marR="0">
                        <a:lnSpc>
                          <a:spcPct val="150000"/>
                        </a:lnSpc>
                        <a:spcAft>
                          <a:spcPts val="800"/>
                        </a:spcAft>
                        <a:buNone/>
                      </a:pPr>
                      <a:r>
                        <a:rPr lang="id-ID" sz="1200" kern="0">
                          <a:effectLst/>
                        </a:rPr>
                        <a:t>4</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1.400.000.000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0,683</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dirty="0">
                          <a:effectLst/>
                        </a:rPr>
                        <a:t>956.200.000</a:t>
                      </a:r>
                      <a:endParaRPr lang="id-ID"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14366426"/>
                  </a:ext>
                </a:extLst>
              </a:tr>
              <a:tr h="473195">
                <a:tc>
                  <a:txBody>
                    <a:bodyPr/>
                    <a:lstStyle/>
                    <a:p>
                      <a:pPr marL="0" marR="0">
                        <a:lnSpc>
                          <a:spcPct val="150000"/>
                        </a:lnSpc>
                        <a:spcAft>
                          <a:spcPts val="800"/>
                        </a:spcAft>
                        <a:buNone/>
                      </a:pPr>
                      <a:r>
                        <a:rPr lang="id-ID" sz="1200" kern="0">
                          <a:effectLst/>
                        </a:rPr>
                        <a:t>5</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1.400.000.000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0,621</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869.400.000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64388920"/>
                  </a:ext>
                </a:extLst>
              </a:tr>
              <a:tr h="473195">
                <a:tc>
                  <a:txBody>
                    <a:bodyPr/>
                    <a:lstStyle/>
                    <a:p>
                      <a:pPr marL="0" marR="0">
                        <a:lnSpc>
                          <a:spcPct val="150000"/>
                        </a:lnSpc>
                        <a:spcAft>
                          <a:spcPts val="800"/>
                        </a:spcAft>
                        <a:buNone/>
                      </a:pPr>
                      <a:r>
                        <a:rPr lang="id-ID" sz="1200" kern="0">
                          <a:effectLst/>
                        </a:rPr>
                        <a:t>Total PV Benefit</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07000"/>
                        </a:lnSpc>
                        <a:buNone/>
                      </a:pPr>
                      <a:endParaRPr lang="id-ID" sz="1100" kern="100">
                        <a:effectLst/>
                        <a:latin typeface="Aptos" panose="020B0004020202020204" pitchFamily="34" charset="0"/>
                      </a:endParaRPr>
                    </a:p>
                  </a:txBody>
                  <a:tcPr marL="9525" marR="9525" marT="9525" marB="9525" anchor="ctr"/>
                </a:tc>
                <a:tc>
                  <a:txBody>
                    <a:bodyPr/>
                    <a:lstStyle/>
                    <a:p>
                      <a:pPr>
                        <a:lnSpc>
                          <a:spcPct val="107000"/>
                        </a:lnSpc>
                        <a:buNone/>
                      </a:pPr>
                      <a:endParaRPr lang="id-ID" sz="1100" kern="100">
                        <a:effectLst/>
                        <a:latin typeface="Aptos" panose="020B0004020202020204" pitchFamily="34" charset="0"/>
                      </a:endParaRPr>
                    </a:p>
                  </a:txBody>
                  <a:tcPr marL="9525" marR="9525" marT="9525" marB="9525" anchor="ctr"/>
                </a:tc>
                <a:tc>
                  <a:txBody>
                    <a:bodyPr/>
                    <a:lstStyle/>
                    <a:p>
                      <a:pPr marL="0" marR="0">
                        <a:lnSpc>
                          <a:spcPct val="150000"/>
                        </a:lnSpc>
                        <a:spcAft>
                          <a:spcPts val="800"/>
                        </a:spcAft>
                        <a:buNone/>
                      </a:pPr>
                      <a:r>
                        <a:rPr lang="id-ID" sz="1200" kern="0" dirty="0">
                          <a:effectLst/>
                        </a:rPr>
                        <a:t>5.305.000.000</a:t>
                      </a:r>
                      <a:endParaRPr lang="id-ID"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50372937"/>
                  </a:ext>
                </a:extLst>
              </a:tr>
            </a:tbl>
          </a:graphicData>
        </a:graphic>
      </p:graphicFrame>
      <p:sp>
        <p:nvSpPr>
          <p:cNvPr id="4" name="Rectangle 1">
            <a:extLst>
              <a:ext uri="{FF2B5EF4-FFF2-40B4-BE49-F238E27FC236}">
                <a16:creationId xmlns:a16="http://schemas.microsoft.com/office/drawing/2014/main" id="{E5945A99-2FCD-92AB-5141-8F0D35C012E8}"/>
              </a:ext>
            </a:extLst>
          </p:cNvPr>
          <p:cNvSpPr>
            <a:spLocks noChangeArrowheads="1"/>
          </p:cNvSpPr>
          <p:nvPr/>
        </p:nvSpPr>
        <p:spPr bwMode="auto">
          <a:xfrm>
            <a:off x="971600" y="3990464"/>
            <a:ext cx="590465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2000" b="0" i="1"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NPV=</a:t>
            </a:r>
            <a:r>
              <a:rPr kumimoji="0" lang="id-ID" altLang="id-ID" sz="2000" b="0" i="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5.305.000.000</a:t>
            </a:r>
            <a:r>
              <a:rPr kumimoji="0" lang="id-ID" altLang="id-ID" sz="2000" b="0" i="1"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a:t>
            </a:r>
            <a:r>
              <a:rPr kumimoji="0" lang="id-ID" altLang="id-ID" sz="2000" b="0" i="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5.000.000.000</a:t>
            </a:r>
            <a:r>
              <a:rPr kumimoji="0" lang="id-ID" altLang="id-ID" sz="2000" b="0" i="1"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a:t>
            </a:r>
            <a:r>
              <a:rPr kumimoji="0" lang="id-ID" altLang="id-ID" sz="2000" b="0" i="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305.000.000</a:t>
            </a:r>
            <a:br>
              <a:rPr kumimoji="0" lang="id-ID" altLang="id-ID" sz="2000" b="0" i="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br>
            <a:br>
              <a:rPr kumimoji="0" lang="id-ID" altLang="id-ID"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br>
            <a:endParaRPr kumimoji="0" lang="id-ID" altLang="id-ID" sz="2000" b="0" i="0" u="none" strike="noStrike" cap="none" normalizeH="0" baseline="0" dirty="0">
              <a:ln>
                <a:noFill/>
              </a:ln>
              <a:solidFill>
                <a:schemeClr val="tx1"/>
              </a:solidFill>
              <a:effectLst/>
              <a:latin typeface="Arial" panose="020B0604020202020204" pitchFamily="34" charset="0"/>
            </a:endParaRPr>
          </a:p>
        </p:txBody>
      </p:sp>
      <p:sp>
        <p:nvSpPr>
          <p:cNvPr id="6" name="Kotak Teks 5">
            <a:extLst>
              <a:ext uri="{FF2B5EF4-FFF2-40B4-BE49-F238E27FC236}">
                <a16:creationId xmlns:a16="http://schemas.microsoft.com/office/drawing/2014/main" id="{B6832D0E-B668-22D0-1089-CFD5AC98A31C}"/>
              </a:ext>
            </a:extLst>
          </p:cNvPr>
          <p:cNvSpPr txBox="1"/>
          <p:nvPr/>
        </p:nvSpPr>
        <p:spPr>
          <a:xfrm>
            <a:off x="1187624" y="4509120"/>
            <a:ext cx="4752528" cy="1695650"/>
          </a:xfrm>
          <a:prstGeom prst="rect">
            <a:avLst/>
          </a:prstGeom>
          <a:noFill/>
        </p:spPr>
        <p:txBody>
          <a:bodyPr wrap="square">
            <a:spAutoFit/>
          </a:bodyPr>
          <a:lstStyle/>
          <a:p>
            <a:pPr marL="0" marR="0">
              <a:lnSpc>
                <a:spcPct val="150000"/>
              </a:lnSpc>
              <a:spcAft>
                <a:spcPts val="800"/>
              </a:spcAft>
              <a:buNone/>
            </a:pPr>
            <a:r>
              <a:rPr lang="id-ID"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800" b="1" kern="0" dirty="0">
                <a:effectLst/>
                <a:latin typeface="Times New Roman" panose="02020603050405020304" pitchFamily="18" charset="0"/>
                <a:ea typeface="Times New Roman" panose="02020603050405020304" pitchFamily="18" charset="0"/>
                <a:cs typeface="Times New Roman" panose="02020603050405020304" pitchFamily="18" charset="0"/>
              </a:rPr>
              <a:t>Layak</a:t>
            </a:r>
            <a:r>
              <a:rPr lang="id-ID" sz="1800" kern="0" dirty="0">
                <a:effectLst/>
                <a:latin typeface="Times New Roman" panose="02020603050405020304" pitchFamily="18" charset="0"/>
                <a:ea typeface="Times New Roman" panose="02020603050405020304" pitchFamily="18" charset="0"/>
                <a:cs typeface="Times New Roman" panose="02020603050405020304" pitchFamily="18" charset="0"/>
              </a:rPr>
              <a:t>, karena NPV positif.</a:t>
            </a:r>
            <a:br>
              <a:rPr lang="id-ID" sz="18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id-ID"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PP = 5.000 / 1.400 ≈ 3,6 tahun</a:t>
            </a:r>
            <a:br>
              <a:rPr lang="id-ID" sz="18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id-ID" sz="1800" b="1" kern="0" dirty="0">
                <a:effectLst/>
                <a:latin typeface="Times New Roman" panose="02020603050405020304" pitchFamily="18" charset="0"/>
                <a:ea typeface="Times New Roman" panose="02020603050405020304" pitchFamily="18" charset="0"/>
                <a:cs typeface="Times New Roman" panose="02020603050405020304" pitchFamily="18" charset="0"/>
              </a:rPr>
              <a:t>B/C </a:t>
            </a:r>
            <a:r>
              <a:rPr lang="id-ID"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Ratio</a:t>
            </a:r>
            <a:r>
              <a:rPr lang="id-ID"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 5.305 / 5.000 = 1,06</a:t>
            </a:r>
            <a:br>
              <a:rPr lang="id-ID" sz="18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id-ID"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800" b="1" kern="0" dirty="0">
                <a:effectLst/>
                <a:latin typeface="Times New Roman" panose="02020603050405020304" pitchFamily="18" charset="0"/>
                <a:ea typeface="Times New Roman" panose="02020603050405020304" pitchFamily="18" charset="0"/>
                <a:cs typeface="Times New Roman" panose="02020603050405020304" pitchFamily="18" charset="0"/>
              </a:rPr>
              <a:t>Layak untuk dijalankan.</a:t>
            </a:r>
            <a:endParaRPr lang="id-ID"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51500678"/>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0C11AF7A-DC80-4104-E05B-8A53472651B3}"/>
              </a:ext>
            </a:extLst>
          </p:cNvPr>
          <p:cNvSpPr>
            <a:spLocks noGrp="1"/>
          </p:cNvSpPr>
          <p:nvPr>
            <p:ph idx="1"/>
          </p:nvPr>
        </p:nvSpPr>
        <p:spPr>
          <a:xfrm>
            <a:off x="1043608" y="836712"/>
            <a:ext cx="7272808" cy="5289451"/>
          </a:xfrm>
        </p:spPr>
        <p:txBody>
          <a:bodyPr>
            <a:normAutofit fontScale="92500" lnSpcReduction="10000"/>
          </a:bodyPr>
          <a:lstStyle/>
          <a:p>
            <a:pPr marL="0" indent="0">
              <a:buNone/>
            </a:pPr>
            <a:r>
              <a:rPr lang="id-ID" b="1" dirty="0"/>
              <a:t>G. Soal Latihan</a:t>
            </a:r>
            <a:endParaRPr lang="id-ID" dirty="0"/>
          </a:p>
          <a:p>
            <a:pPr lvl="0"/>
            <a:r>
              <a:rPr lang="id-ID" dirty="0"/>
              <a:t>Jelaskan hubungan antara NPV dan IRR dalam pengambilan keputusan investasi!</a:t>
            </a:r>
          </a:p>
          <a:p>
            <a:pPr lvl="0"/>
            <a:r>
              <a:rPr lang="id-ID" dirty="0"/>
              <a:t>Sebuah proyek desa wisata membutuhkan investasi Rp 400 juta dengan arus kas Rp 120 juta per tahun selama 5 tahun dan bunga 10%. Hitung NPV-</a:t>
            </a:r>
            <a:r>
              <a:rPr lang="id-ID" dirty="0" err="1"/>
              <a:t>nya</a:t>
            </a:r>
            <a:r>
              <a:rPr lang="id-ID" dirty="0"/>
              <a:t>!</a:t>
            </a:r>
          </a:p>
          <a:p>
            <a:pPr lvl="0"/>
            <a:r>
              <a:rPr lang="id-ID" dirty="0"/>
              <a:t>Apa kelebihan dan kelemahan metode </a:t>
            </a:r>
            <a:r>
              <a:rPr lang="id-ID" dirty="0" err="1"/>
              <a:t>Payback</a:t>
            </a:r>
            <a:r>
              <a:rPr lang="id-ID" dirty="0"/>
              <a:t> </a:t>
            </a:r>
            <a:r>
              <a:rPr lang="id-ID" dirty="0" err="1"/>
              <a:t>Period</a:t>
            </a:r>
            <a:r>
              <a:rPr lang="id-ID" dirty="0"/>
              <a:t> dalam menilai kelayakan proyek pariwisata?</a:t>
            </a:r>
          </a:p>
          <a:p>
            <a:pPr lvl="0"/>
            <a:r>
              <a:rPr lang="id-ID" dirty="0"/>
              <a:t>Jika suatu proyek memiliki B/C </a:t>
            </a:r>
            <a:r>
              <a:rPr lang="id-ID" dirty="0" err="1"/>
              <a:t>Ratio</a:t>
            </a:r>
            <a:r>
              <a:rPr lang="id-ID" dirty="0"/>
              <a:t> 0,9, apa artinya dan apa tindakan yang sebaiknya dilakukan?</a:t>
            </a:r>
          </a:p>
          <a:p>
            <a:endParaRPr lang="id-ID" dirty="0"/>
          </a:p>
        </p:txBody>
      </p:sp>
    </p:spTree>
    <p:extLst>
      <p:ext uri="{BB962C8B-B14F-4D97-AF65-F5344CB8AC3E}">
        <p14:creationId xmlns:p14="http://schemas.microsoft.com/office/powerpoint/2010/main" val="2981702546"/>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3" name="Tampungan Konten 2">
                <a:extLst>
                  <a:ext uri="{FF2B5EF4-FFF2-40B4-BE49-F238E27FC236}">
                    <a16:creationId xmlns:a16="http://schemas.microsoft.com/office/drawing/2014/main" id="{65F76B03-81E7-41E7-C270-5724E49F9979}"/>
                  </a:ext>
                </a:extLst>
              </p:cNvPr>
              <p:cNvGraphicFramePr>
                <a:graphicFrameLocks noGrp="1"/>
              </p:cNvGraphicFramePr>
              <p:nvPr>
                <p:ph idx="1"/>
                <p:extLst>
                  <p:ext uri="{D42A27DB-BD31-4B8C-83A1-F6EECF244321}">
                    <p14:modId xmlns:p14="http://schemas.microsoft.com/office/powerpoint/2010/main" val="2227553870"/>
                  </p:ext>
                </p:extLst>
              </p:nvPr>
            </p:nvGraphicFramePr>
            <p:xfrm>
              <a:off x="0" y="1052736"/>
              <a:ext cx="9144000" cy="5904657"/>
            </p:xfrm>
            <a:graphic>
              <a:graphicData uri="http://schemas.openxmlformats.org/drawingml/2006/table">
                <a:tbl>
                  <a:tblPr firstRow="1" firstCol="1" bandRow="1">
                    <a:tableStyleId>{5C22544A-7EE6-4342-B048-85BDC9FD1C3A}</a:tableStyleId>
                  </a:tblPr>
                  <a:tblGrid>
                    <a:gridCol w="2286000">
                      <a:extLst>
                        <a:ext uri="{9D8B030D-6E8A-4147-A177-3AD203B41FA5}">
                          <a16:colId xmlns:a16="http://schemas.microsoft.com/office/drawing/2014/main" val="291140210"/>
                        </a:ext>
                      </a:extLst>
                    </a:gridCol>
                    <a:gridCol w="2286000">
                      <a:extLst>
                        <a:ext uri="{9D8B030D-6E8A-4147-A177-3AD203B41FA5}">
                          <a16:colId xmlns:a16="http://schemas.microsoft.com/office/drawing/2014/main" val="807036206"/>
                        </a:ext>
                      </a:extLst>
                    </a:gridCol>
                    <a:gridCol w="2286000">
                      <a:extLst>
                        <a:ext uri="{9D8B030D-6E8A-4147-A177-3AD203B41FA5}">
                          <a16:colId xmlns:a16="http://schemas.microsoft.com/office/drawing/2014/main" val="239512607"/>
                        </a:ext>
                      </a:extLst>
                    </a:gridCol>
                    <a:gridCol w="2286000">
                      <a:extLst>
                        <a:ext uri="{9D8B030D-6E8A-4147-A177-3AD203B41FA5}">
                          <a16:colId xmlns:a16="http://schemas.microsoft.com/office/drawing/2014/main" val="630654560"/>
                        </a:ext>
                      </a:extLst>
                    </a:gridCol>
                  </a:tblGrid>
                  <a:tr h="483249">
                    <a:tc>
                      <a:txBody>
                        <a:bodyPr/>
                        <a:lstStyle/>
                        <a:p>
                          <a:pPr marL="0" marR="0" algn="ctr">
                            <a:lnSpc>
                              <a:spcPct val="150000"/>
                            </a:lnSpc>
                            <a:spcAft>
                              <a:spcPts val="800"/>
                            </a:spcAft>
                            <a:buNone/>
                          </a:pPr>
                          <a:r>
                            <a:rPr lang="id-ID" sz="1200" kern="0">
                              <a:effectLst/>
                            </a:rPr>
                            <a:t>Indikator</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gn="ctr">
                            <a:lnSpc>
                              <a:spcPct val="150000"/>
                            </a:lnSpc>
                            <a:spcAft>
                              <a:spcPts val="800"/>
                            </a:spcAft>
                            <a:buNone/>
                          </a:pPr>
                          <a:r>
                            <a:rPr lang="id-ID" sz="1200" kern="0">
                              <a:effectLst/>
                            </a:rPr>
                            <a:t>Pengertian Singkat</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gn="ctr">
                            <a:lnSpc>
                              <a:spcPct val="150000"/>
                            </a:lnSpc>
                            <a:spcAft>
                              <a:spcPts val="800"/>
                            </a:spcAft>
                            <a:buNone/>
                          </a:pPr>
                          <a:r>
                            <a:rPr lang="id-ID" sz="1200" kern="0">
                              <a:effectLst/>
                            </a:rPr>
                            <a:t>Rumus Umum</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gn="ctr">
                            <a:lnSpc>
                              <a:spcPct val="150000"/>
                            </a:lnSpc>
                            <a:spcAft>
                              <a:spcPts val="800"/>
                            </a:spcAft>
                            <a:buNone/>
                          </a:pPr>
                          <a:r>
                            <a:rPr lang="id-ID" sz="1200" kern="0">
                              <a:effectLst/>
                            </a:rPr>
                            <a:t>Kriteria Kelayakan</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extLst>
                      <a:ext uri="{0D108BD9-81ED-4DB2-BD59-A6C34878D82A}">
                        <a16:rowId xmlns:a16="http://schemas.microsoft.com/office/drawing/2014/main" val="3713190633"/>
                      </a:ext>
                    </a:extLst>
                  </a:tr>
                  <a:tr h="1478162">
                    <a:tc>
                      <a:txBody>
                        <a:bodyPr/>
                        <a:lstStyle/>
                        <a:p>
                          <a:pPr marL="0" marR="0">
                            <a:lnSpc>
                              <a:spcPct val="150000"/>
                            </a:lnSpc>
                            <a:spcAft>
                              <a:spcPts val="800"/>
                            </a:spcAft>
                            <a:buNone/>
                          </a:pPr>
                          <a:r>
                            <a:rPr lang="id-ID" sz="1200" kern="0">
                              <a:effectLst/>
                            </a:rPr>
                            <a:t>NPV</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nSpc>
                              <a:spcPct val="150000"/>
                            </a:lnSpc>
                            <a:spcAft>
                              <a:spcPts val="800"/>
                            </a:spcAft>
                            <a:buNone/>
                          </a:pPr>
                          <a:r>
                            <a:rPr lang="id-ID" sz="1200" kern="0">
                              <a:effectLst/>
                            </a:rPr>
                            <a:t>Selisih antara nilai sekarang dari manfaat (benefit) dan biaya (cost).</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nSpc>
                              <a:spcPct val="150000"/>
                            </a:lnSpc>
                            <a:spcAft>
                              <a:spcPts val="800"/>
                            </a:spcAft>
                            <a:buNone/>
                          </a:pPr>
                          <a14:m>
                            <m:oMathPara xmlns:m="http://schemas.openxmlformats.org/officeDocument/2006/math">
                              <m:oMathParaPr>
                                <m:jc m:val="centerGroup"/>
                              </m:oMathParaPr>
                              <m:oMath xmlns:m="http://schemas.openxmlformats.org/officeDocument/2006/math">
                                <m:r>
                                  <a:rPr lang="id-ID" sz="1200" kern="0">
                                    <a:effectLst/>
                                  </a:rPr>
                                  <m:t>𝑁𝑃𝑉</m:t>
                                </m:r>
                                <m:r>
                                  <a:rPr lang="id-ID" sz="1200" kern="0">
                                    <a:effectLst/>
                                  </a:rPr>
                                  <m:t>=∑</m:t>
                                </m:r>
                                <m:f>
                                  <m:fPr>
                                    <m:ctrlPr>
                                      <a:rPr lang="id-ID" sz="1200" kern="0">
                                        <a:effectLst/>
                                      </a:rPr>
                                    </m:ctrlPr>
                                  </m:fPr>
                                  <m:num>
                                    <m:r>
                                      <a:rPr lang="id-ID" sz="1200" kern="0">
                                        <a:effectLst/>
                                      </a:rPr>
                                      <m:t>𝐵𝑡</m:t>
                                    </m:r>
                                    <m:r>
                                      <a:rPr lang="id-ID" sz="1200" kern="0">
                                        <a:effectLst/>
                                      </a:rPr>
                                      <m:t>−</m:t>
                                    </m:r>
                                    <m:r>
                                      <a:rPr lang="id-ID" sz="1200" kern="0">
                                        <a:effectLst/>
                                      </a:rPr>
                                      <m:t>𝐶𝑡</m:t>
                                    </m:r>
                                  </m:num>
                                  <m:den>
                                    <m:r>
                                      <a:rPr lang="id-ID" sz="1200" kern="0">
                                        <a:effectLst/>
                                      </a:rPr>
                                      <m:t>(1+</m:t>
                                    </m:r>
                                    <m:r>
                                      <a:rPr lang="id-ID" sz="1200" kern="0">
                                        <a:effectLst/>
                                      </a:rPr>
                                      <m:t>𝑖</m:t>
                                    </m:r>
                                    <m:sSup>
                                      <m:sSupPr>
                                        <m:ctrlPr>
                                          <a:rPr lang="id-ID" sz="1200" kern="0">
                                            <a:effectLst/>
                                          </a:rPr>
                                        </m:ctrlPr>
                                      </m:sSupPr>
                                      <m:e>
                                        <m:r>
                                          <a:rPr lang="id-ID" sz="1200" kern="0">
                                            <a:effectLst/>
                                          </a:rPr>
                                          <m:t>)</m:t>
                                        </m:r>
                                      </m:e>
                                      <m:sup>
                                        <m:r>
                                          <a:rPr lang="id-ID" sz="1200" kern="0">
                                            <a:effectLst/>
                                          </a:rPr>
                                          <m:t>𝑡</m:t>
                                        </m:r>
                                      </m:sup>
                                    </m:sSup>
                                  </m:den>
                                </m:f>
                              </m:oMath>
                            </m:oMathPara>
                          </a14:m>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nSpc>
                              <a:spcPct val="150000"/>
                            </a:lnSpc>
                            <a:spcAft>
                              <a:spcPts val="800"/>
                            </a:spcAft>
                            <a:buNone/>
                          </a:pPr>
                          <a:r>
                            <a:rPr lang="id-ID" sz="1200" kern="0">
                              <a:effectLst/>
                            </a:rPr>
                            <a:t>NPV &gt; 0 → Layak</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extLst>
                      <a:ext uri="{0D108BD9-81ED-4DB2-BD59-A6C34878D82A}">
                        <a16:rowId xmlns:a16="http://schemas.microsoft.com/office/drawing/2014/main" val="3216496086"/>
                      </a:ext>
                    </a:extLst>
                  </a:tr>
                  <a:tr h="1242905">
                    <a:tc>
                      <a:txBody>
                        <a:bodyPr/>
                        <a:lstStyle/>
                        <a:p>
                          <a:pPr marL="0" marR="0">
                            <a:lnSpc>
                              <a:spcPct val="150000"/>
                            </a:lnSpc>
                            <a:spcAft>
                              <a:spcPts val="800"/>
                            </a:spcAft>
                            <a:buNone/>
                          </a:pPr>
                          <a:r>
                            <a:rPr lang="id-ID" sz="1200" kern="0">
                              <a:effectLst/>
                            </a:rPr>
                            <a:t>IRR</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nSpc>
                              <a:spcPct val="150000"/>
                            </a:lnSpc>
                            <a:spcAft>
                              <a:spcPts val="800"/>
                            </a:spcAft>
                            <a:buNone/>
                          </a:pPr>
                          <a:r>
                            <a:rPr lang="id-ID" sz="1200" kern="0">
                              <a:effectLst/>
                            </a:rPr>
                            <a:t>Tingkat bunga yang membuat NPV = 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nSpc>
                              <a:spcPct val="150000"/>
                            </a:lnSpc>
                            <a:spcAft>
                              <a:spcPts val="800"/>
                            </a:spcAft>
                            <a:buNone/>
                          </a:pPr>
                          <a:r>
                            <a:rPr lang="id-ID" sz="1200" kern="0">
                              <a:effectLst/>
                            </a:rPr>
                            <a:t>Interpolasi dua NPV: </a:t>
                          </a:r>
                          <a14:m>
                            <m:oMath xmlns:m="http://schemas.openxmlformats.org/officeDocument/2006/math">
                              <m:r>
                                <a:rPr lang="id-ID" sz="1200" kern="0">
                                  <a:effectLst/>
                                </a:rPr>
                                <m:t>𝐼𝑅𝑅</m:t>
                              </m:r>
                              <m:r>
                                <a:rPr lang="id-ID" sz="1200" kern="0">
                                  <a:effectLst/>
                                </a:rPr>
                                <m:t>=</m:t>
                              </m:r>
                              <m:sSub>
                                <m:sSubPr>
                                  <m:ctrlPr>
                                    <a:rPr lang="id-ID" sz="1200" kern="0">
                                      <a:effectLst/>
                                    </a:rPr>
                                  </m:ctrlPr>
                                </m:sSubPr>
                                <m:e>
                                  <m:r>
                                    <a:rPr lang="id-ID" sz="1200" kern="0">
                                      <a:effectLst/>
                                    </a:rPr>
                                    <m:t>𝑖</m:t>
                                  </m:r>
                                </m:e>
                                <m:sub>
                                  <m:r>
                                    <a:rPr lang="id-ID" sz="1200" kern="0">
                                      <a:effectLst/>
                                    </a:rPr>
                                    <m:t>1</m:t>
                                  </m:r>
                                </m:sub>
                              </m:sSub>
                              <m:r>
                                <a:rPr lang="id-ID" sz="1200" kern="0">
                                  <a:effectLst/>
                                </a:rPr>
                                <m:t>+</m:t>
                              </m:r>
                              <m:f>
                                <m:fPr>
                                  <m:ctrlPr>
                                    <a:rPr lang="id-ID" sz="1200" kern="0">
                                      <a:effectLst/>
                                    </a:rPr>
                                  </m:ctrlPr>
                                </m:fPr>
                                <m:num>
                                  <m:r>
                                    <a:rPr lang="id-ID" sz="1200" kern="0">
                                      <a:effectLst/>
                                    </a:rPr>
                                    <m:t>𝑁𝑃</m:t>
                                  </m:r>
                                  <m:sSub>
                                    <m:sSubPr>
                                      <m:ctrlPr>
                                        <a:rPr lang="id-ID" sz="1200" kern="0">
                                          <a:effectLst/>
                                        </a:rPr>
                                      </m:ctrlPr>
                                    </m:sSubPr>
                                    <m:e>
                                      <m:r>
                                        <a:rPr lang="id-ID" sz="1200" kern="0">
                                          <a:effectLst/>
                                        </a:rPr>
                                        <m:t>𝑉</m:t>
                                      </m:r>
                                    </m:e>
                                    <m:sub>
                                      <m:r>
                                        <a:rPr lang="id-ID" sz="1200" kern="0">
                                          <a:effectLst/>
                                        </a:rPr>
                                        <m:t>1</m:t>
                                      </m:r>
                                    </m:sub>
                                  </m:sSub>
                                </m:num>
                                <m:den>
                                  <m:r>
                                    <a:rPr lang="id-ID" sz="1200" kern="0">
                                      <a:effectLst/>
                                    </a:rPr>
                                    <m:t>𝑁𝑃</m:t>
                                  </m:r>
                                  <m:sSub>
                                    <m:sSubPr>
                                      <m:ctrlPr>
                                        <a:rPr lang="id-ID" sz="1200" kern="0">
                                          <a:effectLst/>
                                        </a:rPr>
                                      </m:ctrlPr>
                                    </m:sSubPr>
                                    <m:e>
                                      <m:r>
                                        <a:rPr lang="id-ID" sz="1200" kern="0">
                                          <a:effectLst/>
                                        </a:rPr>
                                        <m:t>𝑉</m:t>
                                      </m:r>
                                    </m:e>
                                    <m:sub>
                                      <m:r>
                                        <a:rPr lang="id-ID" sz="1200" kern="0">
                                          <a:effectLst/>
                                        </a:rPr>
                                        <m:t>1</m:t>
                                      </m:r>
                                    </m:sub>
                                  </m:sSub>
                                  <m:r>
                                    <a:rPr lang="id-ID" sz="1200" kern="0">
                                      <a:effectLst/>
                                    </a:rPr>
                                    <m:t>−</m:t>
                                  </m:r>
                                  <m:r>
                                    <a:rPr lang="id-ID" sz="1200" kern="0">
                                      <a:effectLst/>
                                    </a:rPr>
                                    <m:t>𝑁𝑃</m:t>
                                  </m:r>
                                  <m:sSub>
                                    <m:sSubPr>
                                      <m:ctrlPr>
                                        <a:rPr lang="id-ID" sz="1200" kern="0">
                                          <a:effectLst/>
                                        </a:rPr>
                                      </m:ctrlPr>
                                    </m:sSubPr>
                                    <m:e>
                                      <m:r>
                                        <a:rPr lang="id-ID" sz="1200" kern="0">
                                          <a:effectLst/>
                                        </a:rPr>
                                        <m:t>𝑉</m:t>
                                      </m:r>
                                    </m:e>
                                    <m:sub>
                                      <m:r>
                                        <a:rPr lang="id-ID" sz="1200" kern="0">
                                          <a:effectLst/>
                                        </a:rPr>
                                        <m:t>2</m:t>
                                      </m:r>
                                    </m:sub>
                                  </m:sSub>
                                </m:den>
                              </m:f>
                              <m:r>
                                <a:rPr lang="id-ID" sz="1200" kern="0">
                                  <a:effectLst/>
                                </a:rPr>
                                <m:t>(</m:t>
                              </m:r>
                              <m:sSub>
                                <m:sSubPr>
                                  <m:ctrlPr>
                                    <a:rPr lang="id-ID" sz="1200" kern="0">
                                      <a:effectLst/>
                                    </a:rPr>
                                  </m:ctrlPr>
                                </m:sSubPr>
                                <m:e>
                                  <m:r>
                                    <a:rPr lang="id-ID" sz="1200" kern="0">
                                      <a:effectLst/>
                                    </a:rPr>
                                    <m:t>𝑖</m:t>
                                  </m:r>
                                </m:e>
                                <m:sub>
                                  <m:r>
                                    <a:rPr lang="id-ID" sz="1200" kern="0">
                                      <a:effectLst/>
                                    </a:rPr>
                                    <m:t>2</m:t>
                                  </m:r>
                                </m:sub>
                              </m:sSub>
                              <m:r>
                                <a:rPr lang="id-ID" sz="1200" kern="0">
                                  <a:effectLst/>
                                </a:rPr>
                                <m:t>−</m:t>
                              </m:r>
                              <m:sSub>
                                <m:sSubPr>
                                  <m:ctrlPr>
                                    <a:rPr lang="id-ID" sz="1200" kern="0">
                                      <a:effectLst/>
                                    </a:rPr>
                                  </m:ctrlPr>
                                </m:sSubPr>
                                <m:e>
                                  <m:r>
                                    <a:rPr lang="id-ID" sz="1200" kern="0">
                                      <a:effectLst/>
                                    </a:rPr>
                                    <m:t>𝑖</m:t>
                                  </m:r>
                                </m:e>
                                <m:sub>
                                  <m:r>
                                    <a:rPr lang="id-ID" sz="1200" kern="0">
                                      <a:effectLst/>
                                    </a:rPr>
                                    <m:t>1</m:t>
                                  </m:r>
                                </m:sub>
                              </m:sSub>
                              <m:r>
                                <a:rPr lang="id-ID" sz="1200" kern="0">
                                  <a:effectLst/>
                                </a:rPr>
                                <m:t>)</m:t>
                              </m:r>
                            </m:oMath>
                          </a14:m>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nSpc>
                              <a:spcPct val="150000"/>
                            </a:lnSpc>
                            <a:spcAft>
                              <a:spcPts val="800"/>
                            </a:spcAft>
                            <a:buNone/>
                          </a:pPr>
                          <a:r>
                            <a:rPr lang="id-ID" sz="1200" kern="0">
                              <a:effectLst/>
                            </a:rPr>
                            <a:t>IRR &gt; bunga → Layak</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extLst>
                      <a:ext uri="{0D108BD9-81ED-4DB2-BD59-A6C34878D82A}">
                        <a16:rowId xmlns:a16="http://schemas.microsoft.com/office/drawing/2014/main" val="2550733219"/>
                      </a:ext>
                    </a:extLst>
                  </a:tr>
                  <a:tr h="1452138">
                    <a:tc>
                      <a:txBody>
                        <a:bodyPr/>
                        <a:lstStyle/>
                        <a:p>
                          <a:pPr marL="0" marR="0">
                            <a:lnSpc>
                              <a:spcPct val="150000"/>
                            </a:lnSpc>
                            <a:spcAft>
                              <a:spcPts val="800"/>
                            </a:spcAft>
                            <a:buNone/>
                          </a:pPr>
                          <a:r>
                            <a:rPr lang="id-ID" sz="1200" kern="0">
                              <a:effectLst/>
                            </a:rPr>
                            <a:t>PP</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nSpc>
                              <a:spcPct val="150000"/>
                            </a:lnSpc>
                            <a:spcAft>
                              <a:spcPts val="800"/>
                            </a:spcAft>
                            <a:buNone/>
                          </a:pPr>
                          <a:r>
                            <a:rPr lang="id-ID" sz="1200" kern="0">
                              <a:effectLst/>
                            </a:rPr>
                            <a:t>Waktu untuk mengembalikan modal investasi.</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nSpc>
                              <a:spcPct val="150000"/>
                            </a:lnSpc>
                            <a:spcAft>
                              <a:spcPts val="800"/>
                            </a:spcAft>
                            <a:buNone/>
                          </a:pPr>
                          <a14:m>
                            <m:oMathPara xmlns:m="http://schemas.openxmlformats.org/officeDocument/2006/math">
                              <m:oMathParaPr>
                                <m:jc m:val="centerGroup"/>
                              </m:oMathParaPr>
                              <m:oMath xmlns:m="http://schemas.openxmlformats.org/officeDocument/2006/math">
                                <m:r>
                                  <a:rPr lang="id-ID" sz="1200" kern="0">
                                    <a:effectLst/>
                                  </a:rPr>
                                  <m:t>𝑃𝑃</m:t>
                                </m:r>
                                <m:r>
                                  <a:rPr lang="id-ID" sz="1200" kern="0">
                                    <a:effectLst/>
                                  </a:rPr>
                                  <m:t>=</m:t>
                                </m:r>
                                <m:f>
                                  <m:fPr>
                                    <m:ctrlPr>
                                      <a:rPr lang="id-ID" sz="1200" kern="0">
                                        <a:effectLst/>
                                      </a:rPr>
                                    </m:ctrlPr>
                                  </m:fPr>
                                  <m:num>
                                    <m:r>
                                      <a:rPr lang="id-ID" sz="1200" kern="0">
                                        <a:effectLst/>
                                      </a:rPr>
                                      <m:t>𝐼𝑛𝑣𝑒𝑠𝑡𝑎𝑠𝑖</m:t>
                                    </m:r>
                                  </m:num>
                                  <m:den>
                                    <m:r>
                                      <a:rPr lang="id-ID" sz="1200" kern="0">
                                        <a:effectLst/>
                                      </a:rPr>
                                      <m:t>𝐴𝑟𝑢𝑠𝐾𝑎𝑠𝐵𝑒𝑟𝑠𝑖h𝑇𝑎h𝑢𝑛𝑎𝑛</m:t>
                                    </m:r>
                                  </m:den>
                                </m:f>
                              </m:oMath>
                            </m:oMathPara>
                          </a14:m>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nSpc>
                              <a:spcPct val="150000"/>
                            </a:lnSpc>
                            <a:spcAft>
                              <a:spcPts val="800"/>
                            </a:spcAft>
                            <a:buNone/>
                          </a:pPr>
                          <a:r>
                            <a:rPr lang="id-ID" sz="1200" kern="0">
                              <a:effectLst/>
                            </a:rPr>
                            <a:t>PP lebih pendek → Lebih baik</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extLst>
                      <a:ext uri="{0D108BD9-81ED-4DB2-BD59-A6C34878D82A}">
                        <a16:rowId xmlns:a16="http://schemas.microsoft.com/office/drawing/2014/main" val="627988077"/>
                      </a:ext>
                    </a:extLst>
                  </a:tr>
                  <a:tr h="1248203">
                    <a:tc>
                      <a:txBody>
                        <a:bodyPr/>
                        <a:lstStyle/>
                        <a:p>
                          <a:pPr marL="0" marR="0">
                            <a:lnSpc>
                              <a:spcPct val="150000"/>
                            </a:lnSpc>
                            <a:spcAft>
                              <a:spcPts val="800"/>
                            </a:spcAft>
                            <a:buNone/>
                          </a:pPr>
                          <a:r>
                            <a:rPr lang="id-ID" sz="1200" kern="0">
                              <a:effectLst/>
                            </a:rPr>
                            <a:t>B/C Ratio</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nSpc>
                              <a:spcPct val="150000"/>
                            </a:lnSpc>
                            <a:spcAft>
                              <a:spcPts val="800"/>
                            </a:spcAft>
                            <a:buNone/>
                          </a:pPr>
                          <a:r>
                            <a:rPr lang="id-ID" sz="1200" kern="0">
                              <a:effectLst/>
                            </a:rPr>
                            <a:t>Perbandingan nilai manfaat dan biaya dalam nilai sekarang.</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nSpc>
                              <a:spcPct val="150000"/>
                            </a:lnSpc>
                            <a:spcAft>
                              <a:spcPts val="800"/>
                            </a:spcAft>
                            <a:buNone/>
                          </a:pPr>
                          <a14:m>
                            <m:oMathPara xmlns:m="http://schemas.openxmlformats.org/officeDocument/2006/math">
                              <m:oMathParaPr>
                                <m:jc m:val="centerGroup"/>
                              </m:oMathParaPr>
                              <m:oMath xmlns:m="http://schemas.openxmlformats.org/officeDocument/2006/math">
                                <m:r>
                                  <a:rPr lang="id-ID" sz="1200" kern="0">
                                    <a:effectLst/>
                                  </a:rPr>
                                  <m:t>𝐵</m:t>
                                </m:r>
                                <m:r>
                                  <a:rPr lang="id-ID" sz="1200" kern="0">
                                    <a:effectLst/>
                                  </a:rPr>
                                  <m:t>/</m:t>
                                </m:r>
                                <m:r>
                                  <a:rPr lang="id-ID" sz="1200" kern="0">
                                    <a:effectLst/>
                                  </a:rPr>
                                  <m:t>𝐶</m:t>
                                </m:r>
                                <m:r>
                                  <a:rPr lang="id-ID" sz="1200" kern="0">
                                    <a:effectLst/>
                                  </a:rPr>
                                  <m:t>=</m:t>
                                </m:r>
                                <m:f>
                                  <m:fPr>
                                    <m:ctrlPr>
                                      <a:rPr lang="id-ID" sz="1200" kern="0">
                                        <a:effectLst/>
                                      </a:rPr>
                                    </m:ctrlPr>
                                  </m:fPr>
                                  <m:num>
                                    <m:r>
                                      <a:rPr lang="id-ID" sz="1200" kern="0">
                                        <a:effectLst/>
                                      </a:rPr>
                                      <m:t>∑</m:t>
                                    </m:r>
                                    <m:r>
                                      <a:rPr lang="id-ID" sz="1200" kern="0">
                                        <a:effectLst/>
                                      </a:rPr>
                                      <m:t>𝑃𝑉</m:t>
                                    </m:r>
                                    <m:r>
                                      <m:rPr>
                                        <m:nor/>
                                      </m:rPr>
                                      <a:rPr lang="id-ID" sz="1200" kern="0">
                                        <a:effectLst/>
                                      </a:rPr>
                                      <m:t> </m:t>
                                    </m:r>
                                    <m:r>
                                      <a:rPr lang="id-ID" sz="1200" kern="0">
                                        <a:effectLst/>
                                      </a:rPr>
                                      <m:t>𝐵𝑒𝑛𝑒𝑓𝑖𝑡</m:t>
                                    </m:r>
                                  </m:num>
                                  <m:den>
                                    <m:r>
                                      <a:rPr lang="id-ID" sz="1200" kern="0">
                                        <a:effectLst/>
                                      </a:rPr>
                                      <m:t>∑</m:t>
                                    </m:r>
                                    <m:r>
                                      <a:rPr lang="id-ID" sz="1200" kern="0">
                                        <a:effectLst/>
                                      </a:rPr>
                                      <m:t>𝑃𝑉</m:t>
                                    </m:r>
                                    <m:r>
                                      <m:rPr>
                                        <m:nor/>
                                      </m:rPr>
                                      <a:rPr lang="id-ID" sz="1200" kern="0">
                                        <a:effectLst/>
                                      </a:rPr>
                                      <m:t> </m:t>
                                    </m:r>
                                    <m:r>
                                      <a:rPr lang="id-ID" sz="1200" kern="0">
                                        <a:effectLst/>
                                      </a:rPr>
                                      <m:t>𝐶𝑜𝑠𝑡</m:t>
                                    </m:r>
                                  </m:den>
                                </m:f>
                              </m:oMath>
                            </m:oMathPara>
                          </a14:m>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nSpc>
                              <a:spcPct val="150000"/>
                            </a:lnSpc>
                            <a:spcAft>
                              <a:spcPts val="800"/>
                            </a:spcAft>
                            <a:buNone/>
                          </a:pPr>
                          <a:r>
                            <a:rPr lang="id-ID" sz="1200" kern="0" dirty="0">
                              <a:effectLst/>
                            </a:rPr>
                            <a:t>B/C &gt; 1 → Layak</a:t>
                          </a:r>
                          <a:endParaRPr lang="id-ID"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extLst>
                      <a:ext uri="{0D108BD9-81ED-4DB2-BD59-A6C34878D82A}">
                        <a16:rowId xmlns:a16="http://schemas.microsoft.com/office/drawing/2014/main" val="3900049369"/>
                      </a:ext>
                    </a:extLst>
                  </a:tr>
                </a:tbl>
              </a:graphicData>
            </a:graphic>
          </p:graphicFrame>
        </mc:Choice>
        <mc:Fallback>
          <p:graphicFrame>
            <p:nvGraphicFramePr>
              <p:cNvPr id="3" name="Tampungan Konten 2">
                <a:extLst>
                  <a:ext uri="{FF2B5EF4-FFF2-40B4-BE49-F238E27FC236}">
                    <a16:creationId xmlns:a16="http://schemas.microsoft.com/office/drawing/2014/main" id="{65F76B03-81E7-41E7-C270-5724E49F9979}"/>
                  </a:ext>
                </a:extLst>
              </p:cNvPr>
              <p:cNvGraphicFramePr>
                <a:graphicFrameLocks noGrp="1"/>
              </p:cNvGraphicFramePr>
              <p:nvPr>
                <p:ph idx="1"/>
                <p:extLst>
                  <p:ext uri="{D42A27DB-BD31-4B8C-83A1-F6EECF244321}">
                    <p14:modId xmlns:p14="http://schemas.microsoft.com/office/powerpoint/2010/main" val="2227553870"/>
                  </p:ext>
                </p:extLst>
              </p:nvPr>
            </p:nvGraphicFramePr>
            <p:xfrm>
              <a:off x="0" y="1052736"/>
              <a:ext cx="9144000" cy="5904657"/>
            </p:xfrm>
            <a:graphic>
              <a:graphicData uri="http://schemas.openxmlformats.org/drawingml/2006/table">
                <a:tbl>
                  <a:tblPr firstRow="1" firstCol="1" bandRow="1">
                    <a:tableStyleId>{5C22544A-7EE6-4342-B048-85BDC9FD1C3A}</a:tableStyleId>
                  </a:tblPr>
                  <a:tblGrid>
                    <a:gridCol w="2286000">
                      <a:extLst>
                        <a:ext uri="{9D8B030D-6E8A-4147-A177-3AD203B41FA5}">
                          <a16:colId xmlns:a16="http://schemas.microsoft.com/office/drawing/2014/main" val="291140210"/>
                        </a:ext>
                      </a:extLst>
                    </a:gridCol>
                    <a:gridCol w="2286000">
                      <a:extLst>
                        <a:ext uri="{9D8B030D-6E8A-4147-A177-3AD203B41FA5}">
                          <a16:colId xmlns:a16="http://schemas.microsoft.com/office/drawing/2014/main" val="807036206"/>
                        </a:ext>
                      </a:extLst>
                    </a:gridCol>
                    <a:gridCol w="2286000">
                      <a:extLst>
                        <a:ext uri="{9D8B030D-6E8A-4147-A177-3AD203B41FA5}">
                          <a16:colId xmlns:a16="http://schemas.microsoft.com/office/drawing/2014/main" val="239512607"/>
                        </a:ext>
                      </a:extLst>
                    </a:gridCol>
                    <a:gridCol w="2286000">
                      <a:extLst>
                        <a:ext uri="{9D8B030D-6E8A-4147-A177-3AD203B41FA5}">
                          <a16:colId xmlns:a16="http://schemas.microsoft.com/office/drawing/2014/main" val="630654560"/>
                        </a:ext>
                      </a:extLst>
                    </a:gridCol>
                  </a:tblGrid>
                  <a:tr h="483249">
                    <a:tc>
                      <a:txBody>
                        <a:bodyPr/>
                        <a:lstStyle/>
                        <a:p>
                          <a:pPr marL="0" marR="0" algn="ctr">
                            <a:lnSpc>
                              <a:spcPct val="150000"/>
                            </a:lnSpc>
                            <a:spcAft>
                              <a:spcPts val="800"/>
                            </a:spcAft>
                            <a:buNone/>
                          </a:pPr>
                          <a:r>
                            <a:rPr lang="id-ID" sz="1200" kern="0">
                              <a:effectLst/>
                            </a:rPr>
                            <a:t>Indikator</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gn="ctr">
                            <a:lnSpc>
                              <a:spcPct val="150000"/>
                            </a:lnSpc>
                            <a:spcAft>
                              <a:spcPts val="800"/>
                            </a:spcAft>
                            <a:buNone/>
                          </a:pPr>
                          <a:r>
                            <a:rPr lang="id-ID" sz="1200" kern="0">
                              <a:effectLst/>
                            </a:rPr>
                            <a:t>Pengertian Singkat</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gn="ctr">
                            <a:lnSpc>
                              <a:spcPct val="150000"/>
                            </a:lnSpc>
                            <a:spcAft>
                              <a:spcPts val="800"/>
                            </a:spcAft>
                            <a:buNone/>
                          </a:pPr>
                          <a:r>
                            <a:rPr lang="id-ID" sz="1200" kern="0">
                              <a:effectLst/>
                            </a:rPr>
                            <a:t>Rumus Umum</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gn="ctr">
                            <a:lnSpc>
                              <a:spcPct val="150000"/>
                            </a:lnSpc>
                            <a:spcAft>
                              <a:spcPts val="800"/>
                            </a:spcAft>
                            <a:buNone/>
                          </a:pPr>
                          <a:r>
                            <a:rPr lang="id-ID" sz="1200" kern="0">
                              <a:effectLst/>
                            </a:rPr>
                            <a:t>Kriteria Kelayakan</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extLst>
                      <a:ext uri="{0D108BD9-81ED-4DB2-BD59-A6C34878D82A}">
                        <a16:rowId xmlns:a16="http://schemas.microsoft.com/office/drawing/2014/main" val="3713190633"/>
                      </a:ext>
                    </a:extLst>
                  </a:tr>
                  <a:tr h="1478162">
                    <a:tc>
                      <a:txBody>
                        <a:bodyPr/>
                        <a:lstStyle/>
                        <a:p>
                          <a:pPr marL="0" marR="0">
                            <a:lnSpc>
                              <a:spcPct val="150000"/>
                            </a:lnSpc>
                            <a:spcAft>
                              <a:spcPts val="800"/>
                            </a:spcAft>
                            <a:buNone/>
                          </a:pPr>
                          <a:r>
                            <a:rPr lang="id-ID" sz="1200" kern="0">
                              <a:effectLst/>
                            </a:rPr>
                            <a:t>NPV</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nSpc>
                              <a:spcPct val="150000"/>
                            </a:lnSpc>
                            <a:spcAft>
                              <a:spcPts val="800"/>
                            </a:spcAft>
                            <a:buNone/>
                          </a:pPr>
                          <a:r>
                            <a:rPr lang="id-ID" sz="1200" kern="0">
                              <a:effectLst/>
                            </a:rPr>
                            <a:t>Selisih antara nilai sekarang dari manfaat (benefit) dan biaya (cost).</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endParaRPr lang="id-ID"/>
                        </a:p>
                      </a:txBody>
                      <a:tcPr marL="9512" marR="9512" marT="9512" marB="9512" anchor="ctr">
                        <a:blipFill>
                          <a:blip r:embed="rId2"/>
                          <a:stretch>
                            <a:fillRect l="-200533" t="-32922" r="-101333" b="-267490"/>
                          </a:stretch>
                        </a:blipFill>
                      </a:tcPr>
                    </a:tc>
                    <a:tc>
                      <a:txBody>
                        <a:bodyPr/>
                        <a:lstStyle/>
                        <a:p>
                          <a:pPr marL="0" marR="0">
                            <a:lnSpc>
                              <a:spcPct val="150000"/>
                            </a:lnSpc>
                            <a:spcAft>
                              <a:spcPts val="800"/>
                            </a:spcAft>
                            <a:buNone/>
                          </a:pPr>
                          <a:r>
                            <a:rPr lang="id-ID" sz="1200" kern="0">
                              <a:effectLst/>
                            </a:rPr>
                            <a:t>NPV &gt; 0 → Layak</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extLst>
                      <a:ext uri="{0D108BD9-81ED-4DB2-BD59-A6C34878D82A}">
                        <a16:rowId xmlns:a16="http://schemas.microsoft.com/office/drawing/2014/main" val="3216496086"/>
                      </a:ext>
                    </a:extLst>
                  </a:tr>
                  <a:tr h="1242905">
                    <a:tc>
                      <a:txBody>
                        <a:bodyPr/>
                        <a:lstStyle/>
                        <a:p>
                          <a:pPr marL="0" marR="0">
                            <a:lnSpc>
                              <a:spcPct val="150000"/>
                            </a:lnSpc>
                            <a:spcAft>
                              <a:spcPts val="800"/>
                            </a:spcAft>
                            <a:buNone/>
                          </a:pPr>
                          <a:r>
                            <a:rPr lang="id-ID" sz="1200" kern="0">
                              <a:effectLst/>
                            </a:rPr>
                            <a:t>IRR</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nSpc>
                              <a:spcPct val="150000"/>
                            </a:lnSpc>
                            <a:spcAft>
                              <a:spcPts val="800"/>
                            </a:spcAft>
                            <a:buNone/>
                          </a:pPr>
                          <a:r>
                            <a:rPr lang="id-ID" sz="1200" kern="0">
                              <a:effectLst/>
                            </a:rPr>
                            <a:t>Tingkat bunga yang membuat NPV = 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endParaRPr lang="id-ID"/>
                        </a:p>
                      </a:txBody>
                      <a:tcPr marL="9512" marR="9512" marT="9512" marB="9512" anchor="ctr">
                        <a:blipFill>
                          <a:blip r:embed="rId2"/>
                          <a:stretch>
                            <a:fillRect l="-200533" t="-158333" r="-101333" b="-218627"/>
                          </a:stretch>
                        </a:blipFill>
                      </a:tcPr>
                    </a:tc>
                    <a:tc>
                      <a:txBody>
                        <a:bodyPr/>
                        <a:lstStyle/>
                        <a:p>
                          <a:pPr marL="0" marR="0">
                            <a:lnSpc>
                              <a:spcPct val="150000"/>
                            </a:lnSpc>
                            <a:spcAft>
                              <a:spcPts val="800"/>
                            </a:spcAft>
                            <a:buNone/>
                          </a:pPr>
                          <a:r>
                            <a:rPr lang="id-ID" sz="1200" kern="0">
                              <a:effectLst/>
                            </a:rPr>
                            <a:t>IRR &gt; bunga → Layak</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extLst>
                      <a:ext uri="{0D108BD9-81ED-4DB2-BD59-A6C34878D82A}">
                        <a16:rowId xmlns:a16="http://schemas.microsoft.com/office/drawing/2014/main" val="2550733219"/>
                      </a:ext>
                    </a:extLst>
                  </a:tr>
                  <a:tr h="1452138">
                    <a:tc>
                      <a:txBody>
                        <a:bodyPr/>
                        <a:lstStyle/>
                        <a:p>
                          <a:pPr marL="0" marR="0">
                            <a:lnSpc>
                              <a:spcPct val="150000"/>
                            </a:lnSpc>
                            <a:spcAft>
                              <a:spcPts val="800"/>
                            </a:spcAft>
                            <a:buNone/>
                          </a:pPr>
                          <a:r>
                            <a:rPr lang="id-ID" sz="1200" kern="0">
                              <a:effectLst/>
                            </a:rPr>
                            <a:t>PP</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nSpc>
                              <a:spcPct val="150000"/>
                            </a:lnSpc>
                            <a:spcAft>
                              <a:spcPts val="800"/>
                            </a:spcAft>
                            <a:buNone/>
                          </a:pPr>
                          <a:r>
                            <a:rPr lang="id-ID" sz="1200" kern="0">
                              <a:effectLst/>
                            </a:rPr>
                            <a:t>Waktu untuk mengembalikan modal investasi.</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endParaRPr lang="id-ID"/>
                        </a:p>
                      </a:txBody>
                      <a:tcPr marL="9512" marR="9512" marT="9512" marB="9512" anchor="ctr">
                        <a:blipFill>
                          <a:blip r:embed="rId2"/>
                          <a:stretch>
                            <a:fillRect l="-200533" t="-220502" r="-101333" b="-86611"/>
                          </a:stretch>
                        </a:blipFill>
                      </a:tcPr>
                    </a:tc>
                    <a:tc>
                      <a:txBody>
                        <a:bodyPr/>
                        <a:lstStyle/>
                        <a:p>
                          <a:pPr marL="0" marR="0">
                            <a:lnSpc>
                              <a:spcPct val="150000"/>
                            </a:lnSpc>
                            <a:spcAft>
                              <a:spcPts val="800"/>
                            </a:spcAft>
                            <a:buNone/>
                          </a:pPr>
                          <a:r>
                            <a:rPr lang="id-ID" sz="1200" kern="0">
                              <a:effectLst/>
                            </a:rPr>
                            <a:t>PP lebih pendek → Lebih baik</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extLst>
                      <a:ext uri="{0D108BD9-81ED-4DB2-BD59-A6C34878D82A}">
                        <a16:rowId xmlns:a16="http://schemas.microsoft.com/office/drawing/2014/main" val="627988077"/>
                      </a:ext>
                    </a:extLst>
                  </a:tr>
                  <a:tr h="1248203">
                    <a:tc>
                      <a:txBody>
                        <a:bodyPr/>
                        <a:lstStyle/>
                        <a:p>
                          <a:pPr marL="0" marR="0">
                            <a:lnSpc>
                              <a:spcPct val="150000"/>
                            </a:lnSpc>
                            <a:spcAft>
                              <a:spcPts val="800"/>
                            </a:spcAft>
                            <a:buNone/>
                          </a:pPr>
                          <a:r>
                            <a:rPr lang="id-ID" sz="1200" kern="0">
                              <a:effectLst/>
                            </a:rPr>
                            <a:t>B/C Ratio</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pPr marL="0" marR="0">
                            <a:lnSpc>
                              <a:spcPct val="150000"/>
                            </a:lnSpc>
                            <a:spcAft>
                              <a:spcPts val="800"/>
                            </a:spcAft>
                            <a:buNone/>
                          </a:pPr>
                          <a:r>
                            <a:rPr lang="id-ID" sz="1200" kern="0">
                              <a:effectLst/>
                            </a:rPr>
                            <a:t>Perbandingan nilai manfaat dan biaya dalam nilai sekarang.</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tc>
                      <a:txBody>
                        <a:bodyPr/>
                        <a:lstStyle/>
                        <a:p>
                          <a:endParaRPr lang="id-ID"/>
                        </a:p>
                      </a:txBody>
                      <a:tcPr marL="9512" marR="9512" marT="9512" marB="9512" anchor="ctr">
                        <a:blipFill>
                          <a:blip r:embed="rId2"/>
                          <a:stretch>
                            <a:fillRect l="-200533" t="-373659" r="-101333" b="-976"/>
                          </a:stretch>
                        </a:blipFill>
                      </a:tcPr>
                    </a:tc>
                    <a:tc>
                      <a:txBody>
                        <a:bodyPr/>
                        <a:lstStyle/>
                        <a:p>
                          <a:pPr marL="0" marR="0">
                            <a:lnSpc>
                              <a:spcPct val="150000"/>
                            </a:lnSpc>
                            <a:spcAft>
                              <a:spcPts val="800"/>
                            </a:spcAft>
                            <a:buNone/>
                          </a:pPr>
                          <a:r>
                            <a:rPr lang="id-ID" sz="1200" kern="0" dirty="0">
                              <a:effectLst/>
                            </a:rPr>
                            <a:t>B/C &gt; 1 → Layak</a:t>
                          </a:r>
                          <a:endParaRPr lang="id-ID"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12" marR="9512" marT="9512" marB="9512" anchor="ctr"/>
                    </a:tc>
                    <a:extLst>
                      <a:ext uri="{0D108BD9-81ED-4DB2-BD59-A6C34878D82A}">
                        <a16:rowId xmlns:a16="http://schemas.microsoft.com/office/drawing/2014/main" val="3900049369"/>
                      </a:ext>
                    </a:extLst>
                  </a:tr>
                </a:tbl>
              </a:graphicData>
            </a:graphic>
          </p:graphicFrame>
        </mc:Fallback>
      </mc:AlternateContent>
      <p:sp>
        <p:nvSpPr>
          <p:cNvPr id="4" name="Rectangle 1">
            <a:extLst>
              <a:ext uri="{FF2B5EF4-FFF2-40B4-BE49-F238E27FC236}">
                <a16:creationId xmlns:a16="http://schemas.microsoft.com/office/drawing/2014/main" id="{BAB87D92-B8E2-AB40-E2BD-04A5BD979055}"/>
              </a:ext>
            </a:extLst>
          </p:cNvPr>
          <p:cNvSpPr>
            <a:spLocks noChangeArrowheads="1"/>
          </p:cNvSpPr>
          <p:nvPr/>
        </p:nvSpPr>
        <p:spPr bwMode="auto">
          <a:xfrm>
            <a:off x="251520" y="357768"/>
            <a:ext cx="51845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2800" b="1" i="0" u="none" strike="noStrike" cap="none" normalizeH="0" baseline="0" dirty="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B. Konsep dan Rumus Dasar</a:t>
            </a:r>
            <a:endParaRPr kumimoji="0" lang="id-ID" altLang="id-ID"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4031909"/>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89B49509-A5C8-2BDB-92EE-C0594777D309}"/>
              </a:ext>
            </a:extLst>
          </p:cNvPr>
          <p:cNvSpPr>
            <a:spLocks noGrp="1"/>
          </p:cNvSpPr>
          <p:nvPr>
            <p:ph idx="1"/>
          </p:nvPr>
        </p:nvSpPr>
        <p:spPr>
          <a:xfrm>
            <a:off x="899592" y="620688"/>
            <a:ext cx="7344816" cy="5505475"/>
          </a:xfrm>
        </p:spPr>
        <p:txBody>
          <a:bodyPr/>
          <a:lstStyle/>
          <a:p>
            <a:pPr marL="0" indent="0">
              <a:buNone/>
            </a:pPr>
            <a:r>
              <a:rPr lang="id-ID" b="1" dirty="0"/>
              <a:t>C. Contoh Kasus: Eco Resort Bukit Indah</a:t>
            </a:r>
            <a:endParaRPr lang="id-ID" dirty="0"/>
          </a:p>
          <a:p>
            <a:r>
              <a:rPr lang="id-ID" b="1" dirty="0"/>
              <a:t>Deskripsi Proyek:</a:t>
            </a:r>
            <a:br>
              <a:rPr lang="id-ID" dirty="0"/>
            </a:br>
            <a:r>
              <a:rPr lang="id-ID" dirty="0"/>
              <a:t>Eco Resort Bukit Indah akan dibangun di kawasan wisata alam pegunungan dengan konsep ramah lingkungan.</a:t>
            </a:r>
            <a:br>
              <a:rPr lang="id-ID" dirty="0"/>
            </a:br>
            <a:r>
              <a:rPr lang="id-ID" dirty="0"/>
              <a:t>Investasi awal: </a:t>
            </a:r>
            <a:r>
              <a:rPr lang="id-ID" b="1" dirty="0"/>
              <a:t>Rp 5.000.000.000</a:t>
            </a:r>
            <a:br>
              <a:rPr lang="id-ID" dirty="0"/>
            </a:br>
            <a:r>
              <a:rPr lang="id-ID" dirty="0"/>
              <a:t>Perkiraan umur proyek: </a:t>
            </a:r>
            <a:r>
              <a:rPr lang="id-ID" b="1" dirty="0"/>
              <a:t>5 tahun</a:t>
            </a:r>
            <a:br>
              <a:rPr lang="id-ID" dirty="0"/>
            </a:br>
            <a:r>
              <a:rPr lang="id-ID" dirty="0"/>
              <a:t>Arus kas bersih tahunan: </a:t>
            </a:r>
            <a:r>
              <a:rPr lang="id-ID" b="1" dirty="0"/>
              <a:t>Rp 1.400.000.000</a:t>
            </a:r>
            <a:br>
              <a:rPr lang="id-ID" dirty="0"/>
            </a:br>
            <a:r>
              <a:rPr lang="id-ID" dirty="0"/>
              <a:t>Tingkat diskonto (bunga): </a:t>
            </a:r>
            <a:r>
              <a:rPr lang="id-ID" b="1" dirty="0"/>
              <a:t>10%</a:t>
            </a:r>
            <a:endParaRPr lang="id-ID" dirty="0"/>
          </a:p>
          <a:p>
            <a:endParaRPr lang="id-ID" dirty="0"/>
          </a:p>
        </p:txBody>
      </p:sp>
    </p:spTree>
    <p:extLst>
      <p:ext uri="{BB962C8B-B14F-4D97-AF65-F5344CB8AC3E}">
        <p14:creationId xmlns:p14="http://schemas.microsoft.com/office/powerpoint/2010/main" val="2447061943"/>
      </p:ext>
    </p:extLst>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mpungan Konten 2">
            <a:extLst>
              <a:ext uri="{FF2B5EF4-FFF2-40B4-BE49-F238E27FC236}">
                <a16:creationId xmlns:a16="http://schemas.microsoft.com/office/drawing/2014/main" id="{57F590E7-799E-DDA4-A489-862AC1473224}"/>
              </a:ext>
            </a:extLst>
          </p:cNvPr>
          <p:cNvGraphicFramePr>
            <a:graphicFrameLocks noGrp="1"/>
          </p:cNvGraphicFramePr>
          <p:nvPr>
            <p:ph idx="1"/>
            <p:extLst>
              <p:ext uri="{D42A27DB-BD31-4B8C-83A1-F6EECF244321}">
                <p14:modId xmlns:p14="http://schemas.microsoft.com/office/powerpoint/2010/main" val="1600646316"/>
              </p:ext>
            </p:extLst>
          </p:nvPr>
        </p:nvGraphicFramePr>
        <p:xfrm>
          <a:off x="0" y="0"/>
          <a:ext cx="9144000" cy="6858005"/>
        </p:xfrm>
        <a:graphic>
          <a:graphicData uri="http://schemas.openxmlformats.org/drawingml/2006/table">
            <a:tbl>
              <a:tblPr firstRow="1" firstCol="1" bandRow="1">
                <a:tableStyleId>{5C22544A-7EE6-4342-B048-85BDC9FD1C3A}</a:tableStyleId>
              </a:tblPr>
              <a:tblGrid>
                <a:gridCol w="2286000">
                  <a:extLst>
                    <a:ext uri="{9D8B030D-6E8A-4147-A177-3AD203B41FA5}">
                      <a16:colId xmlns:a16="http://schemas.microsoft.com/office/drawing/2014/main" val="1002116386"/>
                    </a:ext>
                  </a:extLst>
                </a:gridCol>
                <a:gridCol w="2286000">
                  <a:extLst>
                    <a:ext uri="{9D8B030D-6E8A-4147-A177-3AD203B41FA5}">
                      <a16:colId xmlns:a16="http://schemas.microsoft.com/office/drawing/2014/main" val="333425429"/>
                    </a:ext>
                  </a:extLst>
                </a:gridCol>
                <a:gridCol w="2286000">
                  <a:extLst>
                    <a:ext uri="{9D8B030D-6E8A-4147-A177-3AD203B41FA5}">
                      <a16:colId xmlns:a16="http://schemas.microsoft.com/office/drawing/2014/main" val="3862906449"/>
                    </a:ext>
                  </a:extLst>
                </a:gridCol>
                <a:gridCol w="2286000">
                  <a:extLst>
                    <a:ext uri="{9D8B030D-6E8A-4147-A177-3AD203B41FA5}">
                      <a16:colId xmlns:a16="http://schemas.microsoft.com/office/drawing/2014/main" val="1739006704"/>
                    </a:ext>
                  </a:extLst>
                </a:gridCol>
              </a:tblGrid>
              <a:tr h="979715">
                <a:tc>
                  <a:txBody>
                    <a:bodyPr/>
                    <a:lstStyle/>
                    <a:p>
                      <a:pPr marL="0" marR="0" algn="ctr">
                        <a:lnSpc>
                          <a:spcPct val="150000"/>
                        </a:lnSpc>
                        <a:spcAft>
                          <a:spcPts val="800"/>
                        </a:spcAft>
                        <a:buNone/>
                      </a:pPr>
                      <a:r>
                        <a:rPr lang="id-ID" sz="1200" kern="0">
                          <a:effectLst/>
                        </a:rPr>
                        <a:t>Tahun</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50000"/>
                        </a:lnSpc>
                        <a:spcAft>
                          <a:spcPts val="800"/>
                        </a:spcAft>
                        <a:buNone/>
                      </a:pPr>
                      <a:r>
                        <a:rPr lang="id-ID" sz="1200" kern="0">
                          <a:effectLst/>
                        </a:rPr>
                        <a:t>Arus Kas (Rp)</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50000"/>
                        </a:lnSpc>
                        <a:spcAft>
                          <a:spcPts val="800"/>
                        </a:spcAft>
                        <a:buNone/>
                      </a:pPr>
                      <a:r>
                        <a:rPr lang="id-ID" sz="1200" kern="0">
                          <a:effectLst/>
                        </a:rPr>
                        <a:t>Faktor Diskonto (10%)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50000"/>
                        </a:lnSpc>
                        <a:spcAft>
                          <a:spcPts val="800"/>
                        </a:spcAft>
                        <a:buNone/>
                      </a:pPr>
                      <a:r>
                        <a:rPr lang="id-ID" sz="1200" kern="0">
                          <a:effectLst/>
                        </a:rPr>
                        <a:t>PV Benefit (Rp)</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97977669"/>
                  </a:ext>
                </a:extLst>
              </a:tr>
              <a:tr h="979715">
                <a:tc>
                  <a:txBody>
                    <a:bodyPr/>
                    <a:lstStyle/>
                    <a:p>
                      <a:pPr marL="0" marR="0">
                        <a:lnSpc>
                          <a:spcPct val="150000"/>
                        </a:lnSpc>
                        <a:spcAft>
                          <a:spcPts val="800"/>
                        </a:spcAft>
                        <a:buNone/>
                      </a:pPr>
                      <a:r>
                        <a:rPr lang="id-ID" sz="1200" kern="0">
                          <a:effectLst/>
                        </a:rPr>
                        <a:t>1</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1.400.000.000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0,909</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1.272.600.000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38531425"/>
                  </a:ext>
                </a:extLst>
              </a:tr>
              <a:tr h="979715">
                <a:tc>
                  <a:txBody>
                    <a:bodyPr/>
                    <a:lstStyle/>
                    <a:p>
                      <a:pPr marL="0" marR="0">
                        <a:lnSpc>
                          <a:spcPct val="150000"/>
                        </a:lnSpc>
                        <a:spcAft>
                          <a:spcPts val="800"/>
                        </a:spcAft>
                        <a:buNone/>
                      </a:pPr>
                      <a:r>
                        <a:rPr lang="id-ID" sz="1200" kern="0">
                          <a:effectLst/>
                        </a:rPr>
                        <a:t>2</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1.400.000.000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0,826</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1.156.400.000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60212169"/>
                  </a:ext>
                </a:extLst>
              </a:tr>
              <a:tr h="979715">
                <a:tc>
                  <a:txBody>
                    <a:bodyPr/>
                    <a:lstStyle/>
                    <a:p>
                      <a:pPr marL="0" marR="0">
                        <a:lnSpc>
                          <a:spcPct val="150000"/>
                        </a:lnSpc>
                        <a:spcAft>
                          <a:spcPts val="800"/>
                        </a:spcAft>
                        <a:buNone/>
                      </a:pPr>
                      <a:r>
                        <a:rPr lang="id-ID" sz="1200" kern="0">
                          <a:effectLst/>
                        </a:rPr>
                        <a:t>3</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1.400.000.000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0,751</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1.051.400.000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18864319"/>
                  </a:ext>
                </a:extLst>
              </a:tr>
              <a:tr h="979715">
                <a:tc>
                  <a:txBody>
                    <a:bodyPr/>
                    <a:lstStyle/>
                    <a:p>
                      <a:pPr marL="0" marR="0">
                        <a:lnSpc>
                          <a:spcPct val="150000"/>
                        </a:lnSpc>
                        <a:spcAft>
                          <a:spcPts val="800"/>
                        </a:spcAft>
                        <a:buNone/>
                      </a:pPr>
                      <a:r>
                        <a:rPr lang="id-ID" sz="1200" kern="0">
                          <a:effectLst/>
                        </a:rPr>
                        <a:t>4</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1.400.000.000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0,683</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956.200.000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80700603"/>
                  </a:ext>
                </a:extLst>
              </a:tr>
              <a:tr h="979715">
                <a:tc>
                  <a:txBody>
                    <a:bodyPr/>
                    <a:lstStyle/>
                    <a:p>
                      <a:pPr marL="0" marR="0">
                        <a:lnSpc>
                          <a:spcPct val="150000"/>
                        </a:lnSpc>
                        <a:spcAft>
                          <a:spcPts val="800"/>
                        </a:spcAft>
                        <a:buNone/>
                      </a:pPr>
                      <a:r>
                        <a:rPr lang="id-ID" sz="1200" kern="0">
                          <a:effectLst/>
                        </a:rPr>
                        <a:t>5</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1.400.000.000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0,621</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50000"/>
                        </a:lnSpc>
                        <a:spcAft>
                          <a:spcPts val="800"/>
                        </a:spcAft>
                        <a:buNone/>
                      </a:pPr>
                      <a:r>
                        <a:rPr lang="id-ID" sz="1200" kern="0">
                          <a:effectLst/>
                        </a:rPr>
                        <a:t>869.400.000</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58758246"/>
                  </a:ext>
                </a:extLst>
              </a:tr>
              <a:tr h="979715">
                <a:tc>
                  <a:txBody>
                    <a:bodyPr/>
                    <a:lstStyle/>
                    <a:p>
                      <a:pPr marL="0" marR="0">
                        <a:lnSpc>
                          <a:spcPct val="150000"/>
                        </a:lnSpc>
                        <a:spcAft>
                          <a:spcPts val="800"/>
                        </a:spcAft>
                        <a:buNone/>
                      </a:pPr>
                      <a:r>
                        <a:rPr lang="id-ID" sz="1200" kern="0">
                          <a:effectLst/>
                        </a:rPr>
                        <a:t>Total PV Benefit</a:t>
                      </a:r>
                      <a:endParaRPr lang="id-ID"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07000"/>
                        </a:lnSpc>
                        <a:buNone/>
                      </a:pPr>
                      <a:endParaRPr lang="id-ID" sz="1100" kern="100">
                        <a:effectLst/>
                        <a:latin typeface="Aptos" panose="020B0004020202020204" pitchFamily="34" charset="0"/>
                      </a:endParaRPr>
                    </a:p>
                  </a:txBody>
                  <a:tcPr marL="9525" marR="9525" marT="9525" marB="9525" anchor="ctr"/>
                </a:tc>
                <a:tc>
                  <a:txBody>
                    <a:bodyPr/>
                    <a:lstStyle/>
                    <a:p>
                      <a:pPr>
                        <a:lnSpc>
                          <a:spcPct val="107000"/>
                        </a:lnSpc>
                        <a:buNone/>
                      </a:pPr>
                      <a:endParaRPr lang="id-ID" sz="1100" kern="100" dirty="0">
                        <a:effectLst/>
                        <a:latin typeface="Aptos" panose="020B0004020202020204" pitchFamily="34" charset="0"/>
                      </a:endParaRPr>
                    </a:p>
                  </a:txBody>
                  <a:tcPr marL="9525" marR="9525" marT="9525" marB="9525" anchor="ctr"/>
                </a:tc>
                <a:tc>
                  <a:txBody>
                    <a:bodyPr/>
                    <a:lstStyle/>
                    <a:p>
                      <a:pPr marL="0" marR="0">
                        <a:lnSpc>
                          <a:spcPct val="150000"/>
                        </a:lnSpc>
                        <a:spcAft>
                          <a:spcPts val="800"/>
                        </a:spcAft>
                        <a:buNone/>
                      </a:pPr>
                      <a:r>
                        <a:rPr lang="id-ID" sz="1200" kern="0" dirty="0">
                          <a:effectLst/>
                        </a:rPr>
                        <a:t>5.305.000.000</a:t>
                      </a:r>
                      <a:endParaRPr lang="id-ID"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65665993"/>
                  </a:ext>
                </a:extLst>
              </a:tr>
            </a:tbl>
          </a:graphicData>
        </a:graphic>
      </p:graphicFrame>
    </p:spTree>
    <p:extLst>
      <p:ext uri="{BB962C8B-B14F-4D97-AF65-F5344CB8AC3E}">
        <p14:creationId xmlns:p14="http://schemas.microsoft.com/office/powerpoint/2010/main" val="274291999"/>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A518D9BC-68A1-7F52-AF7D-DB275BA1443F}"/>
              </a:ext>
            </a:extLst>
          </p:cNvPr>
          <p:cNvSpPr>
            <a:spLocks noGrp="1"/>
          </p:cNvSpPr>
          <p:nvPr>
            <p:ph idx="1"/>
          </p:nvPr>
        </p:nvSpPr>
        <p:spPr>
          <a:xfrm>
            <a:off x="971600" y="620688"/>
            <a:ext cx="7416824" cy="5505475"/>
          </a:xfrm>
        </p:spPr>
        <p:txBody>
          <a:bodyPr>
            <a:normAutofit fontScale="92500"/>
          </a:bodyPr>
          <a:lstStyle/>
          <a:p>
            <a:pPr marL="0" indent="0">
              <a:buNone/>
            </a:pPr>
            <a:r>
              <a:rPr lang="id-ID" b="1" dirty="0"/>
              <a:t>B. Konsep Investasi</a:t>
            </a:r>
            <a:endParaRPr lang="id-ID" dirty="0"/>
          </a:p>
          <a:p>
            <a:r>
              <a:rPr lang="id-ID" b="1" dirty="0"/>
              <a:t>Investasi</a:t>
            </a:r>
            <a:r>
              <a:rPr lang="id-ID" dirty="0"/>
              <a:t> adalah penanaman modal dalam bentuk sumber daya keuangan, fisik, maupun intelektual untuk memperoleh keuntungan di masa depan.</a:t>
            </a:r>
          </a:p>
          <a:p>
            <a:r>
              <a:rPr lang="id-ID" dirty="0"/>
              <a:t>Dalam konteks pariwisata, investasi dapat berupa:</a:t>
            </a:r>
          </a:p>
          <a:p>
            <a:pPr lvl="0"/>
            <a:r>
              <a:rPr lang="id-ID" dirty="0"/>
              <a:t>Pembangunan fasilitas wisata (hotel, </a:t>
            </a:r>
            <a:r>
              <a:rPr lang="id-ID" dirty="0" err="1"/>
              <a:t>resort</a:t>
            </a:r>
            <a:r>
              <a:rPr lang="id-ID" dirty="0"/>
              <a:t>, restoran, </a:t>
            </a:r>
            <a:r>
              <a:rPr lang="id-ID" dirty="0" err="1"/>
              <a:t>homestay</a:t>
            </a:r>
            <a:r>
              <a:rPr lang="id-ID" dirty="0"/>
              <a:t>)</a:t>
            </a:r>
          </a:p>
          <a:p>
            <a:pPr lvl="0"/>
            <a:r>
              <a:rPr lang="id-ID" dirty="0"/>
              <a:t>Peningkatan infrastruktur (jalan, parkir, area publik)</a:t>
            </a:r>
          </a:p>
          <a:p>
            <a:pPr lvl="0"/>
            <a:r>
              <a:rPr lang="id-ID" dirty="0"/>
              <a:t>Pengembangan sumber daya manusia pariwisata</a:t>
            </a:r>
          </a:p>
          <a:p>
            <a:pPr lvl="0"/>
            <a:r>
              <a:rPr lang="id-ID" dirty="0"/>
              <a:t>Inovasi produk wisata (paket wisata, ekowisata, wisata budaya)</a:t>
            </a:r>
          </a:p>
          <a:p>
            <a:pPr marL="0" indent="0">
              <a:buNone/>
            </a:pPr>
            <a:endParaRPr lang="id-ID" dirty="0"/>
          </a:p>
        </p:txBody>
      </p:sp>
    </p:spTree>
    <p:extLst>
      <p:ext uri="{BB962C8B-B14F-4D97-AF65-F5344CB8AC3E}">
        <p14:creationId xmlns:p14="http://schemas.microsoft.com/office/powerpoint/2010/main" val="3689097187"/>
      </p:ext>
    </p:extLst>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5CA943EF-69F5-48A4-B626-3409A507C20E}"/>
              </a:ext>
            </a:extLst>
          </p:cNvPr>
          <p:cNvSpPr>
            <a:spLocks noGrp="1"/>
          </p:cNvSpPr>
          <p:nvPr>
            <p:ph idx="1"/>
          </p:nvPr>
        </p:nvSpPr>
        <p:spPr>
          <a:xfrm>
            <a:off x="899592" y="620688"/>
            <a:ext cx="7632848" cy="5505475"/>
          </a:xfrm>
        </p:spPr>
        <p:txBody>
          <a:bodyPr>
            <a:normAutofit/>
          </a:bodyPr>
          <a:lstStyle/>
          <a:p>
            <a:pPr marL="0" indent="0">
              <a:buNone/>
            </a:pPr>
            <a:r>
              <a:rPr lang="id-ID" b="1" dirty="0"/>
              <a:t>Perhitungan:</a:t>
            </a:r>
            <a:endParaRPr lang="id-ID" dirty="0"/>
          </a:p>
          <a:p>
            <a:pPr lvl="0"/>
            <a:r>
              <a:rPr lang="id-ID" b="1" dirty="0"/>
              <a:t>NPV = 5.305.000.000 – 5.000.000.000 = +305.000.000 → Layak</a:t>
            </a:r>
            <a:endParaRPr lang="id-ID" dirty="0"/>
          </a:p>
          <a:p>
            <a:pPr lvl="0"/>
            <a:r>
              <a:rPr lang="id-ID" b="1" dirty="0"/>
              <a:t>B/C </a:t>
            </a:r>
            <a:r>
              <a:rPr lang="id-ID" b="1" dirty="0" err="1"/>
              <a:t>Ratio</a:t>
            </a:r>
            <a:r>
              <a:rPr lang="id-ID" b="1" dirty="0"/>
              <a:t> = 5.305.000.000 / 5.000.000.000 = 1,06 → Layak</a:t>
            </a:r>
            <a:endParaRPr lang="id-ID" dirty="0"/>
          </a:p>
          <a:p>
            <a:pPr lvl="0"/>
            <a:r>
              <a:rPr lang="id-ID" b="1" dirty="0"/>
              <a:t>PP = 5.000 / 1.400 ≈ 3,6 tahun → Layak</a:t>
            </a:r>
            <a:endParaRPr lang="id-ID" dirty="0"/>
          </a:p>
          <a:p>
            <a:pPr marL="0" indent="0">
              <a:buNone/>
            </a:pPr>
            <a:endParaRPr lang="en-US" b="1" dirty="0"/>
          </a:p>
          <a:p>
            <a:pPr marL="0" indent="0">
              <a:buNone/>
            </a:pPr>
            <a:r>
              <a:rPr lang="id-ID" b="1" dirty="0"/>
              <a:t>Kesimpulan:</a:t>
            </a:r>
            <a:br>
              <a:rPr lang="id-ID" dirty="0"/>
            </a:br>
            <a:r>
              <a:rPr lang="id-ID" dirty="0"/>
              <a:t>Proyek layak secara finansial karena menghasilkan NPV positif, IRR di atas tingkat bunga, dan PP relatif cepat.</a:t>
            </a:r>
          </a:p>
          <a:p>
            <a:endParaRPr lang="id-ID" dirty="0"/>
          </a:p>
        </p:txBody>
      </p:sp>
    </p:spTree>
    <p:extLst>
      <p:ext uri="{BB962C8B-B14F-4D97-AF65-F5344CB8AC3E}">
        <p14:creationId xmlns:p14="http://schemas.microsoft.com/office/powerpoint/2010/main" val="2088313761"/>
      </p:ext>
    </p:extLst>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256B6547-BC7A-E0C3-ADB4-434AD886026C}"/>
              </a:ext>
            </a:extLst>
          </p:cNvPr>
          <p:cNvSpPr>
            <a:spLocks noGrp="1"/>
          </p:cNvSpPr>
          <p:nvPr>
            <p:ph idx="1"/>
          </p:nvPr>
        </p:nvSpPr>
        <p:spPr>
          <a:xfrm>
            <a:off x="971600" y="620688"/>
            <a:ext cx="7416824" cy="5505475"/>
          </a:xfrm>
        </p:spPr>
        <p:txBody>
          <a:bodyPr/>
          <a:lstStyle/>
          <a:p>
            <a:pPr marL="0" indent="0">
              <a:buNone/>
            </a:pPr>
            <a:r>
              <a:rPr lang="id-ID" b="1"/>
              <a:t>Analisis </a:t>
            </a:r>
            <a:r>
              <a:rPr lang="id-ID" b="1" dirty="0"/>
              <a:t>dan Interpretasi</a:t>
            </a:r>
            <a:endParaRPr lang="id-ID" dirty="0"/>
          </a:p>
          <a:p>
            <a:pPr lvl="0"/>
            <a:r>
              <a:rPr lang="id-ID" b="1" dirty="0"/>
              <a:t>NPV positif</a:t>
            </a:r>
            <a:r>
              <a:rPr lang="id-ID" dirty="0"/>
              <a:t> menunjukkan keuntungan finansial yang melebihi biaya investasi.</a:t>
            </a:r>
          </a:p>
          <a:p>
            <a:pPr lvl="0"/>
            <a:r>
              <a:rPr lang="id-ID" b="1" dirty="0"/>
              <a:t>IRR tinggi</a:t>
            </a:r>
            <a:r>
              <a:rPr lang="id-ID" dirty="0"/>
              <a:t> berarti pengembalian investasi lebih besar dari bunga pinjaman.</a:t>
            </a:r>
          </a:p>
          <a:p>
            <a:pPr lvl="0"/>
            <a:r>
              <a:rPr lang="id-ID" b="1" dirty="0"/>
              <a:t>PP pendek</a:t>
            </a:r>
            <a:r>
              <a:rPr lang="id-ID" dirty="0"/>
              <a:t> menandakan investasi cepat kembali.</a:t>
            </a:r>
          </a:p>
          <a:p>
            <a:r>
              <a:rPr lang="id-ID" b="1" dirty="0"/>
              <a:t>B/C </a:t>
            </a:r>
            <a:r>
              <a:rPr lang="id-ID" b="1" dirty="0" err="1"/>
              <a:t>Ratio</a:t>
            </a:r>
            <a:r>
              <a:rPr lang="id-ID" b="1" dirty="0"/>
              <a:t> &gt; 1</a:t>
            </a:r>
            <a:r>
              <a:rPr lang="id-ID" dirty="0"/>
              <a:t> memperlihatkan manfaat lebih besar dibanding biaya</a:t>
            </a:r>
          </a:p>
        </p:txBody>
      </p:sp>
    </p:spTree>
    <p:extLst>
      <p:ext uri="{BB962C8B-B14F-4D97-AF65-F5344CB8AC3E}">
        <p14:creationId xmlns:p14="http://schemas.microsoft.com/office/powerpoint/2010/main" val="3949968538"/>
      </p:ext>
    </p:extLst>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BD59B3FA-D6A9-1EDD-B4B2-20AB210324B5}"/>
              </a:ext>
            </a:extLst>
          </p:cNvPr>
          <p:cNvSpPr>
            <a:spLocks noGrp="1"/>
          </p:cNvSpPr>
          <p:nvPr>
            <p:ph idx="1"/>
          </p:nvPr>
        </p:nvSpPr>
        <p:spPr>
          <a:xfrm>
            <a:off x="1259632" y="764704"/>
            <a:ext cx="6840760" cy="5361459"/>
          </a:xfrm>
        </p:spPr>
        <p:txBody>
          <a:bodyPr/>
          <a:lstStyle/>
          <a:p>
            <a:r>
              <a:rPr lang="id-ID" b="1" dirty="0"/>
              <a:t>Tujuan investasi pariwisata:</a:t>
            </a:r>
            <a:endParaRPr lang="id-ID" dirty="0"/>
          </a:p>
          <a:p>
            <a:pPr lvl="0"/>
            <a:r>
              <a:rPr lang="id-ID" dirty="0"/>
              <a:t>Meningkatkan daya tarik destinasi.</a:t>
            </a:r>
          </a:p>
          <a:p>
            <a:pPr lvl="0"/>
            <a:r>
              <a:rPr lang="id-ID" dirty="0"/>
              <a:t>Mendorong pertumbuhan ekonomi lokal.</a:t>
            </a:r>
          </a:p>
          <a:p>
            <a:pPr lvl="0"/>
            <a:r>
              <a:rPr lang="id-ID" dirty="0"/>
              <a:t>Menciptakan lapangan kerja.</a:t>
            </a:r>
          </a:p>
          <a:p>
            <a:pPr lvl="0"/>
            <a:r>
              <a:rPr lang="id-ID" dirty="0"/>
              <a:t>Menjamin keberlanjutan usaha pariwisata.</a:t>
            </a:r>
          </a:p>
          <a:p>
            <a:endParaRPr lang="id-ID" dirty="0"/>
          </a:p>
        </p:txBody>
      </p:sp>
    </p:spTree>
    <p:extLst>
      <p:ext uri="{BB962C8B-B14F-4D97-AF65-F5344CB8AC3E}">
        <p14:creationId xmlns:p14="http://schemas.microsoft.com/office/powerpoint/2010/main" val="265454112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881A8C81-D317-ABF3-6D3D-5EE8C2702B54}"/>
              </a:ext>
            </a:extLst>
          </p:cNvPr>
          <p:cNvSpPr>
            <a:spLocks noGrp="1"/>
          </p:cNvSpPr>
          <p:nvPr>
            <p:ph idx="1"/>
          </p:nvPr>
        </p:nvSpPr>
        <p:spPr>
          <a:xfrm>
            <a:off x="971600" y="620688"/>
            <a:ext cx="7488832" cy="5505475"/>
          </a:xfrm>
        </p:spPr>
        <p:txBody>
          <a:bodyPr>
            <a:normAutofit/>
          </a:bodyPr>
          <a:lstStyle/>
          <a:p>
            <a:pPr marL="0" indent="0">
              <a:buNone/>
            </a:pPr>
            <a:r>
              <a:rPr lang="id-ID" b="1" dirty="0"/>
              <a:t>C. Sumber Modal</a:t>
            </a:r>
            <a:endParaRPr lang="id-ID" dirty="0"/>
          </a:p>
          <a:p>
            <a:pPr marL="0" indent="0">
              <a:buNone/>
            </a:pPr>
            <a:r>
              <a:rPr lang="id-ID" dirty="0"/>
              <a:t>Sumber modal dalam bisnis pariwisata dibagi menjadi dua, yaitu:</a:t>
            </a:r>
          </a:p>
          <a:p>
            <a:r>
              <a:rPr lang="id-ID" b="1" dirty="0"/>
              <a:t>1. Modal Internal</a:t>
            </a:r>
            <a:endParaRPr lang="id-ID" dirty="0"/>
          </a:p>
          <a:p>
            <a:r>
              <a:rPr lang="id-ID" dirty="0"/>
              <a:t>Berasal dari dalam perusahaan atau kelompok pengelola:</a:t>
            </a:r>
          </a:p>
          <a:p>
            <a:pPr lvl="0"/>
            <a:r>
              <a:rPr lang="id-ID" dirty="0"/>
              <a:t>Tabungan pribadi</a:t>
            </a:r>
          </a:p>
          <a:p>
            <a:pPr lvl="0"/>
            <a:r>
              <a:rPr lang="id-ID" dirty="0"/>
              <a:t>Laba ditahan</a:t>
            </a:r>
          </a:p>
          <a:p>
            <a:pPr lvl="0"/>
            <a:r>
              <a:rPr lang="id-ID" dirty="0"/>
              <a:t>Investasi pemilik</a:t>
            </a:r>
          </a:p>
          <a:p>
            <a:pPr lvl="0"/>
            <a:r>
              <a:rPr lang="id-ID" dirty="0"/>
              <a:t>Partisipasi masyarakat lokal (gotong royong, koperasi desa)</a:t>
            </a:r>
          </a:p>
          <a:p>
            <a:endParaRPr lang="id-ID" dirty="0"/>
          </a:p>
        </p:txBody>
      </p:sp>
    </p:spTree>
    <p:extLst>
      <p:ext uri="{BB962C8B-B14F-4D97-AF65-F5344CB8AC3E}">
        <p14:creationId xmlns:p14="http://schemas.microsoft.com/office/powerpoint/2010/main" val="3809310363"/>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8268CDC8-1E6F-68E5-F93F-3C8B361C30E7}"/>
              </a:ext>
            </a:extLst>
          </p:cNvPr>
          <p:cNvSpPr>
            <a:spLocks noGrp="1"/>
          </p:cNvSpPr>
          <p:nvPr>
            <p:ph idx="1"/>
          </p:nvPr>
        </p:nvSpPr>
        <p:spPr>
          <a:xfrm>
            <a:off x="1043608" y="764704"/>
            <a:ext cx="7200800" cy="5361459"/>
          </a:xfrm>
        </p:spPr>
        <p:txBody>
          <a:bodyPr/>
          <a:lstStyle/>
          <a:p>
            <a:pPr marL="0" indent="0">
              <a:buNone/>
            </a:pPr>
            <a:r>
              <a:rPr lang="id-ID" b="1" dirty="0"/>
              <a:t>2. Modal Eksternal</a:t>
            </a:r>
            <a:endParaRPr lang="id-ID" dirty="0"/>
          </a:p>
          <a:p>
            <a:r>
              <a:rPr lang="id-ID" dirty="0"/>
              <a:t>Berasal dari luar organisasi:</a:t>
            </a:r>
          </a:p>
          <a:p>
            <a:pPr lvl="0"/>
            <a:r>
              <a:rPr lang="id-ID" dirty="0"/>
              <a:t>Pinjaman bank atau lembaga keuangan</a:t>
            </a:r>
          </a:p>
          <a:p>
            <a:pPr lvl="0"/>
            <a:r>
              <a:rPr lang="id-ID" dirty="0"/>
              <a:t>Modal ventura</a:t>
            </a:r>
          </a:p>
          <a:p>
            <a:pPr lvl="0"/>
            <a:r>
              <a:rPr lang="id-ID" dirty="0"/>
              <a:t>Investor swasta</a:t>
            </a:r>
          </a:p>
          <a:p>
            <a:pPr lvl="0"/>
            <a:r>
              <a:rPr lang="id-ID" dirty="0"/>
              <a:t>Bantuan pemerintah (hibah, dana desa, CSR)</a:t>
            </a:r>
          </a:p>
          <a:p>
            <a:pPr lvl="0"/>
            <a:r>
              <a:rPr lang="id-ID" dirty="0" err="1"/>
              <a:t>Kerjasama</a:t>
            </a:r>
            <a:r>
              <a:rPr lang="id-ID" dirty="0"/>
              <a:t> publik-swasta (PPP)</a:t>
            </a:r>
          </a:p>
          <a:p>
            <a:endParaRPr lang="id-ID" dirty="0"/>
          </a:p>
        </p:txBody>
      </p:sp>
    </p:spTree>
    <p:extLst>
      <p:ext uri="{BB962C8B-B14F-4D97-AF65-F5344CB8AC3E}">
        <p14:creationId xmlns:p14="http://schemas.microsoft.com/office/powerpoint/2010/main" val="1979102396"/>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5797D054-ABBB-A888-A1F5-A59CC3C9755A}"/>
              </a:ext>
            </a:extLst>
          </p:cNvPr>
          <p:cNvSpPr>
            <a:spLocks noGrp="1"/>
          </p:cNvSpPr>
          <p:nvPr>
            <p:ph idx="1"/>
          </p:nvPr>
        </p:nvSpPr>
        <p:spPr>
          <a:xfrm>
            <a:off x="611560" y="764704"/>
            <a:ext cx="8064896" cy="5361459"/>
          </a:xfrm>
        </p:spPr>
        <p:txBody>
          <a:bodyPr>
            <a:normAutofit fontScale="92500" lnSpcReduction="20000"/>
          </a:bodyPr>
          <a:lstStyle/>
          <a:p>
            <a:pPr marL="0" indent="0">
              <a:buNone/>
            </a:pPr>
            <a:r>
              <a:rPr lang="id-ID" b="1" dirty="0"/>
              <a:t>D. Biaya Investasi</a:t>
            </a:r>
            <a:endParaRPr lang="id-ID" dirty="0"/>
          </a:p>
          <a:p>
            <a:pPr marL="0" indent="0">
              <a:buNone/>
            </a:pPr>
            <a:r>
              <a:rPr lang="id-ID" dirty="0"/>
              <a:t>Biaya investasi adalah seluruh pengeluaran awal yang diperlukan untuk membangun dan menyiapkan bisnis agar dapat beroperasi.</a:t>
            </a:r>
          </a:p>
          <a:p>
            <a:pPr marL="0" indent="0">
              <a:buNone/>
            </a:pPr>
            <a:r>
              <a:rPr lang="id-ID" b="1" dirty="0"/>
              <a:t>Komponen biaya investasi:</a:t>
            </a:r>
            <a:endParaRPr lang="id-ID" dirty="0"/>
          </a:p>
          <a:p>
            <a:pPr lvl="0"/>
            <a:r>
              <a:rPr lang="id-ID" b="1" dirty="0"/>
              <a:t>Biaya tanah dan bangunan</a:t>
            </a:r>
            <a:r>
              <a:rPr lang="id-ID" dirty="0"/>
              <a:t> (pembelian atau sewa lokasi)</a:t>
            </a:r>
          </a:p>
          <a:p>
            <a:pPr lvl="0"/>
            <a:r>
              <a:rPr lang="id-ID" b="1" dirty="0"/>
              <a:t>Biaya konstruksi dan infrastruktur</a:t>
            </a:r>
            <a:r>
              <a:rPr lang="id-ID" dirty="0"/>
              <a:t> (gedung, jalan akses, listrik, air)</a:t>
            </a:r>
          </a:p>
          <a:p>
            <a:pPr lvl="0"/>
            <a:r>
              <a:rPr lang="id-ID" b="1" dirty="0"/>
              <a:t>Biaya peralatan</a:t>
            </a:r>
            <a:r>
              <a:rPr lang="id-ID" dirty="0"/>
              <a:t> (fasilitas kamar, dapur, transportasi)</a:t>
            </a:r>
          </a:p>
          <a:p>
            <a:pPr lvl="0"/>
            <a:r>
              <a:rPr lang="id-ID" b="1" dirty="0"/>
              <a:t>Biaya perizinan dan legalitas</a:t>
            </a:r>
            <a:endParaRPr lang="id-ID" dirty="0"/>
          </a:p>
          <a:p>
            <a:pPr lvl="0"/>
            <a:r>
              <a:rPr lang="id-ID" b="1" dirty="0"/>
              <a:t>Biaya promosi awal dan pengembangan produk wisata</a:t>
            </a:r>
            <a:endParaRPr lang="id-ID" dirty="0"/>
          </a:p>
          <a:p>
            <a:pPr lvl="0"/>
            <a:r>
              <a:rPr lang="id-ID" b="1" dirty="0"/>
              <a:t>Biaya pelatihan SDM awal</a:t>
            </a:r>
            <a:endParaRPr lang="id-ID" dirty="0"/>
          </a:p>
          <a:p>
            <a:endParaRPr lang="id-ID" dirty="0"/>
          </a:p>
        </p:txBody>
      </p:sp>
    </p:spTree>
    <p:extLst>
      <p:ext uri="{BB962C8B-B14F-4D97-AF65-F5344CB8AC3E}">
        <p14:creationId xmlns:p14="http://schemas.microsoft.com/office/powerpoint/2010/main" val="956202586"/>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3DA8A4C6-0B56-9679-B645-7AE938947E0E}"/>
              </a:ext>
            </a:extLst>
          </p:cNvPr>
          <p:cNvSpPr>
            <a:spLocks noGrp="1"/>
          </p:cNvSpPr>
          <p:nvPr>
            <p:ph idx="1"/>
          </p:nvPr>
        </p:nvSpPr>
        <p:spPr>
          <a:xfrm>
            <a:off x="899592" y="692696"/>
            <a:ext cx="7704856" cy="5433467"/>
          </a:xfrm>
        </p:spPr>
        <p:txBody>
          <a:bodyPr>
            <a:normAutofit/>
          </a:bodyPr>
          <a:lstStyle/>
          <a:p>
            <a:pPr marL="0" indent="0">
              <a:buNone/>
            </a:pPr>
            <a:r>
              <a:rPr lang="id-ID" b="1" dirty="0"/>
              <a:t>E. Biaya Operasional</a:t>
            </a:r>
            <a:endParaRPr lang="id-ID" dirty="0"/>
          </a:p>
          <a:p>
            <a:pPr marL="0" indent="0">
              <a:buNone/>
            </a:pPr>
            <a:r>
              <a:rPr lang="id-ID" dirty="0"/>
              <a:t>Biaya operasional adalah pengeluaran rutin selama kegiatan bisnis berjalan.</a:t>
            </a:r>
          </a:p>
          <a:p>
            <a:r>
              <a:rPr lang="id-ID" b="1" dirty="0"/>
              <a:t>Komponen biaya operasional:</a:t>
            </a:r>
            <a:endParaRPr lang="id-ID" dirty="0"/>
          </a:p>
          <a:p>
            <a:pPr lvl="0"/>
            <a:r>
              <a:rPr lang="id-ID" dirty="0"/>
              <a:t>Gaji dan upah karyawan</a:t>
            </a:r>
          </a:p>
          <a:p>
            <a:pPr lvl="0"/>
            <a:r>
              <a:rPr lang="id-ID" dirty="0"/>
              <a:t>Biaya listrik, air, dan internet</a:t>
            </a:r>
          </a:p>
          <a:p>
            <a:pPr lvl="0"/>
            <a:r>
              <a:rPr lang="id-ID" dirty="0"/>
              <a:t>Biaya bahan baku (makanan, perawatan fasilitas)</a:t>
            </a:r>
          </a:p>
          <a:p>
            <a:pPr lvl="0"/>
            <a:r>
              <a:rPr lang="id-ID" dirty="0"/>
              <a:t>Biaya promosi dan pemasaran</a:t>
            </a:r>
          </a:p>
          <a:p>
            <a:pPr lvl="0"/>
            <a:r>
              <a:rPr lang="id-ID" dirty="0"/>
              <a:t>Pajak dan retribusi</a:t>
            </a:r>
          </a:p>
          <a:p>
            <a:r>
              <a:rPr lang="id-ID" dirty="0"/>
              <a:t>Biaya pemeliharaan dan kebersihan</a:t>
            </a:r>
          </a:p>
        </p:txBody>
      </p:sp>
    </p:spTree>
    <p:extLst>
      <p:ext uri="{BB962C8B-B14F-4D97-AF65-F5344CB8AC3E}">
        <p14:creationId xmlns:p14="http://schemas.microsoft.com/office/powerpoint/2010/main" val="1705047136"/>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F1C0C9F4-2230-1292-89E9-FB38ECAF5CF6}"/>
              </a:ext>
            </a:extLst>
          </p:cNvPr>
          <p:cNvSpPr>
            <a:spLocks noGrp="1"/>
          </p:cNvSpPr>
          <p:nvPr>
            <p:ph idx="1"/>
          </p:nvPr>
        </p:nvSpPr>
        <p:spPr>
          <a:xfrm>
            <a:off x="971600" y="620688"/>
            <a:ext cx="7488832" cy="5505475"/>
          </a:xfrm>
        </p:spPr>
        <p:txBody>
          <a:bodyPr>
            <a:normAutofit/>
          </a:bodyPr>
          <a:lstStyle/>
          <a:p>
            <a:pPr marL="0" indent="0">
              <a:buNone/>
            </a:pPr>
            <a:r>
              <a:rPr lang="id-ID" b="1" dirty="0"/>
              <a:t>F. Contoh Kasus 1: Desa Wisata Alam </a:t>
            </a:r>
            <a:r>
              <a:rPr lang="id-ID" b="1" dirty="0" err="1"/>
              <a:t>Nglanggeran</a:t>
            </a:r>
            <a:r>
              <a:rPr lang="id-ID" b="1" dirty="0"/>
              <a:t> (DIY)</a:t>
            </a:r>
            <a:endParaRPr lang="id-ID" dirty="0"/>
          </a:p>
          <a:p>
            <a:pPr marL="0" indent="0">
              <a:buNone/>
            </a:pPr>
            <a:r>
              <a:rPr lang="id-ID" b="1" dirty="0"/>
              <a:t>Deskripsi:</a:t>
            </a:r>
            <a:br>
              <a:rPr lang="id-ID" dirty="0"/>
            </a:br>
            <a:r>
              <a:rPr lang="id-ID" dirty="0"/>
              <a:t>Desa wisata ini mengandalkan potensi wisata alam (Gunung Api Purba) dan budaya lokal.</a:t>
            </a:r>
          </a:p>
          <a:p>
            <a:pPr marL="0" indent="0">
              <a:buNone/>
            </a:pPr>
            <a:r>
              <a:rPr lang="id-ID" b="1" dirty="0"/>
              <a:t>Investasi awal:</a:t>
            </a:r>
            <a:endParaRPr lang="id-ID" dirty="0"/>
          </a:p>
          <a:p>
            <a:pPr lvl="0"/>
            <a:r>
              <a:rPr lang="id-ID" dirty="0"/>
              <a:t>Pembangunan </a:t>
            </a:r>
            <a:r>
              <a:rPr lang="id-ID" dirty="0" err="1"/>
              <a:t>homestay</a:t>
            </a:r>
            <a:r>
              <a:rPr lang="id-ID" dirty="0"/>
              <a:t>: Rp 400 juta</a:t>
            </a:r>
          </a:p>
          <a:p>
            <a:pPr lvl="0"/>
            <a:r>
              <a:rPr lang="id-ID" dirty="0"/>
              <a:t>Pengadaan sarana wisata (jalur </a:t>
            </a:r>
            <a:r>
              <a:rPr lang="id-ID" dirty="0" err="1"/>
              <a:t>trekking</a:t>
            </a:r>
            <a:r>
              <a:rPr lang="id-ID" dirty="0"/>
              <a:t>, </a:t>
            </a:r>
            <a:r>
              <a:rPr lang="id-ID" dirty="0" err="1"/>
              <a:t>spot</a:t>
            </a:r>
            <a:r>
              <a:rPr lang="id-ID" dirty="0"/>
              <a:t> foto): Rp 150 juta</a:t>
            </a:r>
          </a:p>
          <a:p>
            <a:pPr lvl="0"/>
            <a:r>
              <a:rPr lang="id-ID" dirty="0"/>
              <a:t>Pelatihan SDM &amp; pemandu: Rp 50 juta</a:t>
            </a:r>
            <a:br>
              <a:rPr lang="id-ID" dirty="0"/>
            </a:br>
            <a:r>
              <a:rPr lang="id-ID" b="1" dirty="0"/>
              <a:t>Total biaya investasi:</a:t>
            </a:r>
            <a:r>
              <a:rPr lang="id-ID" dirty="0"/>
              <a:t> Rp 600 juta</a:t>
            </a:r>
          </a:p>
          <a:p>
            <a:endParaRPr lang="id-ID" dirty="0"/>
          </a:p>
        </p:txBody>
      </p:sp>
    </p:spTree>
    <p:extLst>
      <p:ext uri="{BB962C8B-B14F-4D97-AF65-F5344CB8AC3E}">
        <p14:creationId xmlns:p14="http://schemas.microsoft.com/office/powerpoint/2010/main" val="821951324"/>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2978</TotalTime>
  <Words>1773</Words>
  <Application>Microsoft Office PowerPoint</Application>
  <PresentationFormat>Tampilan Layar (4:3)</PresentationFormat>
  <Paragraphs>260</Paragraphs>
  <Slides>32</Slides>
  <Notes>1</Notes>
  <HiddenSlides>0</HiddenSlides>
  <MMClips>0</MMClips>
  <ScaleCrop>false</ScaleCrop>
  <HeadingPairs>
    <vt:vector size="6" baseType="variant">
      <vt:variant>
        <vt:lpstr>Font Dipakai</vt:lpstr>
      </vt:variant>
      <vt:variant>
        <vt:i4>7</vt:i4>
      </vt:variant>
      <vt:variant>
        <vt:lpstr>Tema</vt:lpstr>
      </vt:variant>
      <vt:variant>
        <vt:i4>1</vt:i4>
      </vt:variant>
      <vt:variant>
        <vt:lpstr>Judul Slide</vt:lpstr>
      </vt:variant>
      <vt:variant>
        <vt:i4>32</vt:i4>
      </vt:variant>
    </vt:vector>
  </HeadingPairs>
  <TitlesOfParts>
    <vt:vector size="40" baseType="lpstr">
      <vt:lpstr>Aptos</vt:lpstr>
      <vt:lpstr>Arial</vt:lpstr>
      <vt:lpstr>Calibri</vt:lpstr>
      <vt:lpstr>Cambria</vt:lpstr>
      <vt:lpstr>Cambria Math</vt:lpstr>
      <vt:lpstr>Times New Roman</vt:lpstr>
      <vt:lpstr>Wingdings</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yusminar wahyuningsih</cp:lastModifiedBy>
  <cp:revision>444</cp:revision>
  <cp:lastPrinted>2017-08-29T02:54:51Z</cp:lastPrinted>
  <dcterms:created xsi:type="dcterms:W3CDTF">2010-04-18T12:06:30Z</dcterms:created>
  <dcterms:modified xsi:type="dcterms:W3CDTF">2025-11-15T03:54:35Z</dcterms:modified>
</cp:coreProperties>
</file>