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1" r:id="rId3"/>
    <p:sldId id="350" r:id="rId4"/>
    <p:sldId id="342" r:id="rId5"/>
    <p:sldId id="331" r:id="rId6"/>
    <p:sldId id="352" r:id="rId7"/>
    <p:sldId id="353" r:id="rId8"/>
    <p:sldId id="354" r:id="rId9"/>
    <p:sldId id="355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3" autoAdjust="0"/>
    <p:restoredTop sz="94343" autoAdjust="0"/>
  </p:normalViewPr>
  <p:slideViewPr>
    <p:cSldViewPr>
      <p:cViewPr>
        <p:scale>
          <a:sx n="100" d="100"/>
          <a:sy n="100" d="100"/>
        </p:scale>
        <p:origin x="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LEMBAGA PEMBIAYAAN SEBAGAI PENUNJANG BISNIS (2)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Definisi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Lembaga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 err="1" smtClean="0">
                <a:solidFill>
                  <a:schemeClr val="tx1"/>
                </a:solidFill>
              </a:rPr>
              <a:t>nstitusi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menyediakan</a:t>
            </a:r>
            <a:r>
              <a:rPr lang="en-US" dirty="0">
                <a:solidFill>
                  <a:schemeClr val="tx1"/>
                </a:solidFill>
              </a:rPr>
              <a:t> dana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fasilitas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finansial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Utama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Lembaga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fi-FI" dirty="0" smtClean="0">
                <a:solidFill>
                  <a:schemeClr val="tx1"/>
                </a:solidFill>
              </a:rPr>
              <a:t>Membantu </a:t>
            </a:r>
            <a:r>
              <a:rPr lang="fi-FI" dirty="0">
                <a:solidFill>
                  <a:schemeClr val="tx1"/>
                </a:solidFill>
              </a:rPr>
              <a:t>perusahaan untuk mendapatkan modal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Memfasilitasi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perekonomian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Menyediakan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just"/>
            <a:endParaRPr lang="en-US" sz="4400" dirty="0" smtClean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b="1" dirty="0" smtClean="0">
                <a:solidFill>
                  <a:schemeClr val="tx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2600" dirty="0"/>
          </a:p>
          <a:p>
            <a:pPr algn="just"/>
            <a:endParaRPr lang="en-US" sz="26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560840" cy="5400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200" b="1" dirty="0" err="1">
                <a:solidFill>
                  <a:schemeClr val="tx1"/>
                </a:solidFill>
              </a:rPr>
              <a:t>Jenis-Jenis</a:t>
            </a:r>
            <a:r>
              <a:rPr lang="en-US" sz="2200" b="1" dirty="0">
                <a:solidFill>
                  <a:schemeClr val="tx1"/>
                </a:solidFill>
              </a:rPr>
              <a:t> Perusahaan </a:t>
            </a:r>
            <a:r>
              <a:rPr lang="en-US" sz="2200" b="1" dirty="0" err="1" smtClean="0">
                <a:solidFill>
                  <a:schemeClr val="tx1"/>
                </a:solidFill>
              </a:rPr>
              <a:t>Pembiayaan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200" b="1" dirty="0" smtClean="0">
                <a:solidFill>
                  <a:schemeClr val="tx1"/>
                </a:solidFill>
              </a:rPr>
              <a:t>Perusahaan </a:t>
            </a:r>
            <a:r>
              <a:rPr lang="en-US" sz="2200" b="1" dirty="0" err="1">
                <a:solidFill>
                  <a:schemeClr val="tx1"/>
                </a:solidFill>
              </a:rPr>
              <a:t>Pembiayaan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Konsumen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marL="463550" indent="-46355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en-US" sz="2200" dirty="0" err="1" smtClean="0">
                <a:solidFill>
                  <a:schemeClr val="tx1"/>
                </a:solidFill>
              </a:rPr>
              <a:t>Menyediakan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kredit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untuk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konsumsi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seperti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pembelian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barang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layanan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200" b="1" dirty="0" smtClean="0">
                <a:solidFill>
                  <a:schemeClr val="tx1"/>
                </a:solidFill>
              </a:rPr>
              <a:t>2. </a:t>
            </a:r>
            <a:r>
              <a:rPr lang="en-US" sz="2200" b="1" dirty="0">
                <a:solidFill>
                  <a:schemeClr val="tx1"/>
                </a:solidFill>
              </a:rPr>
              <a:t>Perusahaan </a:t>
            </a:r>
            <a:r>
              <a:rPr lang="en-US" sz="2200" b="1" dirty="0" err="1">
                <a:solidFill>
                  <a:schemeClr val="tx1"/>
                </a:solidFill>
              </a:rPr>
              <a:t>Pembiayaan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Otomotif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nl-NL" sz="2200" dirty="0">
                <a:solidFill>
                  <a:schemeClr val="tx1"/>
                </a:solidFill>
              </a:rPr>
              <a:t>Memberikan pembiayaan untuk pembelian kendaraan </a:t>
            </a:r>
            <a:r>
              <a:rPr lang="nl-NL" sz="2200" dirty="0" smtClean="0">
                <a:solidFill>
                  <a:schemeClr val="tx1"/>
                </a:solidFill>
              </a:rPr>
              <a:t>bermotor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nl-NL" sz="2200" b="1" dirty="0" smtClean="0">
                <a:solidFill>
                  <a:schemeClr val="tx1"/>
                </a:solidFill>
              </a:rPr>
              <a:t>3. </a:t>
            </a:r>
            <a:r>
              <a:rPr lang="en-US" sz="2200" b="1" dirty="0">
                <a:solidFill>
                  <a:schemeClr val="tx1"/>
                </a:solidFill>
              </a:rPr>
              <a:t>Perusahaan </a:t>
            </a:r>
            <a:r>
              <a:rPr lang="en-US" sz="2200" b="1" dirty="0" err="1">
                <a:solidFill>
                  <a:schemeClr val="tx1"/>
                </a:solidFill>
              </a:rPr>
              <a:t>Pembiayaan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Peralatan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Pembiayaan untuk pengadaan peralatan usaha seperti mesin atau alat-alat </a:t>
            </a:r>
            <a:r>
              <a:rPr lang="fi-FI" sz="2200" dirty="0" smtClean="0">
                <a:solidFill>
                  <a:schemeClr val="tx1"/>
                </a:solidFill>
              </a:rPr>
              <a:t>berat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fi-FI" sz="2200" b="1" dirty="0" smtClean="0">
                <a:solidFill>
                  <a:schemeClr val="tx1"/>
                </a:solidFill>
              </a:rPr>
              <a:t>4. </a:t>
            </a:r>
            <a:r>
              <a:rPr lang="en-US" sz="2200" b="1" dirty="0">
                <a:solidFill>
                  <a:schemeClr val="tx1"/>
                </a:solidFill>
              </a:rPr>
              <a:t>Perusahaan </a:t>
            </a:r>
            <a:r>
              <a:rPr lang="en-US" sz="2200" b="1" dirty="0" err="1">
                <a:solidFill>
                  <a:schemeClr val="tx1"/>
                </a:solidFill>
              </a:rPr>
              <a:t>Pembiayaan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Infrastruktur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en-US" sz="2200" dirty="0" err="1">
                <a:solidFill>
                  <a:schemeClr val="tx1"/>
                </a:solidFill>
              </a:rPr>
              <a:t>Menyediakan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pembiayaan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untuk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pembangunan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pengembangan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infrastruktur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200" b="1" dirty="0">
                <a:solidFill>
                  <a:schemeClr val="tx1"/>
                </a:solidFill>
              </a:rPr>
              <a:t>5. Perusahaan </a:t>
            </a:r>
            <a:r>
              <a:rPr lang="en-US" sz="2200" b="1" dirty="0" err="1">
                <a:solidFill>
                  <a:schemeClr val="tx1"/>
                </a:solidFill>
              </a:rPr>
              <a:t>Sewa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Guna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Usaha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sv-SE" sz="2200" dirty="0">
                <a:solidFill>
                  <a:schemeClr val="tx1"/>
                </a:solidFill>
              </a:rPr>
              <a:t>Pembiayaan untuk peralatan yang dapat disewakan (leasing).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endParaRPr lang="en-US" sz="2400" b="1" dirty="0" smtClean="0"/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6624736" cy="5616624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Pembinaan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Pembiayaan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just"/>
            <a:r>
              <a:rPr lang="sv-SE" sz="2400" dirty="0">
                <a:solidFill>
                  <a:schemeClr val="tx1"/>
                </a:solidFill>
              </a:rPr>
              <a:t>Pembinaan bertujuan </a:t>
            </a:r>
            <a:r>
              <a:rPr lang="sv-SE" sz="2400" dirty="0" smtClean="0">
                <a:solidFill>
                  <a:schemeClr val="tx1"/>
                </a:solidFill>
              </a:rPr>
              <a:t>: untuk </a:t>
            </a:r>
            <a:r>
              <a:rPr lang="sv-SE" sz="2400" dirty="0">
                <a:solidFill>
                  <a:schemeClr val="tx1"/>
                </a:solidFill>
              </a:rPr>
              <a:t>menjaga stabilitas sektor pembiayaan dan memastikan keberlangsungan operasional perusahaan pembiayaan.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Langkah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Pembinaan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Penyusunan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regulasi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Pemberian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bimbingan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kompetensi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manusia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dirty="0"/>
              <a:t>.</a:t>
            </a:r>
            <a:endParaRPr lang="en-US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dirty="0"/>
          </a:p>
          <a:p>
            <a:pPr algn="l"/>
            <a:endParaRPr lang="en-US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200800" cy="568863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Pengawasan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Pembiayaan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Pengawasan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oleh</a:t>
            </a:r>
            <a:r>
              <a:rPr lang="en-US" sz="2400" b="1" dirty="0">
                <a:solidFill>
                  <a:schemeClr val="tx1"/>
                </a:solidFill>
              </a:rPr>
              <a:t> OJK (</a:t>
            </a:r>
            <a:r>
              <a:rPr lang="en-US" sz="2400" b="1" dirty="0" err="1">
                <a:solidFill>
                  <a:schemeClr val="tx1"/>
                </a:solidFill>
              </a:rPr>
              <a:t>Otoritas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Jasa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Keuangan</a:t>
            </a:r>
            <a:r>
              <a:rPr lang="en-US" sz="2400" b="1" dirty="0">
                <a:solidFill>
                  <a:schemeClr val="tx1"/>
                </a:solidFill>
              </a:rPr>
              <a:t>)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OJK </a:t>
            </a:r>
            <a:r>
              <a:rPr lang="en-US" sz="2400" dirty="0" err="1">
                <a:solidFill>
                  <a:schemeClr val="tx1"/>
                </a:solidFill>
              </a:rPr>
              <a:t>berperan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regulasi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industri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transparan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adil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berkelanjutan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2. </a:t>
            </a:r>
            <a:r>
              <a:rPr lang="en-US" sz="2400" b="1" dirty="0" err="1" smtClean="0">
                <a:solidFill>
                  <a:schemeClr val="tx1"/>
                </a:solidFill>
              </a:rPr>
              <a:t>Aspek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Pengawasan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   - </a:t>
            </a:r>
            <a:r>
              <a:rPr lang="en-US" sz="2400" dirty="0" err="1">
                <a:solidFill>
                  <a:schemeClr val="tx1"/>
                </a:solidFill>
              </a:rPr>
              <a:t>Kinerja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- </a:t>
            </a:r>
            <a:r>
              <a:rPr lang="en-US" sz="2400" dirty="0" err="1">
                <a:solidFill>
                  <a:schemeClr val="tx1"/>
                </a:solidFill>
              </a:rPr>
              <a:t>Kepatuhan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regulasi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   - </a:t>
            </a:r>
            <a:r>
              <a:rPr lang="en-US" sz="2400" dirty="0" err="1" smtClean="0">
                <a:solidFill>
                  <a:schemeClr val="tx1"/>
                </a:solidFill>
              </a:rPr>
              <a:t>Perlindungan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Konsumen</a:t>
            </a:r>
            <a:endParaRPr lang="sv-SE" sz="2400" dirty="0" smtClean="0">
              <a:solidFill>
                <a:schemeClr val="tx1"/>
              </a:solidFill>
            </a:endParaRPr>
          </a:p>
          <a:p>
            <a:pPr algn="l"/>
            <a:endParaRPr lang="en-US" sz="3300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b="1" dirty="0" smtClean="0"/>
          </a:p>
          <a:p>
            <a:pPr algn="l"/>
            <a:endParaRPr lang="en-US" dirty="0" smtClean="0">
              <a:solidFill>
                <a:srgbClr val="272525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016824" cy="5184576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solidFill>
                  <a:schemeClr val="tx1"/>
                </a:solidFill>
              </a:rPr>
              <a:t>Regulasi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Perusahaan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Utama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Undang-Undang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No. 21 </a:t>
            </a:r>
            <a:r>
              <a:rPr lang="en-US" sz="2400" b="1" dirty="0" err="1">
                <a:solidFill>
                  <a:schemeClr val="tx1"/>
                </a:solidFill>
              </a:rPr>
              <a:t>Tahun</a:t>
            </a:r>
            <a:r>
              <a:rPr lang="en-US" sz="2400" b="1" dirty="0">
                <a:solidFill>
                  <a:schemeClr val="tx1"/>
                </a:solidFill>
              </a:rPr>
              <a:t> 2011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Otoritas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(OJK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Peraturan</a:t>
            </a:r>
            <a:r>
              <a:rPr lang="en-US" sz="2400" b="1" dirty="0">
                <a:solidFill>
                  <a:schemeClr val="tx1"/>
                </a:solidFill>
              </a:rPr>
              <a:t> OJK No. 35/POJK.05/2018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Peraturan</a:t>
            </a:r>
            <a:r>
              <a:rPr lang="en-US" sz="2400" b="1" dirty="0">
                <a:solidFill>
                  <a:schemeClr val="tx1"/>
                </a:solidFill>
              </a:rPr>
              <a:t> Bank Indonesia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riil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344816" cy="5544616"/>
          </a:xfrm>
        </p:spPr>
        <p:txBody>
          <a:bodyPr/>
          <a:lstStyle/>
          <a:p>
            <a:pPr algn="l"/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 smtClean="0"/>
              <a:t>Pembiayaan</a:t>
            </a:r>
            <a:r>
              <a:rPr lang="en-US" dirty="0" smtClean="0"/>
              <a:t>:</a:t>
            </a:r>
          </a:p>
          <a:p>
            <a:pPr marL="514350" indent="-514350" algn="l">
              <a:buAutoNum type="arabicPeriod"/>
            </a:pPr>
            <a:r>
              <a:rPr lang="en-US" b="1" dirty="0" err="1" smtClean="0"/>
              <a:t>Persaingan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 smtClean="0"/>
              <a:t>Ketat</a:t>
            </a:r>
            <a:endParaRPr lang="en-US" b="1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yang </a:t>
            </a:r>
            <a:r>
              <a:rPr lang="en-US" dirty="0" err="1"/>
              <a:t>berlomba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nasabah</a:t>
            </a:r>
            <a:r>
              <a:rPr lang="en-US" dirty="0" smtClean="0"/>
              <a:t>.</a:t>
            </a:r>
          </a:p>
          <a:p>
            <a:pPr algn="l"/>
            <a:r>
              <a:rPr lang="en-US" b="1" dirty="0" smtClean="0"/>
              <a:t>2</a:t>
            </a:r>
            <a:r>
              <a:rPr lang="en-US" dirty="0" smtClean="0"/>
              <a:t>. </a:t>
            </a: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 smtClean="0"/>
              <a:t>Kredit</a:t>
            </a:r>
            <a:endParaRPr lang="en-US" b="1" dirty="0" smtClean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macet</a:t>
            </a:r>
            <a:r>
              <a:rPr lang="en-US" dirty="0"/>
              <a:t> yang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kestabilan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 smtClean="0"/>
              <a:t>pembiayaan</a:t>
            </a:r>
            <a:endParaRPr lang="en-US" dirty="0" smtClean="0"/>
          </a:p>
          <a:p>
            <a:pPr algn="just"/>
            <a:r>
              <a:rPr lang="en-US" b="1" dirty="0" smtClean="0"/>
              <a:t>3. </a:t>
            </a:r>
            <a:r>
              <a:rPr lang="en-US" b="1" dirty="0" err="1"/>
              <a:t>Regulasi</a:t>
            </a:r>
            <a:r>
              <a:rPr lang="en-US" b="1" dirty="0"/>
              <a:t> yang Terus </a:t>
            </a:r>
            <a:r>
              <a:rPr lang="en-US" b="1" dirty="0" err="1" smtClean="0"/>
              <a:t>Berubah</a:t>
            </a:r>
            <a:endParaRPr lang="en-US" b="1" dirty="0" smtClean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/>
              <a:t>Ketidakpastian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272808" cy="487409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 smtClean="0"/>
              <a:t>Kesimpulan</a:t>
            </a:r>
            <a:r>
              <a:rPr lang="en-US" b="1" dirty="0" smtClean="0"/>
              <a:t>:</a:t>
            </a:r>
          </a:p>
          <a:p>
            <a:pPr algn="just"/>
            <a:endParaRPr lang="en-US" dirty="0"/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b="1" dirty="0"/>
              <a:t>Perusahaan </a:t>
            </a:r>
            <a:r>
              <a:rPr lang="en-US" b="1" dirty="0" err="1"/>
              <a:t>pembiayaan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b="1" dirty="0" err="1"/>
              <a:t>Pembinaan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pengawasan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, </a:t>
            </a:r>
            <a:r>
              <a:rPr lang="en-US" dirty="0" err="1"/>
              <a:t>efisien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v-SE" dirty="0"/>
              <a:t>Dibutuhkan </a:t>
            </a:r>
            <a:r>
              <a:rPr lang="sv-SE" b="1" dirty="0"/>
              <a:t>kolaborasi antara pemerintah, OJK, dan industri</a:t>
            </a:r>
            <a:r>
              <a:rPr lang="sv-SE" dirty="0"/>
              <a:t> untuk menciptakan ekosistem pembiayaan yang berkelanjutan.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96722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908720"/>
            <a:ext cx="6984776" cy="473008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3000" b="1" dirty="0" err="1" smtClean="0">
                <a:solidFill>
                  <a:schemeClr val="tx1"/>
                </a:solidFill>
              </a:rPr>
              <a:t>Jenis</a:t>
            </a:r>
            <a:r>
              <a:rPr lang="en-US" sz="3000" b="1" dirty="0" smtClean="0">
                <a:solidFill>
                  <a:schemeClr val="tx1"/>
                </a:solidFill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</a:rPr>
              <a:t>Layanan</a:t>
            </a:r>
            <a:endParaRPr lang="en-US" sz="3000" b="1" dirty="0" smtClean="0">
              <a:solidFill>
                <a:schemeClr val="tx1"/>
              </a:solidFill>
            </a:endParaRPr>
          </a:p>
          <a:p>
            <a:pPr algn="just"/>
            <a:endParaRPr lang="en-US" sz="22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Pembiayaan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Menyediakan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agunan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(leasing),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multiguna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Fokusnya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Perbankan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Menawarkan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simpanan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tabungan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deposito</a:t>
            </a:r>
            <a:r>
              <a:rPr lang="en-US" sz="2400" dirty="0">
                <a:solidFill>
                  <a:schemeClr val="tx1"/>
                </a:solidFill>
              </a:rPr>
              <a:t>),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(KPR,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),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Mereka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5608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6488</TotalTime>
  <Words>364</Words>
  <Application>Microsoft Office PowerPoint</Application>
  <PresentationFormat>On-screen Show (4:3)</PresentationFormat>
  <Paragraphs>82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Cambria</vt:lpstr>
      <vt:lpstr>Crimson Pro Bold</vt:lpstr>
      <vt:lpstr>Inter</vt:lpstr>
      <vt:lpstr>Montserrat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602</cp:revision>
  <cp:lastPrinted>2017-08-29T02:54:51Z</cp:lastPrinted>
  <dcterms:created xsi:type="dcterms:W3CDTF">2010-04-18T12:06:30Z</dcterms:created>
  <dcterms:modified xsi:type="dcterms:W3CDTF">2024-12-05T05:41:10Z</dcterms:modified>
</cp:coreProperties>
</file>