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41" r:id="rId3"/>
    <p:sldId id="350" r:id="rId4"/>
    <p:sldId id="342" r:id="rId5"/>
    <p:sldId id="331" r:id="rId6"/>
    <p:sldId id="352" r:id="rId7"/>
    <p:sldId id="353" r:id="rId8"/>
    <p:sldId id="300" r:id="rId9"/>
  </p:sldIdLst>
  <p:sldSz cx="9144000" cy="6858000" type="screen4x3"/>
  <p:notesSz cx="7045325" cy="934561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03" autoAdjust="0"/>
    <p:restoredTop sz="94343" autoAdjust="0"/>
  </p:normalViewPr>
  <p:slideViewPr>
    <p:cSldViewPr>
      <p:cViewPr varScale="1">
        <p:scale>
          <a:sx n="70" d="100"/>
          <a:sy n="70" d="100"/>
        </p:scale>
        <p:origin x="138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BENTUK-BENTUK KERJASAMA DALAM BISNIS DAN HAK KEKAYAAN INTELEKTUAL</a:t>
            </a: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10 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7344816" cy="5688632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Kerjasama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 smtClean="0"/>
              <a:t>Bisnis</a:t>
            </a:r>
            <a:endParaRPr lang="en-US" dirty="0" smtClean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b="1" dirty="0" err="1"/>
              <a:t>Kerjasama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bisnis</a:t>
            </a:r>
            <a:r>
              <a:rPr lang="en-US" dirty="0"/>
              <a:t> </a:t>
            </a:r>
            <a:r>
              <a:rPr lang="en-US" dirty="0" err="1"/>
              <a:t>merujuk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yang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 smtClean="0"/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 err="1"/>
              <a:t>Kerjasama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aliansi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, </a:t>
            </a:r>
            <a:r>
              <a:rPr lang="en-US" dirty="0" err="1"/>
              <a:t>kemitraan</a:t>
            </a:r>
            <a:r>
              <a:rPr lang="en-US" dirty="0"/>
              <a:t>, joint ventures,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kerjasama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</a:t>
            </a:r>
            <a:endParaRPr lang="en-US" b="1" dirty="0">
              <a:solidFill>
                <a:schemeClr val="tx1"/>
              </a:solidFill>
              <a:ea typeface="Crimson Pro Bold" pitchFamily="34" charset="-122"/>
            </a:endParaRPr>
          </a:p>
          <a:p>
            <a:pPr algn="just"/>
            <a:endParaRPr lang="en-US" sz="4400" dirty="0" smtClean="0">
              <a:solidFill>
                <a:schemeClr val="tx1"/>
              </a:solidFill>
              <a:ea typeface="Open Sans" pitchFamily="34" charset="-122"/>
            </a:endParaRPr>
          </a:p>
          <a:p>
            <a:pPr algn="just"/>
            <a:r>
              <a:rPr lang="en-US" sz="6000" b="1" dirty="0" smtClean="0">
                <a:solidFill>
                  <a:schemeClr val="tx1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 </a:t>
            </a:r>
            <a:endParaRPr lang="en-US" sz="6000" dirty="0">
              <a:solidFill>
                <a:schemeClr val="tx1"/>
              </a:solidFill>
            </a:endParaRPr>
          </a:p>
          <a:p>
            <a:pPr algn="just"/>
            <a:endParaRPr lang="en-US" sz="2600" dirty="0"/>
          </a:p>
          <a:p>
            <a:pPr algn="just"/>
            <a:endParaRPr lang="en-US" sz="2600" dirty="0" smtClean="0"/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2863559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332656"/>
            <a:ext cx="7560840" cy="5688632"/>
          </a:xfrm>
        </p:spPr>
        <p:txBody>
          <a:bodyPr>
            <a:normAutofit fontScale="85000" lnSpcReduction="10000"/>
          </a:bodyPr>
          <a:lstStyle/>
          <a:p>
            <a:pPr algn="l">
              <a:tabLst>
                <a:tab pos="341313" algn="l"/>
                <a:tab pos="463550" algn="l"/>
              </a:tabLst>
            </a:pPr>
            <a:r>
              <a:rPr lang="en-US" sz="2400" dirty="0" err="1"/>
              <a:t>Bentuk-Bentuk</a:t>
            </a:r>
            <a:r>
              <a:rPr lang="en-US" sz="2400" dirty="0"/>
              <a:t> </a:t>
            </a:r>
            <a:r>
              <a:rPr lang="en-US" sz="2400" dirty="0" err="1"/>
              <a:t>Kerjasama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 smtClean="0"/>
              <a:t>Bisnis</a:t>
            </a:r>
            <a:endParaRPr lang="en-US" sz="2400" dirty="0" smtClean="0"/>
          </a:p>
          <a:p>
            <a:pPr marL="457200" indent="-457200" algn="l">
              <a:buAutoNum type="arabicPeriod"/>
              <a:tabLst>
                <a:tab pos="341313" algn="l"/>
                <a:tab pos="463550" algn="l"/>
              </a:tabLst>
            </a:pPr>
            <a:r>
              <a:rPr lang="en-US" sz="2400" dirty="0" err="1" smtClean="0"/>
              <a:t>Kemitraan</a:t>
            </a:r>
            <a:r>
              <a:rPr lang="en-US" sz="2400" dirty="0" smtClean="0"/>
              <a:t> </a:t>
            </a:r>
            <a:r>
              <a:rPr lang="en-US" sz="2400" dirty="0"/>
              <a:t>(Partnership</a:t>
            </a:r>
            <a:r>
              <a:rPr lang="en-US" sz="2400" dirty="0" smtClean="0"/>
              <a:t>)</a:t>
            </a:r>
          </a:p>
          <a:p>
            <a:pPr marL="342900" indent="-342900" algn="l">
              <a:buFont typeface="Wingdings" panose="05000000000000000000" pitchFamily="2" charset="2"/>
              <a:buChar char="Ø"/>
              <a:tabLst>
                <a:tab pos="341313" algn="l"/>
                <a:tab pos="463550" algn="l"/>
              </a:tabLst>
            </a:pP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pihak</a:t>
            </a:r>
            <a:r>
              <a:rPr lang="en-US" sz="2400" dirty="0"/>
              <a:t> </a:t>
            </a:r>
            <a:r>
              <a:rPr lang="en-US" sz="2400" dirty="0" err="1"/>
              <a:t>bekerja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mencapai</a:t>
            </a:r>
            <a:r>
              <a:rPr lang="en-US" sz="2400" dirty="0"/>
              <a:t> </a:t>
            </a:r>
            <a:r>
              <a:rPr lang="en-US" sz="2400" dirty="0" err="1"/>
              <a:t>tujuan</a:t>
            </a:r>
            <a:r>
              <a:rPr lang="en-US" sz="2400" dirty="0"/>
              <a:t> </a:t>
            </a:r>
            <a:r>
              <a:rPr lang="en-US" sz="2400" dirty="0" err="1"/>
              <a:t>tertentu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berbagi</a:t>
            </a:r>
            <a:r>
              <a:rPr lang="en-US" sz="2400" dirty="0"/>
              <a:t> </a:t>
            </a:r>
            <a:r>
              <a:rPr lang="en-US" sz="2400" dirty="0" err="1"/>
              <a:t>keuntungan</a:t>
            </a:r>
            <a:r>
              <a:rPr lang="en-US" sz="2400" dirty="0"/>
              <a:t>, </a:t>
            </a:r>
            <a:r>
              <a:rPr lang="en-US" sz="2400" dirty="0" err="1"/>
              <a:t>risiko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tanggung</a:t>
            </a:r>
            <a:r>
              <a:rPr lang="en-US" sz="2400" dirty="0"/>
              <a:t> </a:t>
            </a:r>
            <a:r>
              <a:rPr lang="en-US" sz="2400" dirty="0" err="1" smtClean="0"/>
              <a:t>jawab</a:t>
            </a:r>
            <a:endParaRPr lang="en-US" sz="2400" dirty="0" smtClean="0"/>
          </a:p>
          <a:p>
            <a:pPr algn="l">
              <a:tabLst>
                <a:tab pos="341313" algn="l"/>
                <a:tab pos="463550" algn="l"/>
              </a:tabLst>
            </a:pPr>
            <a:r>
              <a:rPr lang="en-US" sz="2400" b="1" dirty="0" smtClean="0">
                <a:solidFill>
                  <a:schemeClr val="tx1"/>
                </a:solidFill>
              </a:rPr>
              <a:t>2. </a:t>
            </a:r>
            <a:r>
              <a:rPr lang="en-US" sz="2400" dirty="0"/>
              <a:t>Joint </a:t>
            </a:r>
            <a:r>
              <a:rPr lang="en-US" sz="2400" dirty="0" smtClean="0"/>
              <a:t>Venture</a:t>
            </a:r>
          </a:p>
          <a:p>
            <a:pPr marL="342900" indent="-342900" algn="l">
              <a:buFont typeface="Wingdings" panose="05000000000000000000" pitchFamily="2" charset="2"/>
              <a:buChar char="Ø"/>
              <a:tabLst>
                <a:tab pos="341313" algn="l"/>
                <a:tab pos="463550" algn="l"/>
              </a:tabLst>
            </a:pPr>
            <a:r>
              <a:rPr lang="en-US" sz="2400" dirty="0"/>
              <a:t>Perusahaan </a:t>
            </a:r>
            <a:r>
              <a:rPr lang="en-US" sz="2400" dirty="0" err="1"/>
              <a:t>baru</a:t>
            </a:r>
            <a:r>
              <a:rPr lang="en-US" sz="2400" dirty="0"/>
              <a:t> yang </a:t>
            </a:r>
            <a:r>
              <a:rPr lang="en-US" sz="2400" dirty="0" err="1"/>
              <a:t>dibentuk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 yang </a:t>
            </a:r>
            <a:r>
              <a:rPr lang="en-US" sz="2400" dirty="0" err="1"/>
              <a:t>sepakat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bekerja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proyek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tujuan</a:t>
            </a:r>
            <a:r>
              <a:rPr lang="en-US" sz="2400" dirty="0"/>
              <a:t> </a:t>
            </a:r>
            <a:r>
              <a:rPr lang="en-US" sz="2400" dirty="0" err="1"/>
              <a:t>tertentu</a:t>
            </a:r>
            <a:r>
              <a:rPr lang="en-US" sz="2400" dirty="0" smtClean="0"/>
              <a:t>.</a:t>
            </a:r>
          </a:p>
          <a:p>
            <a:pPr algn="l">
              <a:tabLst>
                <a:tab pos="341313" algn="l"/>
                <a:tab pos="463550" algn="l"/>
              </a:tabLst>
            </a:pPr>
            <a:r>
              <a:rPr lang="en-US" sz="2400" b="1" dirty="0" smtClean="0">
                <a:solidFill>
                  <a:schemeClr val="tx1"/>
                </a:solidFill>
              </a:rPr>
              <a:t>3.</a:t>
            </a:r>
            <a:r>
              <a:rPr lang="en-US" sz="2400" dirty="0"/>
              <a:t> </a:t>
            </a:r>
            <a:r>
              <a:rPr lang="en-US" sz="2400" dirty="0" err="1"/>
              <a:t>Aliansi</a:t>
            </a:r>
            <a:r>
              <a:rPr lang="en-US" sz="2400" dirty="0"/>
              <a:t> </a:t>
            </a:r>
            <a:r>
              <a:rPr lang="en-US" sz="2400" dirty="0" err="1" smtClean="0"/>
              <a:t>Strategis</a:t>
            </a:r>
            <a:endParaRPr lang="en-US" sz="2400" dirty="0" smtClean="0"/>
          </a:p>
          <a:p>
            <a:pPr marL="342900" indent="-342900" algn="l">
              <a:buFont typeface="Wingdings" panose="05000000000000000000" pitchFamily="2" charset="2"/>
              <a:buChar char="Ø"/>
              <a:tabLst>
                <a:tab pos="341313" algn="l"/>
                <a:tab pos="463550" algn="l"/>
              </a:tabLst>
            </a:pPr>
            <a:r>
              <a:rPr lang="en-US" sz="2400" dirty="0" err="1"/>
              <a:t>Kerjasama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membentuk</a:t>
            </a:r>
            <a:r>
              <a:rPr lang="en-US" sz="2400" dirty="0"/>
              <a:t> </a:t>
            </a:r>
            <a:r>
              <a:rPr lang="en-US" sz="2400" dirty="0" err="1"/>
              <a:t>entitas</a:t>
            </a:r>
            <a:r>
              <a:rPr lang="en-US" sz="2400" dirty="0"/>
              <a:t> </a:t>
            </a:r>
            <a:r>
              <a:rPr lang="en-US" sz="2400" dirty="0" err="1"/>
              <a:t>baru</a:t>
            </a:r>
            <a:r>
              <a:rPr lang="en-US" sz="2400" dirty="0"/>
              <a:t>, </a:t>
            </a:r>
            <a:r>
              <a:rPr lang="en-US" sz="2400" dirty="0" err="1"/>
              <a:t>tetapi</a:t>
            </a:r>
            <a:r>
              <a:rPr lang="en-US" sz="2400" dirty="0"/>
              <a:t> </a:t>
            </a:r>
            <a:r>
              <a:rPr lang="en-US" sz="2400" dirty="0" err="1"/>
              <a:t>mereka</a:t>
            </a:r>
            <a:r>
              <a:rPr lang="en-US" sz="2400" dirty="0"/>
              <a:t> </a:t>
            </a:r>
            <a:r>
              <a:rPr lang="en-US" sz="2400" dirty="0" err="1"/>
              <a:t>berbagi</a:t>
            </a:r>
            <a:r>
              <a:rPr lang="en-US" sz="2400" dirty="0"/>
              <a:t> </a:t>
            </a:r>
            <a:r>
              <a:rPr lang="en-US" sz="2400" dirty="0" err="1"/>
              <a:t>sumber</a:t>
            </a:r>
            <a:r>
              <a:rPr lang="en-US" sz="2400" dirty="0"/>
              <a:t> </a:t>
            </a:r>
            <a:r>
              <a:rPr lang="en-US" sz="2400" dirty="0" err="1"/>
              <a:t>daya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mencapai</a:t>
            </a:r>
            <a:r>
              <a:rPr lang="en-US" sz="2400" dirty="0"/>
              <a:t> </a:t>
            </a:r>
            <a:r>
              <a:rPr lang="en-US" sz="2400" dirty="0" err="1"/>
              <a:t>tujuan</a:t>
            </a:r>
            <a:r>
              <a:rPr lang="en-US" sz="2400" dirty="0"/>
              <a:t> </a:t>
            </a:r>
            <a:r>
              <a:rPr lang="en-US" sz="2400" dirty="0" err="1"/>
              <a:t>bersama</a:t>
            </a:r>
            <a:r>
              <a:rPr lang="en-US" sz="2400" dirty="0" smtClean="0"/>
              <a:t>.</a:t>
            </a:r>
          </a:p>
          <a:p>
            <a:pPr algn="l">
              <a:tabLst>
                <a:tab pos="341313" algn="l"/>
                <a:tab pos="463550" algn="l"/>
              </a:tabLst>
            </a:pPr>
            <a:r>
              <a:rPr lang="en-US" sz="2400" b="1" dirty="0" smtClean="0">
                <a:solidFill>
                  <a:schemeClr val="tx1"/>
                </a:solidFill>
              </a:rPr>
              <a:t>4. </a:t>
            </a:r>
            <a:r>
              <a:rPr lang="en-US" sz="2400" dirty="0" smtClean="0"/>
              <a:t>Franchise</a:t>
            </a:r>
          </a:p>
          <a:p>
            <a:pPr marL="342900" indent="-342900" algn="l">
              <a:buFont typeface="Wingdings" panose="05000000000000000000" pitchFamily="2" charset="2"/>
              <a:buChar char="Ø"/>
              <a:tabLst>
                <a:tab pos="341313" algn="l"/>
                <a:tab pos="463550" algn="l"/>
              </a:tabLst>
            </a:pPr>
            <a:r>
              <a:rPr lang="en-US" sz="2400" dirty="0" err="1"/>
              <a:t>Pemberian</a:t>
            </a:r>
            <a:r>
              <a:rPr lang="en-US" sz="2400" dirty="0"/>
              <a:t> </a:t>
            </a:r>
            <a:r>
              <a:rPr lang="en-US" sz="2400" dirty="0" err="1"/>
              <a:t>hak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pemilik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 (franchisor)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/>
              <a:t>pihak</a:t>
            </a:r>
            <a:r>
              <a:rPr lang="en-US" sz="2400" dirty="0"/>
              <a:t> lain (franchisee)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menjalankan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nama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model </a:t>
            </a:r>
            <a:r>
              <a:rPr lang="en-US" sz="2400" dirty="0" err="1"/>
              <a:t>bisnis</a:t>
            </a:r>
            <a:r>
              <a:rPr lang="en-US" sz="2400" dirty="0"/>
              <a:t> yang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terbukti</a:t>
            </a:r>
            <a:r>
              <a:rPr lang="en-US" sz="2400" dirty="0"/>
              <a:t> </a:t>
            </a:r>
            <a:r>
              <a:rPr lang="en-US" sz="2400" dirty="0" err="1"/>
              <a:t>sukses</a:t>
            </a:r>
            <a:r>
              <a:rPr lang="en-US" sz="2400" dirty="0" smtClean="0"/>
              <a:t>.</a:t>
            </a:r>
          </a:p>
          <a:p>
            <a:pPr algn="l">
              <a:tabLst>
                <a:tab pos="341313" algn="l"/>
                <a:tab pos="463550" algn="l"/>
              </a:tabLst>
            </a:pPr>
            <a:r>
              <a:rPr lang="en-US" sz="2400" dirty="0"/>
              <a:t>5. </a:t>
            </a:r>
            <a:r>
              <a:rPr lang="en-US" sz="2400" dirty="0" smtClean="0"/>
              <a:t>Outsourcing</a:t>
            </a:r>
          </a:p>
          <a:p>
            <a:pPr marL="342900" indent="-342900" algn="l">
              <a:buFont typeface="Wingdings" panose="05000000000000000000" pitchFamily="2" charset="2"/>
              <a:buChar char="Ø"/>
              <a:tabLst>
                <a:tab pos="341313" algn="l"/>
                <a:tab pos="463550" algn="l"/>
              </a:tabLst>
            </a:pPr>
            <a:r>
              <a:rPr lang="en-US" sz="2400" dirty="0" err="1"/>
              <a:t>Pihak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 </a:t>
            </a:r>
            <a:r>
              <a:rPr lang="en-US" sz="2400" dirty="0" err="1"/>
              <a:t>mempercayakan</a:t>
            </a:r>
            <a:r>
              <a:rPr lang="en-US" sz="2400" dirty="0"/>
              <a:t>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operasional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/>
              <a:t>pihak</a:t>
            </a:r>
            <a:r>
              <a:rPr lang="en-US" sz="2400" dirty="0"/>
              <a:t> </a:t>
            </a:r>
            <a:r>
              <a:rPr lang="en-US" sz="2400" dirty="0" err="1"/>
              <a:t>ketiga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mengurangi</a:t>
            </a:r>
            <a:r>
              <a:rPr lang="en-US" sz="2400" dirty="0"/>
              <a:t> </a:t>
            </a:r>
            <a:r>
              <a:rPr lang="en-US" sz="2400" dirty="0" err="1"/>
              <a:t>biaya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efisiensi</a:t>
            </a:r>
            <a:r>
              <a:rPr lang="en-US" sz="2400" dirty="0"/>
              <a:t>.</a:t>
            </a:r>
            <a:endParaRPr lang="en-US" sz="2400" dirty="0" smtClean="0"/>
          </a:p>
          <a:p>
            <a:pPr marL="342900" indent="-342900" algn="l">
              <a:buFont typeface="Wingdings" panose="05000000000000000000" pitchFamily="2" charset="2"/>
              <a:buChar char="Ø"/>
              <a:tabLst>
                <a:tab pos="341313" algn="l"/>
                <a:tab pos="463550" algn="l"/>
              </a:tabLst>
            </a:pPr>
            <a:endParaRPr lang="en-US" sz="2400" b="1" dirty="0" smtClean="0">
              <a:solidFill>
                <a:schemeClr val="tx1"/>
              </a:solidFill>
            </a:endParaRPr>
          </a:p>
          <a:p>
            <a:pPr algn="l"/>
            <a:endParaRPr lang="en-US" sz="2400" b="1" dirty="0" smtClean="0"/>
          </a:p>
          <a:p>
            <a:pPr algn="l"/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346088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476672"/>
            <a:ext cx="6984776" cy="5616624"/>
          </a:xfrm>
        </p:spPr>
        <p:txBody>
          <a:bodyPr>
            <a:normAutofit/>
          </a:bodyPr>
          <a:lstStyle/>
          <a:p>
            <a:pPr algn="l"/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Kekayaan</a:t>
            </a:r>
            <a:r>
              <a:rPr lang="en-US" dirty="0"/>
              <a:t> </a:t>
            </a:r>
            <a:r>
              <a:rPr lang="en-US" dirty="0" err="1"/>
              <a:t>Intelektual</a:t>
            </a:r>
            <a:r>
              <a:rPr lang="en-US" dirty="0"/>
              <a:t> (HKI</a:t>
            </a:r>
            <a:r>
              <a:rPr lang="en-US" dirty="0" smtClean="0"/>
              <a:t>)</a:t>
            </a:r>
          </a:p>
          <a:p>
            <a:pPr algn="l"/>
            <a:r>
              <a:rPr lang="en-US" b="1" dirty="0" err="1"/>
              <a:t>Hak</a:t>
            </a:r>
            <a:r>
              <a:rPr lang="en-US" b="1" dirty="0"/>
              <a:t> </a:t>
            </a:r>
            <a:r>
              <a:rPr lang="en-US" b="1" dirty="0" err="1"/>
              <a:t>Kekayaan</a:t>
            </a:r>
            <a:r>
              <a:rPr lang="en-US" b="1" dirty="0"/>
              <a:t> </a:t>
            </a:r>
            <a:r>
              <a:rPr lang="en-US" b="1" dirty="0" err="1"/>
              <a:t>Intelektual</a:t>
            </a:r>
            <a:r>
              <a:rPr lang="en-US" b="1" dirty="0"/>
              <a:t> (HKI)</a:t>
            </a:r>
            <a:r>
              <a:rPr lang="en-US" dirty="0"/>
              <a:t> </a:t>
            </a:r>
            <a:r>
              <a:rPr lang="en-US" dirty="0" smtClean="0"/>
              <a:t>:</a:t>
            </a:r>
          </a:p>
          <a:p>
            <a:pPr algn="l"/>
            <a:r>
              <a:rPr lang="en-US" dirty="0" err="1"/>
              <a:t>hak-hak</a:t>
            </a:r>
            <a:r>
              <a:rPr lang="en-US" dirty="0"/>
              <a:t> yang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kreativitas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ciptaan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 smtClean="0"/>
              <a:t>.</a:t>
            </a:r>
          </a:p>
          <a:p>
            <a:pPr algn="l"/>
            <a:r>
              <a:rPr lang="en-US" dirty="0"/>
              <a:t>HKI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karya</a:t>
            </a:r>
            <a:r>
              <a:rPr lang="en-US" dirty="0"/>
              <a:t> </a:t>
            </a:r>
            <a:r>
              <a:rPr lang="en-US" dirty="0" err="1"/>
              <a:t>kreatif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inovatif</a:t>
            </a:r>
            <a:r>
              <a:rPr lang="en-US" dirty="0" smtClean="0"/>
              <a:t>.</a:t>
            </a:r>
          </a:p>
          <a:p>
            <a:pPr algn="l"/>
            <a:endParaRPr lang="en-US" b="1" dirty="0" smtClean="0">
              <a:solidFill>
                <a:srgbClr val="443728"/>
              </a:solidFill>
              <a:ea typeface="Crimson Pro Bold" pitchFamily="34" charset="-122"/>
            </a:endParaRPr>
          </a:p>
          <a:p>
            <a:pPr algn="l"/>
            <a:endParaRPr lang="en-US" dirty="0"/>
          </a:p>
          <a:p>
            <a:pPr algn="l"/>
            <a:endParaRPr lang="en-US" dirty="0" smtClean="0">
              <a:solidFill>
                <a:srgbClr val="272525"/>
              </a:solidFill>
              <a:ea typeface="Montserrat" pitchFamily="34" charset="-122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sz="2400" dirty="0"/>
          </a:p>
          <a:p>
            <a:pPr algn="l"/>
            <a:endParaRPr lang="en-US" dirty="0"/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/>
          </a:p>
          <a:p>
            <a:pPr algn="l"/>
            <a:endParaRPr lang="en-US" b="1" dirty="0" smtClean="0">
              <a:solidFill>
                <a:srgbClr val="272525"/>
              </a:solidFill>
              <a:ea typeface="Montserrat" pitchFamily="34" charset="-122"/>
            </a:endParaRPr>
          </a:p>
          <a:p>
            <a:pPr algn="l"/>
            <a:endParaRPr lang="en-US" b="1" dirty="0" smtClean="0">
              <a:solidFill>
                <a:srgbClr val="272525"/>
              </a:solidFill>
              <a:ea typeface="Montserrat" pitchFamily="34" charset="-122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000" dirty="0"/>
          </a:p>
          <a:p>
            <a:pPr algn="just"/>
            <a:endParaRPr lang="en-US" sz="22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200" dirty="0"/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3501887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332656"/>
            <a:ext cx="7200800" cy="5688632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en-US" sz="5900" b="1" dirty="0" err="1"/>
              <a:t>Jenis-Jenis</a:t>
            </a:r>
            <a:r>
              <a:rPr lang="en-US" sz="5900" b="1" dirty="0"/>
              <a:t> </a:t>
            </a:r>
            <a:r>
              <a:rPr lang="en-US" sz="5900" b="1" dirty="0" err="1"/>
              <a:t>Hak</a:t>
            </a:r>
            <a:r>
              <a:rPr lang="en-US" sz="5900" b="1" dirty="0"/>
              <a:t> </a:t>
            </a:r>
            <a:r>
              <a:rPr lang="en-US" sz="5900" b="1" dirty="0" err="1"/>
              <a:t>Kekayaan</a:t>
            </a:r>
            <a:r>
              <a:rPr lang="en-US" sz="5900" b="1" dirty="0"/>
              <a:t> </a:t>
            </a:r>
            <a:r>
              <a:rPr lang="en-US" sz="5900" b="1" dirty="0" err="1" smtClean="0"/>
              <a:t>Intelektual</a:t>
            </a:r>
            <a:endParaRPr lang="en-US" sz="5900" b="1" dirty="0" smtClean="0"/>
          </a:p>
          <a:p>
            <a:pPr marL="463550" indent="-463550" algn="l">
              <a:buAutoNum type="arabicPeriod"/>
            </a:pPr>
            <a:r>
              <a:rPr lang="en-US" sz="4200" dirty="0" err="1" smtClean="0"/>
              <a:t>Hak</a:t>
            </a:r>
            <a:r>
              <a:rPr lang="en-US" sz="4200" dirty="0" smtClean="0"/>
              <a:t> </a:t>
            </a:r>
            <a:r>
              <a:rPr lang="en-US" sz="4200" dirty="0" err="1" smtClean="0"/>
              <a:t>Cipta</a:t>
            </a:r>
            <a:endParaRPr lang="en-US" sz="4200" dirty="0" smtClean="0"/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4200" dirty="0" err="1"/>
              <a:t>Perlindungan</a:t>
            </a:r>
            <a:r>
              <a:rPr lang="en-US" sz="4200" dirty="0"/>
              <a:t> </a:t>
            </a:r>
            <a:r>
              <a:rPr lang="en-US" sz="4200" dirty="0" err="1"/>
              <a:t>terhadap</a:t>
            </a:r>
            <a:r>
              <a:rPr lang="en-US" sz="4200" dirty="0"/>
              <a:t> </a:t>
            </a:r>
            <a:r>
              <a:rPr lang="en-US" sz="4200" dirty="0" err="1"/>
              <a:t>karya</a:t>
            </a:r>
            <a:r>
              <a:rPr lang="en-US" sz="4200" dirty="0"/>
              <a:t> </a:t>
            </a:r>
            <a:r>
              <a:rPr lang="en-US" sz="4200" dirty="0" err="1"/>
              <a:t>seni</a:t>
            </a:r>
            <a:r>
              <a:rPr lang="en-US" sz="4200" dirty="0"/>
              <a:t>, </a:t>
            </a:r>
            <a:r>
              <a:rPr lang="en-US" sz="4200" dirty="0" err="1"/>
              <a:t>literatur</a:t>
            </a:r>
            <a:r>
              <a:rPr lang="en-US" sz="4200" dirty="0"/>
              <a:t>, </a:t>
            </a:r>
            <a:r>
              <a:rPr lang="en-US" sz="4200" dirty="0" err="1"/>
              <a:t>musik</a:t>
            </a:r>
            <a:r>
              <a:rPr lang="en-US" sz="4200" dirty="0"/>
              <a:t>, </a:t>
            </a:r>
            <a:r>
              <a:rPr lang="en-US" sz="4200" dirty="0" err="1"/>
              <a:t>dan</a:t>
            </a:r>
            <a:r>
              <a:rPr lang="en-US" sz="4200" dirty="0"/>
              <a:t> </a:t>
            </a:r>
            <a:r>
              <a:rPr lang="en-US" sz="4200" dirty="0" err="1"/>
              <a:t>karya</a:t>
            </a:r>
            <a:r>
              <a:rPr lang="en-US" sz="4200" dirty="0"/>
              <a:t> </a:t>
            </a:r>
            <a:r>
              <a:rPr lang="en-US" sz="4200" dirty="0" err="1"/>
              <a:t>orisinal</a:t>
            </a:r>
            <a:r>
              <a:rPr lang="en-US" sz="4200" dirty="0"/>
              <a:t> </a:t>
            </a:r>
            <a:r>
              <a:rPr lang="en-US" sz="4200" dirty="0" err="1"/>
              <a:t>lainnya</a:t>
            </a:r>
            <a:r>
              <a:rPr lang="en-US" sz="4200" dirty="0" smtClean="0"/>
              <a:t>.</a:t>
            </a:r>
          </a:p>
          <a:p>
            <a:pPr algn="l"/>
            <a:r>
              <a:rPr lang="en-US" sz="4200" b="1" dirty="0" smtClean="0">
                <a:solidFill>
                  <a:srgbClr val="443728"/>
                </a:solidFill>
                <a:ea typeface="Crimson Pro Bold" pitchFamily="34" charset="-122"/>
              </a:rPr>
              <a:t>2. </a:t>
            </a:r>
            <a:r>
              <a:rPr lang="en-US" sz="4200" dirty="0" smtClean="0"/>
              <a:t>Paten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4200" dirty="0" err="1"/>
              <a:t>Perlindungan</a:t>
            </a:r>
            <a:r>
              <a:rPr lang="en-US" sz="4200" dirty="0"/>
              <a:t> </a:t>
            </a:r>
            <a:r>
              <a:rPr lang="en-US" sz="4200" dirty="0" err="1"/>
              <a:t>terhadap</a:t>
            </a:r>
            <a:r>
              <a:rPr lang="en-US" sz="4200" dirty="0"/>
              <a:t> </a:t>
            </a:r>
            <a:r>
              <a:rPr lang="en-US" sz="4200" dirty="0" err="1"/>
              <a:t>penemuan</a:t>
            </a:r>
            <a:r>
              <a:rPr lang="en-US" sz="4200" dirty="0"/>
              <a:t> </a:t>
            </a:r>
            <a:r>
              <a:rPr lang="en-US" sz="4200" dirty="0" err="1"/>
              <a:t>baru</a:t>
            </a:r>
            <a:r>
              <a:rPr lang="en-US" sz="4200" dirty="0"/>
              <a:t> yang </a:t>
            </a:r>
            <a:r>
              <a:rPr lang="en-US" sz="4200" dirty="0" err="1"/>
              <a:t>memberikan</a:t>
            </a:r>
            <a:r>
              <a:rPr lang="en-US" sz="4200" dirty="0"/>
              <a:t> </a:t>
            </a:r>
            <a:r>
              <a:rPr lang="en-US" sz="4200" dirty="0" err="1"/>
              <a:t>solusi</a:t>
            </a:r>
            <a:r>
              <a:rPr lang="en-US" sz="4200" dirty="0"/>
              <a:t> </a:t>
            </a:r>
            <a:r>
              <a:rPr lang="en-US" sz="4200" dirty="0" err="1"/>
              <a:t>teknis</a:t>
            </a:r>
            <a:r>
              <a:rPr lang="en-US" sz="4200" dirty="0" smtClean="0"/>
              <a:t>.</a:t>
            </a:r>
          </a:p>
          <a:p>
            <a:pPr algn="l"/>
            <a:r>
              <a:rPr lang="en-US" sz="4200" b="1" dirty="0" smtClean="0">
                <a:solidFill>
                  <a:srgbClr val="443728"/>
                </a:solidFill>
                <a:ea typeface="Crimson Pro Bold" pitchFamily="34" charset="-122"/>
              </a:rPr>
              <a:t>3. </a:t>
            </a:r>
            <a:r>
              <a:rPr lang="en-US" sz="4200" dirty="0" err="1" smtClean="0"/>
              <a:t>Merek</a:t>
            </a:r>
            <a:endParaRPr lang="en-US" sz="4200" dirty="0" smtClean="0"/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4200" dirty="0" err="1"/>
              <a:t>Perlindungan</a:t>
            </a:r>
            <a:r>
              <a:rPr lang="en-US" sz="4200" dirty="0"/>
              <a:t> </a:t>
            </a:r>
            <a:r>
              <a:rPr lang="en-US" sz="4200" dirty="0" err="1"/>
              <a:t>terhadap</a:t>
            </a:r>
            <a:r>
              <a:rPr lang="en-US" sz="4200" dirty="0"/>
              <a:t> </a:t>
            </a:r>
            <a:r>
              <a:rPr lang="en-US" sz="4200" dirty="0" err="1"/>
              <a:t>simbol</a:t>
            </a:r>
            <a:r>
              <a:rPr lang="en-US" sz="4200" dirty="0"/>
              <a:t>, kata, </a:t>
            </a:r>
            <a:r>
              <a:rPr lang="en-US" sz="4200" dirty="0" err="1"/>
              <a:t>atau</a:t>
            </a:r>
            <a:r>
              <a:rPr lang="en-US" sz="4200" dirty="0"/>
              <a:t> </a:t>
            </a:r>
            <a:r>
              <a:rPr lang="en-US" sz="4200" dirty="0" err="1"/>
              <a:t>desain</a:t>
            </a:r>
            <a:r>
              <a:rPr lang="en-US" sz="4200" dirty="0"/>
              <a:t> yang </a:t>
            </a:r>
            <a:r>
              <a:rPr lang="en-US" sz="4200" dirty="0" err="1"/>
              <a:t>digunakan</a:t>
            </a:r>
            <a:r>
              <a:rPr lang="en-US" sz="4200" dirty="0"/>
              <a:t> </a:t>
            </a:r>
            <a:r>
              <a:rPr lang="en-US" sz="4200" dirty="0" err="1"/>
              <a:t>untuk</a:t>
            </a:r>
            <a:r>
              <a:rPr lang="en-US" sz="4200" dirty="0"/>
              <a:t> </a:t>
            </a:r>
            <a:r>
              <a:rPr lang="en-US" sz="4200" dirty="0" err="1"/>
              <a:t>membedakan</a:t>
            </a:r>
            <a:r>
              <a:rPr lang="en-US" sz="4200" dirty="0"/>
              <a:t> </a:t>
            </a:r>
            <a:r>
              <a:rPr lang="en-US" sz="4200" dirty="0" err="1"/>
              <a:t>barang</a:t>
            </a:r>
            <a:r>
              <a:rPr lang="en-US" sz="4200" dirty="0"/>
              <a:t> </a:t>
            </a:r>
            <a:r>
              <a:rPr lang="en-US" sz="4200" dirty="0" err="1"/>
              <a:t>atau</a:t>
            </a:r>
            <a:r>
              <a:rPr lang="en-US" sz="4200" dirty="0"/>
              <a:t> </a:t>
            </a:r>
            <a:r>
              <a:rPr lang="en-US" sz="4200" dirty="0" err="1"/>
              <a:t>jasa</a:t>
            </a:r>
            <a:r>
              <a:rPr lang="en-US" sz="4200" dirty="0"/>
              <a:t> </a:t>
            </a:r>
            <a:r>
              <a:rPr lang="en-US" sz="4200" dirty="0" err="1"/>
              <a:t>dari</a:t>
            </a:r>
            <a:r>
              <a:rPr lang="en-US" sz="4200" dirty="0"/>
              <a:t> </a:t>
            </a:r>
            <a:r>
              <a:rPr lang="en-US" sz="4200" dirty="0" err="1"/>
              <a:t>pihak</a:t>
            </a:r>
            <a:r>
              <a:rPr lang="en-US" sz="4200" dirty="0"/>
              <a:t> lain</a:t>
            </a:r>
            <a:r>
              <a:rPr lang="en-US" sz="4200" dirty="0" smtClean="0"/>
              <a:t>.</a:t>
            </a:r>
          </a:p>
          <a:p>
            <a:pPr algn="l"/>
            <a:r>
              <a:rPr lang="en-US" sz="4200" b="1" dirty="0" smtClean="0">
                <a:solidFill>
                  <a:srgbClr val="443728"/>
                </a:solidFill>
                <a:ea typeface="Crimson Pro Bold" pitchFamily="34" charset="-122"/>
              </a:rPr>
              <a:t>4. </a:t>
            </a:r>
            <a:r>
              <a:rPr lang="en-US" sz="4200" dirty="0" err="1"/>
              <a:t>Desain</a:t>
            </a:r>
            <a:r>
              <a:rPr lang="en-US" sz="4200" dirty="0"/>
              <a:t> </a:t>
            </a:r>
            <a:r>
              <a:rPr lang="en-US" sz="4200" dirty="0" err="1" smtClean="0"/>
              <a:t>Industri</a:t>
            </a:r>
            <a:endParaRPr lang="en-US" sz="4200" dirty="0" smtClean="0"/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4200" dirty="0" err="1" smtClean="0"/>
              <a:t>perlindungan</a:t>
            </a:r>
            <a:r>
              <a:rPr lang="en-US" sz="4200" dirty="0" smtClean="0"/>
              <a:t> </a:t>
            </a:r>
            <a:r>
              <a:rPr lang="en-US" sz="4200" dirty="0" err="1"/>
              <a:t>terhadap</a:t>
            </a:r>
            <a:r>
              <a:rPr lang="en-US" sz="4200" dirty="0"/>
              <a:t> </a:t>
            </a:r>
            <a:r>
              <a:rPr lang="en-US" sz="4200" dirty="0" err="1"/>
              <a:t>tampilan</a:t>
            </a:r>
            <a:r>
              <a:rPr lang="en-US" sz="4200" dirty="0"/>
              <a:t> </a:t>
            </a:r>
            <a:r>
              <a:rPr lang="en-US" sz="4200" dirty="0" err="1"/>
              <a:t>atau</a:t>
            </a:r>
            <a:r>
              <a:rPr lang="en-US" sz="4200" dirty="0"/>
              <a:t> </a:t>
            </a:r>
            <a:r>
              <a:rPr lang="en-US" sz="4200" dirty="0" err="1"/>
              <a:t>desain</a:t>
            </a:r>
            <a:r>
              <a:rPr lang="en-US" sz="4200" dirty="0"/>
              <a:t> </a:t>
            </a:r>
            <a:r>
              <a:rPr lang="en-US" sz="4200" dirty="0" err="1"/>
              <a:t>produk</a:t>
            </a:r>
            <a:r>
              <a:rPr lang="en-US" sz="4200" dirty="0"/>
              <a:t> yang </a:t>
            </a:r>
            <a:r>
              <a:rPr lang="en-US" sz="4200" dirty="0" err="1"/>
              <a:t>baru</a:t>
            </a:r>
            <a:r>
              <a:rPr lang="en-US" sz="4200" dirty="0"/>
              <a:t> </a:t>
            </a:r>
            <a:r>
              <a:rPr lang="en-US" sz="4200" dirty="0" err="1"/>
              <a:t>dan</a:t>
            </a:r>
            <a:r>
              <a:rPr lang="en-US" sz="4200" dirty="0"/>
              <a:t> </a:t>
            </a:r>
            <a:r>
              <a:rPr lang="en-US" sz="4200" dirty="0" smtClean="0"/>
              <a:t>original</a:t>
            </a:r>
          </a:p>
          <a:p>
            <a:pPr algn="l"/>
            <a:r>
              <a:rPr lang="en-US" sz="4200" b="1" dirty="0" smtClean="0">
                <a:solidFill>
                  <a:srgbClr val="443728"/>
                </a:solidFill>
                <a:ea typeface="Crimson Pro Bold" pitchFamily="34" charset="-122"/>
              </a:rPr>
              <a:t>5.</a:t>
            </a:r>
            <a:r>
              <a:rPr lang="en-US" sz="4200" dirty="0"/>
              <a:t> </a:t>
            </a:r>
            <a:r>
              <a:rPr lang="en-US" sz="4200" dirty="0" err="1"/>
              <a:t>Indikasi</a:t>
            </a:r>
            <a:r>
              <a:rPr lang="en-US" sz="4200" dirty="0"/>
              <a:t> </a:t>
            </a:r>
            <a:r>
              <a:rPr lang="en-US" sz="4200" dirty="0" err="1" smtClean="0"/>
              <a:t>Geografis</a:t>
            </a:r>
            <a:endParaRPr lang="en-US" sz="4200" dirty="0" smtClean="0"/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4200" dirty="0" err="1"/>
              <a:t>Perlindungan</a:t>
            </a:r>
            <a:r>
              <a:rPr lang="en-US" sz="4200" dirty="0"/>
              <a:t> </a:t>
            </a:r>
            <a:r>
              <a:rPr lang="en-US" sz="4200" dirty="0" err="1"/>
              <a:t>terhadap</a:t>
            </a:r>
            <a:r>
              <a:rPr lang="en-US" sz="4200" dirty="0"/>
              <a:t> </a:t>
            </a:r>
            <a:r>
              <a:rPr lang="en-US" sz="4200" dirty="0" err="1"/>
              <a:t>nama</a:t>
            </a:r>
            <a:r>
              <a:rPr lang="en-US" sz="4200" dirty="0"/>
              <a:t> </a:t>
            </a:r>
            <a:r>
              <a:rPr lang="en-US" sz="4200" dirty="0" err="1"/>
              <a:t>atau</a:t>
            </a:r>
            <a:r>
              <a:rPr lang="en-US" sz="4200" dirty="0"/>
              <a:t> </a:t>
            </a:r>
            <a:r>
              <a:rPr lang="en-US" sz="4200" dirty="0" err="1"/>
              <a:t>tanda</a:t>
            </a:r>
            <a:r>
              <a:rPr lang="en-US" sz="4200" dirty="0"/>
              <a:t> yang </a:t>
            </a:r>
            <a:r>
              <a:rPr lang="en-US" sz="4200" dirty="0" err="1"/>
              <a:t>menunjukkan</a:t>
            </a:r>
            <a:r>
              <a:rPr lang="en-US" sz="4200" dirty="0"/>
              <a:t> </a:t>
            </a:r>
            <a:r>
              <a:rPr lang="en-US" sz="4200" dirty="0" err="1"/>
              <a:t>asal</a:t>
            </a:r>
            <a:r>
              <a:rPr lang="en-US" sz="4200" dirty="0"/>
              <a:t> </a:t>
            </a:r>
            <a:r>
              <a:rPr lang="en-US" sz="4200" dirty="0" err="1"/>
              <a:t>produk</a:t>
            </a:r>
            <a:r>
              <a:rPr lang="en-US" sz="4200" dirty="0"/>
              <a:t> </a:t>
            </a:r>
            <a:r>
              <a:rPr lang="en-US" sz="4200" dirty="0" err="1"/>
              <a:t>dari</a:t>
            </a:r>
            <a:r>
              <a:rPr lang="en-US" sz="4200" dirty="0"/>
              <a:t> </a:t>
            </a:r>
            <a:r>
              <a:rPr lang="en-US" sz="4200" dirty="0" err="1"/>
              <a:t>daerah</a:t>
            </a:r>
            <a:r>
              <a:rPr lang="en-US" sz="4200" dirty="0"/>
              <a:t> </a:t>
            </a:r>
            <a:r>
              <a:rPr lang="en-US" sz="4200" dirty="0" err="1"/>
              <a:t>tertentu</a:t>
            </a:r>
            <a:r>
              <a:rPr lang="en-US" sz="4200" dirty="0"/>
              <a:t> </a:t>
            </a:r>
            <a:r>
              <a:rPr lang="en-US" sz="4200" dirty="0" err="1"/>
              <a:t>dengan</a:t>
            </a:r>
            <a:r>
              <a:rPr lang="en-US" sz="4200" dirty="0"/>
              <a:t> </a:t>
            </a:r>
            <a:r>
              <a:rPr lang="en-US" sz="4200" dirty="0" err="1"/>
              <a:t>kualitas</a:t>
            </a:r>
            <a:r>
              <a:rPr lang="en-US" sz="4200" dirty="0"/>
              <a:t> </a:t>
            </a:r>
            <a:r>
              <a:rPr lang="en-US" sz="4200" dirty="0" err="1"/>
              <a:t>atau</a:t>
            </a:r>
            <a:r>
              <a:rPr lang="en-US" sz="4200" dirty="0"/>
              <a:t> </a:t>
            </a:r>
            <a:r>
              <a:rPr lang="en-US" sz="4200" dirty="0" err="1"/>
              <a:t>reputasi</a:t>
            </a:r>
            <a:r>
              <a:rPr lang="en-US" sz="4200" dirty="0"/>
              <a:t> </a:t>
            </a:r>
            <a:r>
              <a:rPr lang="en-US" sz="4200" dirty="0" err="1" smtClean="0"/>
              <a:t>khusus</a:t>
            </a:r>
            <a:endParaRPr lang="en-US" sz="4200" dirty="0" smtClean="0"/>
          </a:p>
          <a:p>
            <a:pPr algn="l"/>
            <a:r>
              <a:rPr lang="en-US" sz="4200" b="1" dirty="0" smtClean="0">
                <a:solidFill>
                  <a:srgbClr val="443728"/>
                </a:solidFill>
                <a:ea typeface="Crimson Pro Bold" pitchFamily="34" charset="-122"/>
              </a:rPr>
              <a:t>6. </a:t>
            </a:r>
            <a:r>
              <a:rPr lang="en-US" sz="4200" dirty="0" err="1"/>
              <a:t>Rahasia</a:t>
            </a:r>
            <a:r>
              <a:rPr lang="en-US" sz="4200" dirty="0"/>
              <a:t> </a:t>
            </a:r>
            <a:r>
              <a:rPr lang="en-US" sz="4200" dirty="0" err="1" smtClean="0"/>
              <a:t>Dagang</a:t>
            </a:r>
            <a:endParaRPr lang="en-US" sz="4200" dirty="0" smtClean="0"/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4200" dirty="0" err="1"/>
              <a:t>Perlindungan</a:t>
            </a:r>
            <a:r>
              <a:rPr lang="en-US" sz="4200" dirty="0"/>
              <a:t> </a:t>
            </a:r>
            <a:r>
              <a:rPr lang="en-US" sz="4200" dirty="0" err="1"/>
              <a:t>terhadap</a:t>
            </a:r>
            <a:r>
              <a:rPr lang="en-US" sz="4200" dirty="0"/>
              <a:t> </a:t>
            </a:r>
            <a:r>
              <a:rPr lang="en-US" sz="4200" dirty="0" err="1"/>
              <a:t>informasi</a:t>
            </a:r>
            <a:r>
              <a:rPr lang="en-US" sz="4200" dirty="0"/>
              <a:t> </a:t>
            </a:r>
            <a:r>
              <a:rPr lang="en-US" sz="4200" dirty="0" err="1"/>
              <a:t>bisnis</a:t>
            </a:r>
            <a:r>
              <a:rPr lang="en-US" sz="4200" dirty="0"/>
              <a:t> yang </a:t>
            </a:r>
            <a:r>
              <a:rPr lang="en-US" sz="4200" dirty="0" err="1"/>
              <a:t>memberikan</a:t>
            </a:r>
            <a:r>
              <a:rPr lang="en-US" sz="4200" dirty="0"/>
              <a:t> </a:t>
            </a:r>
            <a:r>
              <a:rPr lang="en-US" sz="4200" dirty="0" err="1"/>
              <a:t>keunggulan</a:t>
            </a:r>
            <a:r>
              <a:rPr lang="en-US" sz="4200" dirty="0"/>
              <a:t> </a:t>
            </a:r>
            <a:r>
              <a:rPr lang="en-US" sz="4200" dirty="0" err="1"/>
              <a:t>kompetitif</a:t>
            </a:r>
            <a:r>
              <a:rPr lang="en-US" sz="4200" dirty="0"/>
              <a:t> </a:t>
            </a:r>
            <a:r>
              <a:rPr lang="en-US" sz="4200" dirty="0" err="1"/>
              <a:t>dan</a:t>
            </a:r>
            <a:r>
              <a:rPr lang="en-US" sz="4200" dirty="0"/>
              <a:t> </a:t>
            </a:r>
            <a:r>
              <a:rPr lang="en-US" sz="4200" dirty="0" err="1"/>
              <a:t>tidak</a:t>
            </a:r>
            <a:r>
              <a:rPr lang="en-US" sz="4200" dirty="0"/>
              <a:t> </a:t>
            </a:r>
            <a:r>
              <a:rPr lang="en-US" sz="4200" dirty="0" err="1"/>
              <a:t>diketahui</a:t>
            </a:r>
            <a:r>
              <a:rPr lang="en-US" sz="4200" dirty="0"/>
              <a:t> </a:t>
            </a:r>
            <a:r>
              <a:rPr lang="en-US" sz="4200" dirty="0" err="1"/>
              <a:t>oleh</a:t>
            </a:r>
            <a:r>
              <a:rPr lang="en-US" sz="4200" dirty="0"/>
              <a:t> </a:t>
            </a:r>
            <a:r>
              <a:rPr lang="en-US" sz="4200" dirty="0" err="1"/>
              <a:t>publik</a:t>
            </a:r>
            <a:r>
              <a:rPr lang="en-US" sz="4200" dirty="0"/>
              <a:t>.</a:t>
            </a:r>
            <a:endParaRPr lang="en-US" sz="4200" b="1" dirty="0" smtClean="0">
              <a:solidFill>
                <a:srgbClr val="443728"/>
              </a:solidFill>
              <a:ea typeface="Crimson Pro Bold" pitchFamily="34" charset="-122"/>
            </a:endParaRPr>
          </a:p>
          <a:p>
            <a:pPr algn="l"/>
            <a:endParaRPr lang="en-US" b="1" dirty="0" smtClean="0"/>
          </a:p>
          <a:p>
            <a:pPr algn="l"/>
            <a:endParaRPr lang="en-US" dirty="0" smtClean="0">
              <a:solidFill>
                <a:srgbClr val="272525"/>
              </a:solidFill>
              <a:latin typeface="Inter" pitchFamily="34" charset="0"/>
              <a:ea typeface="Inter" pitchFamily="34" charset="-122"/>
              <a:cs typeface="Inter" pitchFamily="34" charset="-120"/>
            </a:endParaRPr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751361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764704"/>
            <a:ext cx="7016824" cy="5184576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n-US" sz="2400" dirty="0" err="1"/>
              <a:t>Kerjasama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Konteks</a:t>
            </a:r>
            <a:r>
              <a:rPr lang="en-US" sz="2400" dirty="0"/>
              <a:t> </a:t>
            </a:r>
            <a:r>
              <a:rPr lang="en-US" sz="2400" dirty="0" err="1"/>
              <a:t>Hak</a:t>
            </a:r>
            <a:r>
              <a:rPr lang="en-US" sz="2400" dirty="0"/>
              <a:t> </a:t>
            </a:r>
            <a:r>
              <a:rPr lang="en-US" sz="2400" dirty="0" err="1"/>
              <a:t>Kekayaan</a:t>
            </a:r>
            <a:r>
              <a:rPr lang="en-US" sz="2400" dirty="0"/>
              <a:t> </a:t>
            </a:r>
            <a:r>
              <a:rPr lang="en-US" sz="2400" dirty="0" err="1" smtClean="0"/>
              <a:t>Intelektual</a:t>
            </a:r>
            <a:endParaRPr lang="en-US" sz="2400" dirty="0" smtClean="0"/>
          </a:p>
          <a:p>
            <a:pPr marL="457200" indent="-457200" algn="l"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Lisensi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dirty="0" err="1"/>
              <a:t>Pihak</a:t>
            </a:r>
            <a:r>
              <a:rPr lang="en-US" sz="2400" dirty="0"/>
              <a:t> </a:t>
            </a:r>
            <a:r>
              <a:rPr lang="en-US" sz="2400" dirty="0" err="1"/>
              <a:t>pemilik</a:t>
            </a:r>
            <a:r>
              <a:rPr lang="en-US" sz="2400" dirty="0"/>
              <a:t> HKI </a:t>
            </a: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en-US" sz="2400" dirty="0" err="1"/>
              <a:t>izin</a:t>
            </a:r>
            <a:r>
              <a:rPr lang="en-US" sz="2400" dirty="0"/>
              <a:t>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/>
              <a:t>pihak</a:t>
            </a:r>
            <a:r>
              <a:rPr lang="en-US" sz="2400" dirty="0"/>
              <a:t> lain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hak</a:t>
            </a:r>
            <a:r>
              <a:rPr lang="en-US" sz="2400" dirty="0"/>
              <a:t> </a:t>
            </a:r>
            <a:r>
              <a:rPr lang="en-US" sz="2400" dirty="0" err="1"/>
              <a:t>cipta</a:t>
            </a:r>
            <a:r>
              <a:rPr lang="en-US" sz="2400" dirty="0"/>
              <a:t>, paten,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merek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jangka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 </a:t>
            </a:r>
            <a:r>
              <a:rPr lang="en-US" sz="2400" dirty="0" err="1"/>
              <a:t>tertentu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persyaratan</a:t>
            </a:r>
            <a:r>
              <a:rPr lang="en-US" sz="2400" dirty="0"/>
              <a:t> yang </a:t>
            </a:r>
            <a:r>
              <a:rPr lang="en-US" sz="2400" dirty="0" err="1"/>
              <a:t>disepakati</a:t>
            </a:r>
            <a:r>
              <a:rPr lang="en-US" sz="2400" dirty="0" smtClean="0"/>
              <a:t>.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2. </a:t>
            </a:r>
            <a:r>
              <a:rPr lang="en-US" sz="2400" dirty="0"/>
              <a:t>Transfer </a:t>
            </a:r>
            <a:r>
              <a:rPr lang="en-US" sz="2400" dirty="0" err="1" smtClean="0"/>
              <a:t>Teknologi</a:t>
            </a:r>
            <a:endParaRPr lang="en-US" sz="2400" dirty="0" smtClean="0"/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dirty="0" err="1"/>
              <a:t>Penyerahan</a:t>
            </a:r>
            <a:r>
              <a:rPr lang="en-US" sz="2400" dirty="0"/>
              <a:t> </a:t>
            </a:r>
            <a:r>
              <a:rPr lang="en-US" sz="2400" dirty="0" err="1"/>
              <a:t>hak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pengetahuan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teknologi</a:t>
            </a:r>
            <a:r>
              <a:rPr lang="en-US" sz="2400" dirty="0"/>
              <a:t>, </a:t>
            </a:r>
            <a:r>
              <a:rPr lang="en-US" sz="2400" dirty="0" err="1"/>
              <a:t>sering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lisensi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jual</a:t>
            </a:r>
            <a:r>
              <a:rPr lang="en-US" sz="2400" dirty="0"/>
              <a:t> </a:t>
            </a:r>
            <a:r>
              <a:rPr lang="en-US" sz="2400" dirty="0" err="1"/>
              <a:t>beli</a:t>
            </a:r>
            <a:r>
              <a:rPr lang="en-US" sz="2400" dirty="0"/>
              <a:t> </a:t>
            </a:r>
            <a:r>
              <a:rPr lang="en-US" sz="2400" dirty="0" smtClean="0"/>
              <a:t>paten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3. </a:t>
            </a:r>
            <a:r>
              <a:rPr lang="sv-SE" sz="2400" dirty="0"/>
              <a:t>Aliansi Bisnis dengan Perlindungan </a:t>
            </a:r>
            <a:r>
              <a:rPr lang="sv-SE" sz="2400" dirty="0" smtClean="0"/>
              <a:t>HKI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kemitraan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joint venture, </a:t>
            </a:r>
            <a:r>
              <a:rPr lang="en-US" sz="2400" dirty="0" err="1"/>
              <a:t>pihak</a:t>
            </a:r>
            <a:r>
              <a:rPr lang="en-US" sz="2400" dirty="0"/>
              <a:t> yang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hak</a:t>
            </a:r>
            <a:r>
              <a:rPr lang="en-US" sz="2400" dirty="0"/>
              <a:t> </a:t>
            </a:r>
            <a:r>
              <a:rPr lang="en-US" sz="2400" dirty="0" err="1"/>
              <a:t>kekayaan</a:t>
            </a:r>
            <a:r>
              <a:rPr lang="en-US" sz="2400" dirty="0"/>
              <a:t> </a:t>
            </a:r>
            <a:r>
              <a:rPr lang="en-US" sz="2400" dirty="0" err="1"/>
              <a:t>intelektual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berbagi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melisensikan</a:t>
            </a:r>
            <a:r>
              <a:rPr lang="en-US" sz="2400" dirty="0"/>
              <a:t> </a:t>
            </a:r>
            <a:r>
              <a:rPr lang="en-US" sz="2400" dirty="0" err="1"/>
              <a:t>teknologi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inovasi</a:t>
            </a:r>
            <a:r>
              <a:rPr lang="en-US" sz="2400" dirty="0"/>
              <a:t> </a:t>
            </a:r>
            <a:r>
              <a:rPr lang="en-US" sz="2400" dirty="0" err="1"/>
              <a:t>mereka</a:t>
            </a:r>
            <a:r>
              <a:rPr lang="en-US" sz="2400" dirty="0"/>
              <a:t>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/>
              <a:t>pihak</a:t>
            </a:r>
            <a:r>
              <a:rPr lang="en-US" sz="2400" dirty="0"/>
              <a:t> lain</a:t>
            </a:r>
            <a:r>
              <a:rPr lang="en-US" sz="2400" dirty="0" smtClean="0"/>
              <a:t>.</a:t>
            </a:r>
          </a:p>
          <a:p>
            <a:pPr algn="l"/>
            <a:r>
              <a:rPr lang="en-US" sz="2400" dirty="0" smtClean="0"/>
              <a:t>4. </a:t>
            </a:r>
            <a:r>
              <a:rPr lang="nn-NO" sz="2400" dirty="0"/>
              <a:t>Kerjasama Penelitian dan Pengembangan (R&amp;D</a:t>
            </a:r>
            <a:r>
              <a:rPr lang="nn-NO" sz="2400" dirty="0" smtClean="0"/>
              <a:t>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dirty="0"/>
              <a:t>Perusahaan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bekerja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riset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pengembangan</a:t>
            </a:r>
            <a:r>
              <a:rPr lang="en-US" sz="2400" dirty="0"/>
              <a:t>,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berbagi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temuan</a:t>
            </a:r>
            <a:r>
              <a:rPr lang="en-US" sz="2400" dirty="0"/>
              <a:t> yang </a:t>
            </a:r>
            <a:r>
              <a:rPr lang="en-US" sz="2400" dirty="0" err="1"/>
              <a:t>dilindungi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paten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hak</a:t>
            </a:r>
            <a:r>
              <a:rPr lang="en-US" sz="2400" dirty="0"/>
              <a:t> </a:t>
            </a:r>
            <a:r>
              <a:rPr lang="en-US" sz="2400" dirty="0" err="1"/>
              <a:t>cipta</a:t>
            </a:r>
            <a:r>
              <a:rPr lang="en-US" sz="2400" dirty="0"/>
              <a:t>.</a:t>
            </a:r>
            <a:endParaRPr lang="sv-SE" sz="2400" dirty="0" smtClean="0"/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823067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7344816" cy="5544616"/>
          </a:xfrm>
        </p:spPr>
        <p:txBody>
          <a:bodyPr>
            <a:normAutofit lnSpcReduction="10000"/>
          </a:bodyPr>
          <a:lstStyle/>
          <a:p>
            <a:pPr algn="l"/>
            <a:r>
              <a:rPr lang="en-US" b="1" dirty="0" err="1" smtClean="0"/>
              <a:t>Kesimpulan</a:t>
            </a:r>
            <a:r>
              <a:rPr lang="en-US" b="1" dirty="0" smtClean="0"/>
              <a:t>:</a:t>
            </a:r>
          </a:p>
          <a:p>
            <a:pPr algn="l"/>
            <a:endParaRPr lang="en-US" dirty="0"/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sv-SE" dirty="0"/>
              <a:t>Bentuk-bentuk kerjasama dalam bisnis seperti kemitraan, joint venture, dan aliansi strategis dapat membuka peluang besar dalam pasar yang kompetitif</a:t>
            </a:r>
            <a:r>
              <a:rPr lang="sv-SE" dirty="0" smtClean="0"/>
              <a:t>.</a:t>
            </a: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Kekayaan</a:t>
            </a:r>
            <a:r>
              <a:rPr lang="en-US" dirty="0"/>
              <a:t> </a:t>
            </a:r>
            <a:r>
              <a:rPr lang="en-US" dirty="0" err="1"/>
              <a:t>Intelektual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ciptaan</a:t>
            </a:r>
            <a:r>
              <a:rPr lang="en-US" dirty="0"/>
              <a:t>,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dimanfaatkan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kerjasama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 smtClean="0"/>
              <a:t>.</a:t>
            </a: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dirty="0" err="1"/>
              <a:t>Kerjasama</a:t>
            </a:r>
            <a:r>
              <a:rPr lang="en-US" dirty="0"/>
              <a:t> yang </a:t>
            </a:r>
            <a:r>
              <a:rPr lang="en-US" dirty="0" err="1"/>
              <a:t>melibatkan</a:t>
            </a:r>
            <a:r>
              <a:rPr lang="en-US" dirty="0"/>
              <a:t> HKI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lisensi</a:t>
            </a:r>
            <a:r>
              <a:rPr lang="en-US" dirty="0"/>
              <a:t>, transfer </a:t>
            </a:r>
            <a:r>
              <a:rPr lang="en-US" dirty="0" err="1"/>
              <a:t>teknologi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596314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6590</TotalTime>
  <Words>500</Words>
  <Application>Microsoft Office PowerPoint</Application>
  <PresentationFormat>On-screen Show (4:3)</PresentationFormat>
  <Paragraphs>70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Calibri</vt:lpstr>
      <vt:lpstr>Cambria</vt:lpstr>
      <vt:lpstr>Crimson Pro Bold</vt:lpstr>
      <vt:lpstr>Inter</vt:lpstr>
      <vt:lpstr>Montserrat</vt:lpstr>
      <vt:lpstr>Open Sans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608</cp:revision>
  <cp:lastPrinted>2017-08-29T02:54:51Z</cp:lastPrinted>
  <dcterms:created xsi:type="dcterms:W3CDTF">2010-04-18T12:06:30Z</dcterms:created>
  <dcterms:modified xsi:type="dcterms:W3CDTF">2024-12-05T07:27:05Z</dcterms:modified>
</cp:coreProperties>
</file>