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7" r:id="rId1"/>
    <p:sldMasterId id="2147483735" r:id="rId2"/>
  </p:sldMasterIdLst>
  <p:notesMasterIdLst>
    <p:notesMasterId r:id="rId54"/>
  </p:notesMasterIdLst>
  <p:handoutMasterIdLst>
    <p:handoutMasterId r:id="rId55"/>
  </p:handoutMasterIdLst>
  <p:sldIdLst>
    <p:sldId id="612" r:id="rId3"/>
    <p:sldId id="514" r:id="rId4"/>
    <p:sldId id="559" r:id="rId5"/>
    <p:sldId id="560" r:id="rId6"/>
    <p:sldId id="602" r:id="rId7"/>
    <p:sldId id="613" r:id="rId8"/>
    <p:sldId id="562" r:id="rId9"/>
    <p:sldId id="563" r:id="rId10"/>
    <p:sldId id="564" r:id="rId11"/>
    <p:sldId id="595" r:id="rId12"/>
    <p:sldId id="566" r:id="rId13"/>
    <p:sldId id="603" r:id="rId14"/>
    <p:sldId id="604" r:id="rId15"/>
    <p:sldId id="567" r:id="rId16"/>
    <p:sldId id="568" r:id="rId17"/>
    <p:sldId id="572" r:id="rId18"/>
    <p:sldId id="573" r:id="rId19"/>
    <p:sldId id="574" r:id="rId20"/>
    <p:sldId id="575" r:id="rId21"/>
    <p:sldId id="596" r:id="rId22"/>
    <p:sldId id="597" r:id="rId23"/>
    <p:sldId id="576" r:id="rId24"/>
    <p:sldId id="577" r:id="rId25"/>
    <p:sldId id="605" r:id="rId26"/>
    <p:sldId id="598" r:id="rId27"/>
    <p:sldId id="606" r:id="rId28"/>
    <p:sldId id="528" r:id="rId29"/>
    <p:sldId id="578" r:id="rId30"/>
    <p:sldId id="599" r:id="rId31"/>
    <p:sldId id="607" r:id="rId32"/>
    <p:sldId id="580" r:id="rId33"/>
    <p:sldId id="581" r:id="rId34"/>
    <p:sldId id="582" r:id="rId35"/>
    <p:sldId id="583" r:id="rId36"/>
    <p:sldId id="584" r:id="rId37"/>
    <p:sldId id="585" r:id="rId38"/>
    <p:sldId id="608" r:id="rId39"/>
    <p:sldId id="586" r:id="rId40"/>
    <p:sldId id="587" r:id="rId41"/>
    <p:sldId id="588" r:id="rId42"/>
    <p:sldId id="600" r:id="rId43"/>
    <p:sldId id="590" r:id="rId44"/>
    <p:sldId id="609" r:id="rId45"/>
    <p:sldId id="591" r:id="rId46"/>
    <p:sldId id="592" r:id="rId47"/>
    <p:sldId id="610" r:id="rId48"/>
    <p:sldId id="593" r:id="rId49"/>
    <p:sldId id="594" r:id="rId50"/>
    <p:sldId id="537" r:id="rId51"/>
    <p:sldId id="611" r:id="rId52"/>
    <p:sldId id="549" r:id="rId5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009999"/>
    <a:srgbClr val="CC6600"/>
    <a:srgbClr val="008000"/>
    <a:srgbClr val="996633"/>
    <a:srgbClr val="669900"/>
    <a:srgbClr val="800000"/>
    <a:srgbClr val="777777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49" autoAdjust="0"/>
    <p:restoredTop sz="91398" autoAdjust="0"/>
  </p:normalViewPr>
  <p:slideViewPr>
    <p:cSldViewPr snapToGrid="0">
      <p:cViewPr>
        <p:scale>
          <a:sx n="70" d="100"/>
          <a:sy n="70" d="100"/>
        </p:scale>
        <p:origin x="1434" y="54"/>
      </p:cViewPr>
      <p:guideLst>
        <p:guide orient="horz" pos="2160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606"/>
    </p:cViewPr>
  </p:sorterViewPr>
  <p:notesViewPr>
    <p:cSldViewPr snapToGrid="0">
      <p:cViewPr varScale="1">
        <p:scale>
          <a:sx n="101" d="100"/>
          <a:sy n="101" d="100"/>
        </p:scale>
        <p:origin x="-56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29B5DD2D-D1A2-436C-8492-4CA3ADCD19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F5E2E277-90BD-4067-A1C6-3B855084EF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417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03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3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solidFill>
          <a:srgbClr val="EEE5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-6979" y="410212"/>
            <a:ext cx="635194" cy="69953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 flipH="1">
            <a:off x="7880592" y="5015709"/>
            <a:ext cx="1269223" cy="1397781"/>
          </a:xfrm>
          <a:prstGeom prst="rect">
            <a:avLst/>
          </a:prstGeom>
          <a:noFill/>
          <a:ln>
            <a:noFill/>
          </a:ln>
          <a:effectLst/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214" y="399616"/>
            <a:ext cx="8274783" cy="720725"/>
          </a:xfrm>
        </p:spPr>
        <p:txBody>
          <a:bodyPr anchorCtr="0"/>
          <a:lstStyle>
            <a:lvl1pPr marL="0" indent="0">
              <a:defRPr sz="3200" b="1">
                <a:solidFill>
                  <a:srgbClr val="CC66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99411"/>
            <a:ext cx="8126413" cy="5117264"/>
          </a:xfrm>
        </p:spPr>
        <p:txBody>
          <a:bodyPr/>
          <a:lstStyle>
            <a:lvl1pPr marL="349250" indent="-349250">
              <a:buClrTx/>
              <a:buSzPct val="65000"/>
              <a:buFont typeface="Wingdings" pitchFamily="2" charset="2"/>
              <a:buChar char=""/>
              <a:defRPr sz="2800">
                <a:solidFill>
                  <a:srgbClr val="800000"/>
                </a:solidFill>
              </a:defRPr>
            </a:lvl1pPr>
            <a:lvl2pPr marL="685800" indent="-279400">
              <a:buClr>
                <a:srgbClr val="006666"/>
              </a:buClr>
              <a:buSzPct val="80000"/>
              <a:buFont typeface="Arial" pitchFamily="34" charset="0"/>
              <a:buChar char="●"/>
              <a:defRPr sz="2400">
                <a:solidFill>
                  <a:srgbClr val="006666"/>
                </a:solidFill>
              </a:defRPr>
            </a:lvl2pPr>
            <a:lvl3pPr marL="1035050" indent="-349250">
              <a:buClrTx/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</a:defRPr>
            </a:lvl3pPr>
            <a:lvl4pPr>
              <a:buClrTx/>
              <a:defRPr sz="2000"/>
            </a:lvl4pPr>
            <a:lvl5pPr>
              <a:buClrTx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869897"/>
      </p:ext>
    </p:extLst>
  </p:cSld>
  <p:clrMapOvr>
    <a:masterClrMapping/>
  </p:clrMapOvr>
  <p:transition spd="slow">
    <p:cut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820738"/>
            <a:ext cx="317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9150"/>
            <a:ext cx="317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 flipH="1">
            <a:off x="244475" y="1054100"/>
            <a:ext cx="8629650" cy="0"/>
          </a:xfrm>
          <a:prstGeom prst="line">
            <a:avLst/>
          </a:prstGeom>
          <a:noFill/>
          <a:ln w="38100" algn="ctr">
            <a:solidFill>
              <a:srgbClr val="006699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3" y="316807"/>
            <a:ext cx="8210985" cy="650756"/>
          </a:xfrm>
        </p:spPr>
        <p:txBody>
          <a:bodyPr/>
          <a:lstStyle>
            <a:lvl1pPr marL="0" indent="0" algn="ctr">
              <a:tabLst/>
              <a:defRPr sz="3200">
                <a:solidFill>
                  <a:srgbClr val="3366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72859"/>
            <a:ext cx="8126413" cy="5143816"/>
          </a:xfrm>
        </p:spPr>
        <p:txBody>
          <a:bodyPr/>
          <a:lstStyle>
            <a:lvl1pPr marL="349250" indent="-349250">
              <a:buClrTx/>
              <a:buSzPct val="65000"/>
              <a:buFont typeface="Wingdings" pitchFamily="2" charset="2"/>
              <a:buChar char=""/>
              <a:defRPr>
                <a:solidFill>
                  <a:srgbClr val="800000"/>
                </a:solidFill>
              </a:defRPr>
            </a:lvl1pPr>
            <a:lvl2pPr marL="685800" indent="-279400">
              <a:buClr>
                <a:srgbClr val="006666"/>
              </a:buClr>
              <a:buSzPct val="80000"/>
              <a:buFont typeface="Arial" pitchFamily="34" charset="0"/>
              <a:buChar char="●"/>
              <a:defRPr>
                <a:solidFill>
                  <a:srgbClr val="006666"/>
                </a:solidFill>
              </a:defRPr>
            </a:lvl2pPr>
            <a:lvl3pPr marL="1035050" indent="-349250">
              <a:buClrTx/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</a:defRPr>
            </a:lvl3pPr>
            <a:lvl4pPr>
              <a:buClrTx/>
              <a:defRPr sz="2000"/>
            </a:lvl4pPr>
            <a:lvl5pPr>
              <a:buClrTx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048411"/>
      </p:ext>
    </p:extLst>
  </p:cSld>
  <p:clrMapOvr>
    <a:masterClrMapping/>
  </p:clrMapOvr>
  <p:transition spd="slow">
    <p:cut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1181100"/>
            <a:ext cx="317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79513"/>
            <a:ext cx="3175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 flipH="1">
            <a:off x="244475" y="1414463"/>
            <a:ext cx="8629650" cy="0"/>
          </a:xfrm>
          <a:prstGeom prst="line">
            <a:avLst/>
          </a:prstGeom>
          <a:noFill/>
          <a:ln w="38100" algn="ctr">
            <a:solidFill>
              <a:srgbClr val="006699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3" y="316807"/>
            <a:ext cx="8210985" cy="1030362"/>
          </a:xfrm>
        </p:spPr>
        <p:txBody>
          <a:bodyPr anchor="t" anchorCtr="0"/>
          <a:lstStyle>
            <a:lvl1pPr marL="0" indent="0" algn="ctr">
              <a:tabLst/>
              <a:defRPr sz="3200">
                <a:solidFill>
                  <a:srgbClr val="3366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588167"/>
            <a:ext cx="8126413" cy="4828507"/>
          </a:xfrm>
        </p:spPr>
        <p:txBody>
          <a:bodyPr/>
          <a:lstStyle>
            <a:lvl1pPr marL="349250" indent="-349250">
              <a:spcBef>
                <a:spcPts val="1200"/>
              </a:spcBef>
              <a:buClrTx/>
              <a:buSzPct val="65000"/>
              <a:buFont typeface="Wingdings" pitchFamily="2" charset="2"/>
              <a:buChar char=""/>
              <a:defRPr>
                <a:solidFill>
                  <a:srgbClr val="800000"/>
                </a:solidFill>
              </a:defRPr>
            </a:lvl1pPr>
            <a:lvl2pPr marL="685800" indent="-279400">
              <a:spcBef>
                <a:spcPts val="1200"/>
              </a:spcBef>
              <a:buClr>
                <a:srgbClr val="006666"/>
              </a:buClr>
              <a:buSzPct val="80000"/>
              <a:buFont typeface="Arial" pitchFamily="34" charset="0"/>
              <a:buChar char="●"/>
              <a:defRPr>
                <a:solidFill>
                  <a:srgbClr val="006666"/>
                </a:solidFill>
              </a:defRPr>
            </a:lvl2pPr>
            <a:lvl3pPr marL="1035050" indent="-349250">
              <a:spcBef>
                <a:spcPts val="1200"/>
              </a:spcBef>
              <a:buClrTx/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buClrTx/>
              <a:defRPr sz="2000"/>
            </a:lvl4pPr>
            <a:lvl5pPr>
              <a:spcBef>
                <a:spcPts val="1200"/>
              </a:spcBef>
              <a:buClrTx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42836"/>
      </p:ext>
    </p:extLst>
  </p:cSld>
  <p:clrMapOvr>
    <a:masterClrMapping/>
  </p:clrMapOvr>
  <p:transition spd="slow">
    <p:cut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1468438"/>
            <a:ext cx="3175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850"/>
            <a:ext cx="3175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10"/>
          <p:cNvCxnSpPr>
            <a:cxnSpLocks noChangeShapeType="1"/>
          </p:cNvCxnSpPr>
          <p:nvPr userDrawn="1"/>
        </p:nvCxnSpPr>
        <p:spPr bwMode="auto">
          <a:xfrm flipH="1">
            <a:off x="244475" y="1701800"/>
            <a:ext cx="8629650" cy="0"/>
          </a:xfrm>
          <a:prstGeom prst="line">
            <a:avLst/>
          </a:prstGeom>
          <a:noFill/>
          <a:ln w="38100" algn="ctr">
            <a:solidFill>
              <a:srgbClr val="006699"/>
            </a:solidFill>
            <a:round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063" y="263641"/>
            <a:ext cx="8210985" cy="1250007"/>
          </a:xfrm>
        </p:spPr>
        <p:txBody>
          <a:bodyPr anchor="t" anchorCtr="0"/>
          <a:lstStyle>
            <a:lvl1pPr marL="0" indent="0" algn="ctr">
              <a:tabLst/>
              <a:defRPr sz="3200">
                <a:solidFill>
                  <a:srgbClr val="3366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913860"/>
            <a:ext cx="8126413" cy="4502814"/>
          </a:xfrm>
        </p:spPr>
        <p:txBody>
          <a:bodyPr/>
          <a:lstStyle>
            <a:lvl1pPr marL="349250" indent="-349250">
              <a:spcBef>
                <a:spcPts val="1200"/>
              </a:spcBef>
              <a:buClrTx/>
              <a:buSzPct val="65000"/>
              <a:buFont typeface="Wingdings" pitchFamily="2" charset="2"/>
              <a:buChar char=""/>
              <a:defRPr>
                <a:solidFill>
                  <a:srgbClr val="800000"/>
                </a:solidFill>
              </a:defRPr>
            </a:lvl1pPr>
            <a:lvl2pPr marL="685800" indent="-279400">
              <a:spcBef>
                <a:spcPts val="1200"/>
              </a:spcBef>
              <a:buClr>
                <a:srgbClr val="006666"/>
              </a:buClr>
              <a:buSzPct val="80000"/>
              <a:buFont typeface="Arial" pitchFamily="34" charset="0"/>
              <a:buChar char="●"/>
              <a:defRPr>
                <a:solidFill>
                  <a:srgbClr val="006666"/>
                </a:solidFill>
              </a:defRPr>
            </a:lvl2pPr>
            <a:lvl3pPr marL="1035050" indent="-349250">
              <a:spcBef>
                <a:spcPts val="1200"/>
              </a:spcBef>
              <a:buClrTx/>
              <a:buSzPct val="80000"/>
              <a:buFont typeface="Wingdings" pitchFamily="2" charset="2"/>
              <a:buChar char="v"/>
              <a:defRPr sz="24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buClrTx/>
              <a:defRPr sz="2000"/>
            </a:lvl4pPr>
            <a:lvl5pPr>
              <a:spcBef>
                <a:spcPts val="1200"/>
              </a:spcBef>
              <a:buClrTx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62429"/>
      </p:ext>
    </p:extLst>
  </p:cSld>
  <p:clrMapOvr>
    <a:masterClrMapping/>
  </p:clrMapOvr>
  <p:transition spd="slow">
    <p:cut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427038"/>
            <a:ext cx="635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0" y="427038"/>
            <a:ext cx="63500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21235" y="560650"/>
            <a:ext cx="7897862" cy="460317"/>
          </a:xfrm>
        </p:spPr>
        <p:txBody>
          <a:bodyPr/>
          <a:lstStyle>
            <a:lvl1pPr marL="0" indent="0" algn="ctr">
              <a:defRPr sz="3600" b="1">
                <a:solidFill>
                  <a:srgbClr val="3366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192883"/>
      </p:ext>
    </p:extLst>
  </p:cSld>
  <p:clrMapOvr>
    <a:masterClrMapping/>
  </p:clrMapOvr>
  <p:transition spd="slow">
    <p:cut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977025"/>
      </p:ext>
    </p:extLst>
  </p:cSld>
  <p:clrMapOvr>
    <a:masterClrMapping/>
  </p:clrMapOvr>
  <p:transition spd="slow">
    <p:cut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719501"/>
      </p:ext>
    </p:extLst>
  </p:cSld>
  <p:clrMapOvr>
    <a:masterClrMapping/>
  </p:clrMapOvr>
  <p:transition spd="slow">
    <p:cut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>
            <a:solidFill>
              <a:srgbClr val="6699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CORE CONCEPT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1038" y="1276350"/>
            <a:ext cx="7962900" cy="51768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11876"/>
      </p:ext>
    </p:extLst>
  </p:cSld>
  <p:clrMapOvr>
    <a:masterClrMapping/>
  </p:clrMapOvr>
  <p:transition spd="slow">
    <p:cut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903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>
            <a:solidFill>
              <a:srgbClr val="6699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>
              <a:defRPr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CORE CONCEPTS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1038" y="1276350"/>
            <a:ext cx="7962900" cy="5176838"/>
          </a:xfrm>
        </p:spPr>
        <p:txBody>
          <a:bodyPr/>
          <a:lstStyle>
            <a:lvl1pPr>
              <a:buClrTx/>
              <a:defRPr/>
            </a:lvl1pPr>
            <a:lvl2pPr>
              <a:buClrTx/>
              <a:defRPr/>
            </a:lvl2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941889"/>
      </p:ext>
    </p:extLst>
  </p:cSld>
  <p:clrMapOvr>
    <a:masterClrMapping/>
  </p:clrMapOvr>
  <p:transition spd="slow">
    <p:cut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8_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5"/>
          <p:cNvSpPr txBox="1"/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3">
              <a:extLst/>
            </a:blip>
            <a:srcRect/>
            <a:stretch>
              <a:fillRect/>
            </a:stretch>
          </a:blipFill>
          <a:ln>
            <a:solidFill>
              <a:srgbClr val="6699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STRATEGIC MANAGEMENT PRINCIPLE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1038" y="1276350"/>
            <a:ext cx="7962900" cy="5176838"/>
          </a:xfrm>
        </p:spPr>
        <p:txBody>
          <a:bodyPr/>
          <a:lstStyle>
            <a:lvl1pPr>
              <a:buClrTx/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buClrTx/>
              <a:defRPr/>
            </a:lvl2pPr>
            <a:lvl3pPr>
              <a:buClrTx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454525"/>
      </p:ext>
    </p:extLst>
  </p:cSld>
  <p:clrMapOvr>
    <a:masterClrMapping/>
  </p:clrMapOvr>
  <p:transition spd="slow">
    <p:cut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bg bwMode="grayWhite"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marL="457200">
              <a:defRPr/>
            </a:pPr>
            <a:r>
              <a:rPr lang="en-US" sz="4000" dirty="0">
                <a:solidFill>
                  <a:schemeClr val="bg1"/>
                </a:solidFill>
                <a:latin typeface="Arial" charset="0"/>
                <a:cs typeface="+mn-cs"/>
              </a:rPr>
              <a:t>THINKING STRATEGICALLY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81038" y="1276350"/>
            <a:ext cx="7962900" cy="5176838"/>
          </a:xfrm>
        </p:spPr>
        <p:txBody>
          <a:bodyPr/>
          <a:lstStyle>
            <a:lvl1pPr>
              <a:buClrTx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ClrTx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buClrTx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3366"/>
      </p:ext>
    </p:extLst>
  </p:cSld>
  <p:clrMapOvr>
    <a:masterClrMapping/>
  </p:clrMapOvr>
  <p:transition spd="slow">
    <p:cut thruBlk="1"/>
  </p:transition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bg bwMode="gray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 userDrawn="1"/>
        </p:nvSpPr>
        <p:spPr bwMode="auto">
          <a:xfrm>
            <a:off x="8413750" y="6584950"/>
            <a:ext cx="460375" cy="2444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3D3330F4-C15F-463C-9EC1-5ECA72054134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‹#›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704534"/>
      </p:ext>
    </p:extLst>
  </p:cSld>
  <p:clrMapOvr>
    <a:masterClrMapping/>
  </p:clrMapOvr>
  <p:transition spd="slow">
    <p:cut thruBlk="1"/>
  </p:transition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5215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2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194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3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53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422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2284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78CD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 userDrawn="1"/>
        </p:nvSpPr>
        <p:spPr bwMode="auto">
          <a:xfrm>
            <a:off x="88900" y="6508750"/>
            <a:ext cx="45339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en-US" sz="1100" b="1" i="1">
                <a:latin typeface="Times New Roman" pitchFamily="18" charset="0"/>
                <a:cs typeface="Arial" charset="0"/>
              </a:rPr>
              <a:t>Copyright © 2014 by The McGraw-Hill Education All rights reserved.</a:t>
            </a:r>
          </a:p>
        </p:txBody>
      </p:sp>
      <p:pic>
        <p:nvPicPr>
          <p:cNvPr id="1027" name="Picture 3" descr="titleppt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7216"/>
          <a:stretch>
            <a:fillRect/>
          </a:stretch>
        </p:blipFill>
        <p:spPr bwMode="auto">
          <a:xfrm>
            <a:off x="0" y="0"/>
            <a:ext cx="9144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yellow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8" b="26369"/>
          <a:stretch>
            <a:fillRect/>
          </a:stretch>
        </p:blipFill>
        <p:spPr bwMode="auto">
          <a:xfrm>
            <a:off x="3200400" y="5334000"/>
            <a:ext cx="5988050" cy="152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5"/>
          <p:cNvSpPr txBox="1">
            <a:spLocks noChangeArrowheads="1"/>
          </p:cNvSpPr>
          <p:nvPr userDrawn="1"/>
        </p:nvSpPr>
        <p:spPr bwMode="auto">
          <a:xfrm>
            <a:off x="4062413" y="2284413"/>
            <a:ext cx="289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CEF5B6"/>
                </a:solidFill>
                <a:latin typeface="Magic R" pitchFamily="18" charset="-127"/>
                <a:ea typeface="Magic R" pitchFamily="18" charset="-127"/>
                <a:cs typeface="Arial Unicode MS" pitchFamily="34" charset="-128"/>
              </a:rPr>
              <a:t>19e Global Edition</a:t>
            </a:r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609600" y="25908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>
                <a:solidFill>
                  <a:srgbClr val="EBEA54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THOMPSON | PETERAF | GAMBLE | STRICKLAND</a:t>
            </a:r>
          </a:p>
        </p:txBody>
      </p:sp>
      <p:pic>
        <p:nvPicPr>
          <p:cNvPr id="1031" name="Picture 7" descr="origami image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7588" y="1849438"/>
            <a:ext cx="1547812" cy="142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4825" y="1579563"/>
            <a:ext cx="8126413" cy="48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rot="16200000" flipH="1">
            <a:off x="1143000" y="3048000"/>
            <a:ext cx="1676400" cy="91440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rot="5400000" flipH="1" flipV="1">
            <a:off x="647700" y="5067300"/>
            <a:ext cx="2667000" cy="914400"/>
          </a:xfrm>
          <a:prstGeom prst="line">
            <a:avLst/>
          </a:prstGeom>
          <a:gradFill rotWithShape="1">
            <a:gsLst>
              <a:gs pos="0">
                <a:schemeClr val="accent1"/>
              </a:gs>
              <a:gs pos="50000">
                <a:schemeClr val="accent1">
                  <a:gamma/>
                  <a:tint val="20000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369888"/>
            <a:ext cx="8413750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27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transition spd="slow">
    <p:cut thruBlk="1"/>
  </p:transition>
  <p:timing>
    <p:tnLst>
      <p:par>
        <p:cTn id="1" dur="indefinite" restart="never" nodeType="tmRoot"/>
      </p:par>
    </p:tnLst>
  </p:timing>
  <p:txStyles>
    <p:titleStyle>
      <a:lvl1pPr marL="461963" indent="-476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lang="en-US" sz="32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marL="461963" indent="-476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marL="461963" indent="-476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marL="461963" indent="-476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marL="461963" indent="-4763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216471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216471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216471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216471"/>
          </a:solidFill>
          <a:latin typeface="Arial" charset="0"/>
        </a:defRPr>
      </a:lvl9pPr>
    </p:titleStyle>
    <p:bodyStyle>
      <a:lvl1pPr marL="288925" indent="-288925" algn="l" rtl="0" eaLnBrk="0" fontAlgn="base" hangingPunct="0">
        <a:spcBef>
          <a:spcPts val="1200"/>
        </a:spcBef>
        <a:spcAft>
          <a:spcPct val="0"/>
        </a:spcAft>
        <a:buClr>
          <a:srgbClr val="CC6600"/>
        </a:buClr>
        <a:buSzPct val="100000"/>
        <a:buFont typeface="Arial" panose="020B0604020202020204" pitchFamily="34" charset="0"/>
        <a:buChar char="♦"/>
        <a:defRPr lang="en-US" sz="2800" dirty="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85800" indent="-282575" algn="l" rtl="0" eaLnBrk="0" fontAlgn="base" hangingPunct="0">
        <a:spcBef>
          <a:spcPts val="1200"/>
        </a:spcBef>
        <a:spcAft>
          <a:spcPct val="0"/>
        </a:spcAft>
        <a:buClr>
          <a:srgbClr val="CC6600"/>
        </a:buClr>
        <a:buSzPct val="80000"/>
        <a:buFont typeface="Arial" panose="020B0604020202020204" pitchFamily="34" charset="0"/>
        <a:buChar char="●"/>
        <a:defRPr lang="en-US" sz="2400" dirty="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82575" algn="l" rtl="0" eaLnBrk="0" fontAlgn="base" hangingPunct="0">
        <a:spcBef>
          <a:spcPts val="1200"/>
        </a:spcBef>
        <a:spcAft>
          <a:spcPct val="0"/>
        </a:spcAft>
        <a:buClr>
          <a:srgbClr val="CC6600"/>
        </a:buClr>
        <a:buSzPct val="65000"/>
        <a:buFont typeface="Wingdings 3" panose="05040102010807070707" pitchFamily="18" charset="2"/>
        <a:buChar char="u"/>
        <a:defRPr lang="en-US" sz="2000" dirty="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82575" algn="l" rtl="0" eaLnBrk="0" fontAlgn="base" hangingPunct="0">
        <a:spcBef>
          <a:spcPts val="1200"/>
        </a:spcBef>
        <a:spcAft>
          <a:spcPct val="0"/>
        </a:spcAft>
        <a:buClr>
          <a:srgbClr val="CC6600"/>
        </a:buClr>
        <a:buSzPct val="65000"/>
        <a:buFont typeface="Wingdings 3" panose="05040102010807070707" pitchFamily="18" charset="2"/>
        <a:buChar char="u"/>
        <a:defRPr lang="en-US" sz="2000" dirty="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68513" indent="-284163" algn="l" rtl="0" eaLnBrk="0" fontAlgn="base" hangingPunct="0">
        <a:spcBef>
          <a:spcPts val="1200"/>
        </a:spcBef>
        <a:spcAft>
          <a:spcPct val="0"/>
        </a:spcAft>
        <a:buClr>
          <a:srgbClr val="CC6600"/>
        </a:buClr>
        <a:buSzPct val="65000"/>
        <a:buFont typeface="Wingdings 3" panose="05040102010807070707" pitchFamily="18" charset="2"/>
        <a:buChar char="u"/>
        <a:defRPr lang="en-US" sz="2000" dirty="0">
          <a:solidFill>
            <a:srgbClr val="006666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692400" indent="-290513" algn="l" rtl="0" fontAlgn="base">
        <a:spcBef>
          <a:spcPct val="20000"/>
        </a:spcBef>
        <a:spcAft>
          <a:spcPct val="0"/>
        </a:spcAft>
        <a:buClr>
          <a:srgbClr val="CC6C18"/>
        </a:buClr>
        <a:buFont typeface="Arial" charset="0"/>
        <a:buChar char="»"/>
        <a:defRPr sz="2000">
          <a:solidFill>
            <a:srgbClr val="216471"/>
          </a:solidFill>
          <a:latin typeface="+mn-lt"/>
        </a:defRPr>
      </a:lvl6pPr>
      <a:lvl7pPr marL="3149600" indent="-290513" algn="l" rtl="0" fontAlgn="base">
        <a:spcBef>
          <a:spcPct val="20000"/>
        </a:spcBef>
        <a:spcAft>
          <a:spcPct val="0"/>
        </a:spcAft>
        <a:buClr>
          <a:srgbClr val="CC6C18"/>
        </a:buClr>
        <a:buFont typeface="Arial" charset="0"/>
        <a:buChar char="»"/>
        <a:defRPr sz="2000">
          <a:solidFill>
            <a:srgbClr val="216471"/>
          </a:solidFill>
          <a:latin typeface="+mn-lt"/>
        </a:defRPr>
      </a:lvl7pPr>
      <a:lvl8pPr marL="3606800" indent="-290513" algn="l" rtl="0" fontAlgn="base">
        <a:spcBef>
          <a:spcPct val="20000"/>
        </a:spcBef>
        <a:spcAft>
          <a:spcPct val="0"/>
        </a:spcAft>
        <a:buClr>
          <a:srgbClr val="CC6C18"/>
        </a:buClr>
        <a:buFont typeface="Arial" charset="0"/>
        <a:buChar char="»"/>
        <a:defRPr sz="2000">
          <a:solidFill>
            <a:srgbClr val="216471"/>
          </a:solidFill>
          <a:latin typeface="+mn-lt"/>
        </a:defRPr>
      </a:lvl8pPr>
      <a:lvl9pPr marL="4064000" indent="-290513" algn="l" rtl="0" fontAlgn="base">
        <a:spcBef>
          <a:spcPct val="20000"/>
        </a:spcBef>
        <a:spcAft>
          <a:spcPct val="0"/>
        </a:spcAft>
        <a:buClr>
          <a:srgbClr val="CC6C18"/>
        </a:buClr>
        <a:buFont typeface="Arial" charset="0"/>
        <a:buChar char="»"/>
        <a:defRPr sz="2000">
          <a:solidFill>
            <a:srgbClr val="21647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2"/>
          <p:cNvSpPr txBox="1">
            <a:spLocks noChangeArrowheads="1"/>
          </p:cNvSpPr>
          <p:nvPr/>
        </p:nvSpPr>
        <p:spPr bwMode="auto">
          <a:xfrm>
            <a:off x="644525" y="3195638"/>
            <a:ext cx="29162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bg1"/>
                </a:solidFill>
                <a:latin typeface="Arial" charset="0"/>
                <a:cs typeface="+mn-cs"/>
              </a:rPr>
              <a:t>CHAPTER 7</a:t>
            </a:r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white">
          <a:xfrm>
            <a:off x="923925" y="3840163"/>
            <a:ext cx="77009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ahoma" pitchFamily="34" charset="0"/>
              </a:rPr>
              <a:t>STRATEGIES FOR COMPETING IN INTERNATIONAL MARKETS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Char char="♦"/>
              <a:defRPr/>
            </a:pPr>
            <a:r>
              <a:rPr lang="en-US" b="1" dirty="0" err="1"/>
              <a:t>Risiko</a:t>
            </a:r>
            <a:r>
              <a:rPr lang="en-US" b="1" dirty="0"/>
              <a:t> </a:t>
            </a:r>
            <a:r>
              <a:rPr lang="en-US" b="1" dirty="0" err="1"/>
              <a:t>Politik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ketidakstabilan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kelemahan</a:t>
            </a:r>
            <a:r>
              <a:rPr lang="en-US" dirty="0"/>
              <a:t> </a:t>
            </a:r>
            <a:r>
              <a:rPr lang="en-US" dirty="0" err="1"/>
              <a:t>pemerintahan</a:t>
            </a:r>
            <a:r>
              <a:rPr lang="en-US" dirty="0"/>
              <a:t> </a:t>
            </a:r>
            <a:r>
              <a:rPr lang="en-US" dirty="0" err="1"/>
              <a:t>nasional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permusuhan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 smtClean="0"/>
              <a:t>asing</a:t>
            </a:r>
            <a:r>
              <a:rPr dirty="0" smtClean="0"/>
              <a:t>.</a:t>
            </a:r>
            <a:endParaRPr dirty="0"/>
          </a:p>
          <a:p>
            <a:r>
              <a:rPr lang="en-US" b="1" dirty="0" err="1"/>
              <a:t>Risiko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dirty="0"/>
              <a:t> 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stabilitas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moneter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, </a:t>
            </a:r>
            <a:r>
              <a:rPr lang="en-US" dirty="0" err="1"/>
              <a:t>kebijakan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regulasi</a:t>
            </a:r>
            <a:r>
              <a:rPr lang="en-US" dirty="0"/>
              <a:t> yang </a:t>
            </a:r>
            <a:r>
              <a:rPr lang="en-US" dirty="0" err="1"/>
              <a:t>diterapkan</a:t>
            </a:r>
            <a:r>
              <a:rPr lang="en-US" dirty="0"/>
              <a:t>,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lemahnya</a:t>
            </a:r>
            <a:r>
              <a:rPr lang="en-US" dirty="0"/>
              <a:t> </a:t>
            </a:r>
            <a:r>
              <a:rPr lang="en-US" dirty="0" err="1"/>
              <a:t>perlindungan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hak</a:t>
            </a:r>
            <a:r>
              <a:rPr lang="en-US" dirty="0"/>
              <a:t> </a:t>
            </a:r>
            <a:r>
              <a:rPr lang="en-US" dirty="0" err="1"/>
              <a:t>kepemilikan</a:t>
            </a:r>
            <a:r>
              <a:rPr lang="en-US" dirty="0"/>
              <a:t>.</a:t>
            </a:r>
          </a:p>
        </p:txBody>
      </p:sp>
      <p:sp>
        <p:nvSpPr>
          <p:cNvPr id="22531" name="Rectangle 13"/>
          <p:cNvSpPr>
            <a:spLocks noChangeArrowheads="1"/>
          </p:cNvSpPr>
          <p:nvPr/>
        </p:nvSpPr>
        <p:spPr bwMode="auto">
          <a:xfrm>
            <a:off x="8456613" y="6584950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3D04E5A5-F666-4F40-94EA-094D5773DDF7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10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17500"/>
            <a:ext cx="8212137" cy="103028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 yang </a:t>
            </a:r>
            <a:r>
              <a:rPr lang="en-US" dirty="0" err="1"/>
              <a:t>Merugikan</a:t>
            </a:r>
            <a:endParaRPr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587500"/>
            <a:ext cx="7534275" cy="48291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fi-FI" dirty="0"/>
              <a:t>Dampak dari Perubahan Nilai Tukar</a:t>
            </a:r>
            <a:r>
              <a:rPr lang="fi-FI" dirty="0" smtClean="0"/>
              <a:t>:</a:t>
            </a:r>
          </a:p>
          <a:p>
            <a:pPr>
              <a:defRPr/>
            </a:pPr>
            <a:r>
              <a:rPr lang="en-US" dirty="0" err="1"/>
              <a:t>Eksportir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b="1" dirty="0" err="1"/>
              <a:t>peningkatan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negaranya</a:t>
            </a:r>
            <a:r>
              <a:rPr lang="en-US" dirty="0"/>
              <a:t> </a:t>
            </a:r>
            <a:r>
              <a:rPr lang="en-US" b="1" dirty="0" err="1"/>
              <a:t>melemah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pengimpor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err="1"/>
              <a:t>Eksportir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b="1" dirty="0" err="1"/>
              <a:t>penurunan</a:t>
            </a:r>
            <a:r>
              <a:rPr lang="en-US" b="1" dirty="0"/>
              <a:t> </a:t>
            </a:r>
            <a:r>
              <a:rPr lang="en-US" b="1" dirty="0" err="1"/>
              <a:t>permintaan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negaranya</a:t>
            </a:r>
            <a:r>
              <a:rPr lang="en-US" dirty="0"/>
              <a:t> </a:t>
            </a:r>
            <a:r>
              <a:rPr lang="en-US" b="1" dirty="0" err="1"/>
              <a:t>menguat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pengimpor</a:t>
            </a:r>
            <a:r>
              <a:rPr lang="en-US" dirty="0"/>
              <a:t>.</a:t>
            </a:r>
            <a:endParaRPr dirty="0" smtClean="0"/>
          </a:p>
        </p:txBody>
      </p:sp>
      <p:sp>
        <p:nvSpPr>
          <p:cNvPr id="23556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F184EC40-D40C-4A9A-809B-7BF77D6D37A4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11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Char char="♦"/>
              <a:defRPr/>
            </a:pPr>
            <a:r>
              <a:rPr lang="en-US" dirty="0" err="1"/>
              <a:t>Fluktuasi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b="1" dirty="0" err="1"/>
              <a:t>risiko</a:t>
            </a:r>
            <a:r>
              <a:rPr lang="en-US" b="1" dirty="0"/>
              <a:t> </a:t>
            </a:r>
            <a:r>
              <a:rPr lang="en-US" b="1" dirty="0" err="1"/>
              <a:t>ekonomi</a:t>
            </a:r>
            <a:r>
              <a:rPr lang="en-US" b="1" dirty="0"/>
              <a:t> yang </a:t>
            </a:r>
            <a:r>
              <a:rPr lang="en-US" b="1" dirty="0" err="1"/>
              <a:t>signifikan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 err="1"/>
              <a:t>Eksportir</a:t>
            </a:r>
            <a:r>
              <a:rPr lang="en-US" dirty="0"/>
              <a:t> </a:t>
            </a:r>
            <a:r>
              <a:rPr lang="en-US" dirty="0" err="1"/>
              <a:t>berada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yang </a:t>
            </a:r>
            <a:r>
              <a:rPr lang="en-US" b="1" dirty="0" err="1"/>
              <a:t>dirugikan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barang</a:t>
            </a:r>
            <a:r>
              <a:rPr lang="en-US" dirty="0"/>
              <a:t> </a:t>
            </a:r>
            <a:r>
              <a:rPr lang="en-US" dirty="0" err="1"/>
              <a:t>diproduksi</a:t>
            </a:r>
            <a:r>
              <a:rPr lang="en-US" dirty="0"/>
              <a:t> </a:t>
            </a:r>
            <a:r>
              <a:rPr lang="en-US" b="1" dirty="0" err="1"/>
              <a:t>menguat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pengimpor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4579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300CA74D-0B1A-4F44-ADDC-D833BFE6437D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12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Char char="♦"/>
              <a:defRPr/>
            </a:pPr>
            <a:r>
              <a:rPr lang="en-US" dirty="0"/>
              <a:t>Perusahaan </a:t>
            </a:r>
            <a:r>
              <a:rPr lang="en-US" dirty="0" err="1"/>
              <a:t>domestik</a:t>
            </a:r>
            <a:r>
              <a:rPr lang="en-US" dirty="0"/>
              <a:t> yang </a:t>
            </a:r>
            <a:r>
              <a:rPr lang="en-US" dirty="0" err="1"/>
              <a:t>menghadapi</a:t>
            </a:r>
            <a:r>
              <a:rPr lang="en-US" dirty="0"/>
              <a:t> </a:t>
            </a:r>
            <a:r>
              <a:rPr lang="en-US" b="1" dirty="0" err="1"/>
              <a:t>tekanan</a:t>
            </a:r>
            <a:r>
              <a:rPr lang="en-US" b="1" dirty="0"/>
              <a:t> </a:t>
            </a:r>
            <a:r>
              <a:rPr lang="en-US" b="1" dirty="0" err="1"/>
              <a:t>persaingan</a:t>
            </a:r>
            <a:r>
              <a:rPr lang="en-US" b="1" dirty="0"/>
              <a:t> </a:t>
            </a:r>
            <a:r>
              <a:rPr lang="en-US" b="1" dirty="0" err="1"/>
              <a:t>dari</a:t>
            </a:r>
            <a:r>
              <a:rPr lang="en-US" b="1" dirty="0"/>
              <a:t> </a:t>
            </a:r>
            <a:r>
              <a:rPr lang="en-US" b="1" dirty="0" err="1"/>
              <a:t>impor</a:t>
            </a:r>
            <a:r>
              <a:rPr lang="en-US" b="1" dirty="0"/>
              <a:t> </a:t>
            </a:r>
            <a:r>
              <a:rPr lang="en-US" b="1" dirty="0" err="1"/>
              <a:t>berbiaya</a:t>
            </a:r>
            <a:r>
              <a:rPr lang="en-US" b="1" dirty="0"/>
              <a:t> </a:t>
            </a:r>
            <a:r>
              <a:rPr lang="en-US" b="1" dirty="0" err="1"/>
              <a:t>rendah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keuntungan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b="1" dirty="0" err="1"/>
              <a:t>mata</a:t>
            </a:r>
            <a:r>
              <a:rPr lang="en-US" b="1" dirty="0"/>
              <a:t> </a:t>
            </a:r>
            <a:r>
              <a:rPr lang="en-US" b="1" dirty="0" err="1"/>
              <a:t>uang</a:t>
            </a:r>
            <a:r>
              <a:rPr lang="en-US" b="1" dirty="0"/>
              <a:t> </a:t>
            </a:r>
            <a:r>
              <a:rPr lang="en-US" b="1" dirty="0" err="1"/>
              <a:t>negara</a:t>
            </a:r>
            <a:r>
              <a:rPr lang="en-US" b="1" dirty="0"/>
              <a:t> </a:t>
            </a:r>
            <a:r>
              <a:rPr lang="en-US" b="1" dirty="0" err="1"/>
              <a:t>mereka</a:t>
            </a:r>
            <a:r>
              <a:rPr lang="en-US" b="1" dirty="0"/>
              <a:t> </a:t>
            </a:r>
            <a:r>
              <a:rPr lang="en-US" b="1" dirty="0" err="1"/>
              <a:t>melemah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b="1" dirty="0" err="1"/>
              <a:t>produk</a:t>
            </a:r>
            <a:r>
              <a:rPr lang="en-US" b="1" dirty="0"/>
              <a:t> </a:t>
            </a:r>
            <a:r>
              <a:rPr lang="en-US" b="1" dirty="0" err="1"/>
              <a:t>impor</a:t>
            </a:r>
            <a:r>
              <a:rPr lang="en-US" b="1" dirty="0"/>
              <a:t> </a:t>
            </a:r>
            <a:r>
              <a:rPr lang="en-US" b="1" dirty="0" err="1"/>
              <a:t>berbiaya</a:t>
            </a:r>
            <a:r>
              <a:rPr lang="en-US" b="1" dirty="0"/>
              <a:t> </a:t>
            </a:r>
            <a:r>
              <a:rPr lang="en-US" b="1" dirty="0" err="1"/>
              <a:t>rendah</a:t>
            </a:r>
            <a:r>
              <a:rPr lang="en-US" b="1" dirty="0"/>
              <a:t> </a:t>
            </a:r>
            <a:r>
              <a:rPr lang="en-US" b="1" dirty="0" err="1"/>
              <a:t>tersebut</a:t>
            </a:r>
            <a:r>
              <a:rPr lang="en-US" b="1" dirty="0"/>
              <a:t> </a:t>
            </a:r>
            <a:r>
              <a:rPr lang="en-US" b="1" dirty="0" err="1"/>
              <a:t>diproduksi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25603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E6C0BD95-DC08-4F83-B71E-385FAC0D6CAC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13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Char char="♦"/>
              <a:defRPr/>
            </a:pPr>
            <a:r>
              <a:rPr lang="en-US" dirty="0" err="1"/>
              <a:t>Apa</a:t>
            </a:r>
            <a:r>
              <a:rPr lang="en-US" dirty="0"/>
              <a:t> </a:t>
            </a:r>
            <a:r>
              <a:rPr lang="en-US" dirty="0" err="1"/>
              <a:t>dampak</a:t>
            </a:r>
            <a:r>
              <a:rPr lang="en-US" dirty="0"/>
              <a:t> </a:t>
            </a:r>
            <a:r>
              <a:rPr lang="en-US" dirty="0" err="1"/>
              <a:t>adopsi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</a:t>
            </a:r>
            <a:r>
              <a:rPr lang="en-US" b="1" dirty="0"/>
              <a:t>euro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negara-negara</a:t>
            </a:r>
            <a:r>
              <a:rPr lang="en-US" dirty="0"/>
              <a:t> </a:t>
            </a:r>
            <a:r>
              <a:rPr lang="en-US" b="1" dirty="0" err="1"/>
              <a:t>Uni</a:t>
            </a:r>
            <a:r>
              <a:rPr lang="en-US" b="1" dirty="0"/>
              <a:t> </a:t>
            </a:r>
            <a:r>
              <a:rPr lang="en-US" b="1" dirty="0" err="1"/>
              <a:t>Eropa</a:t>
            </a:r>
            <a:r>
              <a:rPr lang="en-US" b="1" dirty="0"/>
              <a:t> (UE)</a:t>
            </a:r>
            <a:r>
              <a:rPr lang="en-US" dirty="0"/>
              <a:t> (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perusahaan-perusahaannya</a:t>
            </a:r>
            <a:r>
              <a:rPr lang="en-US" dirty="0"/>
              <a:t>)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merespons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ekonomi</a:t>
            </a:r>
            <a:r>
              <a:rPr lang="en-US" dirty="0"/>
              <a:t> </a:t>
            </a:r>
            <a:r>
              <a:rPr lang="en-US" dirty="0" err="1"/>
              <a:t>antarnegara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kawasan</a:t>
            </a:r>
            <a:r>
              <a:rPr lang="en-US" dirty="0"/>
              <a:t> UE, </a:t>
            </a:r>
            <a:r>
              <a:rPr lang="en-US" dirty="0" err="1"/>
              <a:t>mengingat</a:t>
            </a:r>
            <a:r>
              <a:rPr lang="en-US" dirty="0"/>
              <a:t> </a:t>
            </a:r>
            <a:r>
              <a:rPr lang="en-US" dirty="0" err="1"/>
              <a:t>kini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uang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 smtClean="0"/>
              <a:t>?</a:t>
            </a:r>
          </a:p>
          <a:p>
            <a:pPr>
              <a:buFont typeface="Arial" charset="0"/>
              <a:buChar char="♦"/>
              <a:defRPr/>
            </a:pP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seharusnya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b="1" dirty="0" err="1"/>
              <a:t>perusahaan</a:t>
            </a:r>
            <a:r>
              <a:rPr lang="en-US" b="1" dirty="0"/>
              <a:t> </a:t>
            </a:r>
            <a:r>
              <a:rPr lang="en-US" b="1" dirty="0" err="1"/>
              <a:t>Uni</a:t>
            </a:r>
            <a:r>
              <a:rPr lang="en-US" b="1" dirty="0"/>
              <a:t> </a:t>
            </a:r>
            <a:r>
              <a:rPr lang="en-US" b="1" dirty="0" err="1"/>
              <a:t>Eropa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merespons</a:t>
            </a:r>
            <a:r>
              <a:rPr lang="en-US" dirty="0"/>
              <a:t> </a:t>
            </a: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tukar</a:t>
            </a:r>
            <a:r>
              <a:rPr lang="en-US" dirty="0"/>
              <a:t> yang </a:t>
            </a:r>
            <a:r>
              <a:rPr lang="en-US" dirty="0" err="1"/>
              <a:t>merugikan</a:t>
            </a:r>
            <a:r>
              <a:rPr lang="en-US" dirty="0"/>
              <a:t> di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b="1" dirty="0"/>
              <a:t>non-</a:t>
            </a:r>
            <a:r>
              <a:rPr lang="en-US" b="1" dirty="0" err="1"/>
              <a:t>Uni</a:t>
            </a:r>
            <a:r>
              <a:rPr lang="en-US" b="1" dirty="0"/>
              <a:t> </a:t>
            </a:r>
            <a:r>
              <a:rPr lang="en-US" b="1" dirty="0" err="1"/>
              <a:t>Eropa</a:t>
            </a:r>
            <a:r>
              <a:rPr lang="en-US" dirty="0"/>
              <a:t>?</a:t>
            </a:r>
            <a:endParaRPr dirty="0" smtClean="0"/>
          </a:p>
        </p:txBody>
      </p:sp>
      <p:sp>
        <p:nvSpPr>
          <p:cNvPr id="26627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B5DC57B4-F787-485B-8B3F-B6FA26A4190A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14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795338"/>
            <a:ext cx="7897812" cy="458787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Antarnegara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Demografis</a:t>
            </a:r>
            <a:r>
              <a:rPr lang="en-US" dirty="0"/>
              <a:t>,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dirty="0" smtClean="0"/>
          </a:p>
        </p:txBody>
      </p:sp>
      <p:sp>
        <p:nvSpPr>
          <p:cNvPr id="103429" name="Text Box 5" descr="bluebevelbox"/>
          <p:cNvSpPr txBox="1">
            <a:spLocks noChangeArrowheads="1"/>
          </p:cNvSpPr>
          <p:nvPr/>
        </p:nvSpPr>
        <p:spPr bwMode="blackWhite">
          <a:xfrm>
            <a:off x="3509963" y="4205288"/>
            <a:ext cx="4325937" cy="1422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317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yang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b="1" dirty="0" err="1"/>
              <a:t>produk</a:t>
            </a:r>
            <a:r>
              <a:rPr lang="en-US" b="1" dirty="0"/>
              <a:t> yang </a:t>
            </a:r>
            <a:r>
              <a:rPr lang="en-US" b="1" dirty="0" err="1"/>
              <a:t>sebagian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r>
              <a:rPr lang="en-US" b="1" dirty="0"/>
              <a:t> </a:t>
            </a:r>
            <a:r>
              <a:rPr lang="en-US" b="1" dirty="0" err="1"/>
              <a:t>terstandarisasi</a:t>
            </a:r>
            <a:r>
              <a:rPr lang="en-US" b="1" dirty="0"/>
              <a:t> di </a:t>
            </a:r>
            <a:r>
              <a:rPr lang="en-US" b="1" dirty="0" err="1"/>
              <a:t>seluruh</a:t>
            </a:r>
            <a:r>
              <a:rPr lang="en-US" b="1" dirty="0"/>
              <a:t> </a:t>
            </a:r>
            <a:r>
              <a:rPr lang="en-US" b="1" dirty="0" err="1"/>
              <a:t>dunia</a:t>
            </a:r>
            <a:r>
              <a:rPr lang="en-US" dirty="0"/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blackWhite">
          <a:xfrm>
            <a:off x="3524250" y="2487613"/>
            <a:ext cx="4314825" cy="1422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17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agar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selera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preferensi</a:t>
            </a:r>
            <a:r>
              <a:rPr lang="en-US" b="1" dirty="0"/>
              <a:t> </a:t>
            </a:r>
            <a:r>
              <a:rPr lang="en-US" b="1" dirty="0" err="1"/>
              <a:t>pembeli</a:t>
            </a:r>
            <a:r>
              <a:rPr lang="en-US" b="1" dirty="0"/>
              <a:t> </a:t>
            </a:r>
            <a:r>
              <a:rPr lang="en-US" b="1" dirty="0" err="1"/>
              <a:t>lokal</a:t>
            </a:r>
            <a:r>
              <a:rPr lang="en-US" dirty="0"/>
              <a:t>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27653" name="AutoShape 7"/>
          <p:cNvCxnSpPr>
            <a:cxnSpLocks noChangeShapeType="1"/>
            <a:stCxn id="103430" idx="1"/>
            <a:endCxn id="27655" idx="2"/>
          </p:cNvCxnSpPr>
          <p:nvPr/>
        </p:nvCxnSpPr>
        <p:spPr bwMode="auto">
          <a:xfrm flipH="1">
            <a:off x="687388" y="3198813"/>
            <a:ext cx="2836862" cy="835025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654" name="AutoShape 8"/>
          <p:cNvCxnSpPr>
            <a:cxnSpLocks noChangeShapeType="1"/>
            <a:stCxn id="103429" idx="1"/>
            <a:endCxn id="27655" idx="2"/>
          </p:cNvCxnSpPr>
          <p:nvPr/>
        </p:nvCxnSpPr>
        <p:spPr bwMode="auto">
          <a:xfrm flipH="1" flipV="1">
            <a:off x="687388" y="4033838"/>
            <a:ext cx="2822575" cy="88265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 type="stealth" w="lg" len="lg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655" name="Oval 9"/>
          <p:cNvSpPr>
            <a:spLocks noChangeArrowheads="1"/>
          </p:cNvSpPr>
          <p:nvPr/>
        </p:nvSpPr>
        <p:spPr bwMode="auto">
          <a:xfrm>
            <a:off x="687388" y="3311525"/>
            <a:ext cx="2490787" cy="144462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b="1" dirty="0" err="1"/>
              <a:t>Pertimbangan</a:t>
            </a:r>
            <a:r>
              <a:rPr lang="en-US" sz="1800" b="1" dirty="0"/>
              <a:t> </a:t>
            </a:r>
            <a:endParaRPr lang="en-US" sz="1800" b="1" dirty="0" smtClean="0"/>
          </a:p>
          <a:p>
            <a:r>
              <a:rPr lang="en-US" sz="1800" b="1" dirty="0" err="1" smtClean="0"/>
              <a:t>Strategis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Utama</a:t>
            </a:r>
            <a:endParaRPr lang="en-US" sz="1800" dirty="0"/>
          </a:p>
        </p:txBody>
      </p:sp>
      <p:sp>
        <p:nvSpPr>
          <p:cNvPr id="27656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EED6E971-161E-4003-A181-D1D7C3EAC198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15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3525"/>
            <a:ext cx="8212137" cy="124936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Pilihan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Bersaing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endParaRPr dirty="0" smtClean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914525"/>
            <a:ext cx="8126413" cy="4502150"/>
          </a:xfrm>
        </p:spPr>
        <p:txBody>
          <a:bodyPr/>
          <a:lstStyle/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en-US" sz="2000" dirty="0" err="1"/>
              <a:t>Mempertahankan</a:t>
            </a:r>
            <a:r>
              <a:rPr lang="en-US" sz="2000" dirty="0"/>
              <a:t> basis </a:t>
            </a:r>
            <a:r>
              <a:rPr lang="en-US" sz="2000" dirty="0" err="1"/>
              <a:t>produksi</a:t>
            </a:r>
            <a:r>
              <a:rPr lang="en-US" sz="2000" dirty="0"/>
              <a:t> </a:t>
            </a:r>
            <a:r>
              <a:rPr lang="en-US" sz="2000" dirty="0" err="1"/>
              <a:t>nasional</a:t>
            </a:r>
            <a:r>
              <a:rPr lang="en-US" sz="2000" dirty="0"/>
              <a:t> (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)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mengekspor</a:t>
            </a:r>
            <a:r>
              <a:rPr lang="en-US" sz="2000" dirty="0"/>
              <a:t> </a:t>
            </a:r>
            <a:r>
              <a:rPr lang="en-US" sz="2000" dirty="0" err="1"/>
              <a:t>barang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negeri</a:t>
            </a:r>
            <a:r>
              <a:rPr lang="en-US" sz="2000" dirty="0" smtClean="0"/>
              <a:t>.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en-US" sz="2000" dirty="0" err="1"/>
              <a:t>Memberikan</a:t>
            </a:r>
            <a:r>
              <a:rPr lang="en-US" sz="2000" dirty="0"/>
              <a:t> </a:t>
            </a:r>
            <a:r>
              <a:rPr lang="en-US" sz="2000" dirty="0" err="1"/>
              <a:t>lisensi</a:t>
            </a:r>
            <a:r>
              <a:rPr lang="en-US" sz="2000" dirty="0"/>
              <a:t> </a:t>
            </a:r>
            <a:r>
              <a:rPr lang="en-US" sz="2000" dirty="0" err="1"/>
              <a:t>kepada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asing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memproduksi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mendistribusikan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di </a:t>
            </a:r>
            <a:r>
              <a:rPr lang="en-US" sz="2000" dirty="0" err="1"/>
              <a:t>luar</a:t>
            </a:r>
            <a:r>
              <a:rPr lang="en-US" sz="2000" dirty="0"/>
              <a:t> </a:t>
            </a:r>
            <a:r>
              <a:rPr lang="en-US" sz="2000" dirty="0" err="1"/>
              <a:t>negeri</a:t>
            </a:r>
            <a:r>
              <a:rPr lang="en-US" sz="2000" dirty="0" smtClean="0"/>
              <a:t>.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nn-NO" sz="2000" dirty="0"/>
              <a:t>Menggunakan strategi waralaba internasional (overseas franchising</a:t>
            </a:r>
            <a:r>
              <a:rPr lang="nn-NO" sz="2000" dirty="0" smtClean="0"/>
              <a:t>).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en-US" sz="2000" dirty="0" err="1"/>
              <a:t>Mendirikan</a:t>
            </a:r>
            <a:r>
              <a:rPr lang="en-US" sz="2000" dirty="0"/>
              <a:t> </a:t>
            </a:r>
            <a:r>
              <a:rPr lang="en-US" sz="2000" dirty="0" err="1"/>
              <a:t>anak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yang </a:t>
            </a:r>
            <a:r>
              <a:rPr lang="en-US" sz="2000" dirty="0" err="1"/>
              <a:t>dimiliki</a:t>
            </a:r>
            <a:r>
              <a:rPr lang="en-US" sz="2000" dirty="0"/>
              <a:t> </a:t>
            </a:r>
            <a:r>
              <a:rPr lang="en-US" sz="2000" dirty="0" err="1"/>
              <a:t>sepenuhnya</a:t>
            </a:r>
            <a:r>
              <a:rPr lang="en-US" sz="2000" dirty="0"/>
              <a:t>, </a:t>
            </a:r>
            <a:r>
              <a:rPr lang="en-US" sz="2000" dirty="0" err="1"/>
              <a:t>baik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b="1" dirty="0" err="1"/>
              <a:t>akuisisi</a:t>
            </a:r>
            <a:r>
              <a:rPr lang="en-US" sz="2000" b="1" dirty="0"/>
              <a:t> </a:t>
            </a:r>
            <a:r>
              <a:rPr lang="en-US" sz="2000" b="1" dirty="0" err="1"/>
              <a:t>perusahaan</a:t>
            </a:r>
            <a:r>
              <a:rPr lang="en-US" sz="2000" b="1" dirty="0"/>
              <a:t> </a:t>
            </a:r>
            <a:r>
              <a:rPr lang="en-US" sz="2000" b="1" dirty="0" err="1"/>
              <a:t>asing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mendirikan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(</a:t>
            </a:r>
            <a:r>
              <a:rPr lang="en-US" sz="2000" b="1" dirty="0"/>
              <a:t>greenfield venture</a:t>
            </a:r>
            <a:r>
              <a:rPr lang="en-US" sz="2000" dirty="0" smtClean="0"/>
              <a:t>).</a:t>
            </a:r>
          </a:p>
          <a:p>
            <a:pPr marL="457200" indent="-457200">
              <a:buSzPct val="100000"/>
              <a:buFont typeface="+mj-lt"/>
              <a:buAutoNum type="arabicPeriod"/>
              <a:defRPr/>
            </a:pPr>
            <a:r>
              <a:rPr lang="sv-SE" sz="2000" dirty="0"/>
              <a:t>Mengandalkan </a:t>
            </a:r>
            <a:r>
              <a:rPr lang="sv-SE" sz="2000" b="1" dirty="0"/>
              <a:t>aliansi strategis</a:t>
            </a:r>
            <a:r>
              <a:rPr lang="sv-SE" sz="2000" dirty="0"/>
              <a:t> atau </a:t>
            </a:r>
            <a:r>
              <a:rPr lang="sv-SE" sz="2000" b="1" dirty="0"/>
              <a:t>usaha patungan (joint venture)</a:t>
            </a:r>
            <a:r>
              <a:rPr lang="sv-SE" sz="2000" dirty="0"/>
              <a:t> dengan perusahaan asing</a:t>
            </a:r>
            <a:r>
              <a:rPr lang="sv-SE" sz="2000" dirty="0" smtClean="0"/>
              <a:t>.</a:t>
            </a:r>
            <a:endParaRPr sz="2000" dirty="0" smtClean="0"/>
          </a:p>
        </p:txBody>
      </p:sp>
      <p:sp>
        <p:nvSpPr>
          <p:cNvPr id="28676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17AD7639-A138-493C-8693-91D85239AAB5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16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560388"/>
            <a:ext cx="7897812" cy="4603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 EKSPOR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58813" y="1444625"/>
            <a:ext cx="3833812" cy="4837113"/>
          </a:xfrm>
        </p:spPr>
        <p:txBody>
          <a:bodyPr/>
          <a:lstStyle/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Keuntungan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7388" lvl="1" indent="-284163">
              <a:spcBef>
                <a:spcPct val="30000"/>
              </a:spcBef>
              <a:buFont typeface="Arial" charset="0"/>
              <a:buChar char="●"/>
              <a:defRPr/>
            </a:pPr>
            <a:r>
              <a:rPr lang="en-US" dirty="0" err="1"/>
              <a:t>Kebutuhan</a:t>
            </a:r>
            <a:r>
              <a:rPr lang="en-US" dirty="0"/>
              <a:t> modal </a:t>
            </a:r>
            <a:r>
              <a:rPr lang="en-US" dirty="0" err="1"/>
              <a:t>rendah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7388" lvl="1" indent="-284163">
              <a:spcBef>
                <a:spcPct val="30000"/>
              </a:spcBef>
              <a:buFont typeface="Arial" charset="0"/>
              <a:buChar char="●"/>
              <a:defRPr/>
            </a:pPr>
            <a:r>
              <a:rPr lang="sv-SE" dirty="0"/>
              <a:t>Skala ekonomi melalui pemanfaatan kapasitas produksi yang sudah ada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7388" lvl="1" indent="-284163">
              <a:spcBef>
                <a:spcPct val="30000"/>
              </a:spcBef>
              <a:buFont typeface="Arial" charset="0"/>
              <a:buChar char="●"/>
              <a:defRPr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distribusi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7388" lvl="1" indent="-284163">
              <a:spcBef>
                <a:spcPct val="30000"/>
              </a:spcBef>
              <a:buFont typeface="Arial" charset="0"/>
              <a:buChar char="●"/>
              <a:defRPr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investasi</a:t>
            </a:r>
            <a:r>
              <a:rPr lang="en-US" dirty="0"/>
              <a:t> </a:t>
            </a:r>
            <a:r>
              <a:rPr lang="en-US" dirty="0" err="1"/>
              <a:t>langsung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32300" y="1444625"/>
            <a:ext cx="4297363" cy="4837113"/>
          </a:xfrm>
        </p:spPr>
        <p:txBody>
          <a:bodyPr/>
          <a:lstStyle/>
          <a:p>
            <a:pPr marL="227013" indent="-227013">
              <a:spcBef>
                <a:spcPct val="30000"/>
              </a:spcBef>
              <a:buFont typeface="Arial" charset="0"/>
              <a:buChar char="♦"/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ekurangan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4675" lvl="1" indent="-233363">
              <a:spcBef>
                <a:spcPct val="30000"/>
              </a:spcBef>
              <a:buFont typeface="Arial" charset="0"/>
              <a:buChar char="●"/>
              <a:defRPr/>
            </a:pPr>
            <a:r>
              <a:rPr lang="en-US" dirty="0" err="1"/>
              <a:t>Menjaga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relatif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domestik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4675" lvl="1" indent="-233363">
              <a:spcBef>
                <a:spcPct val="30000"/>
              </a:spcBef>
              <a:buFont typeface="Arial" charset="0"/>
              <a:buChar char="●"/>
              <a:defRPr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transportasi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pengiriman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4675" lvl="1" indent="-233363">
              <a:spcBef>
                <a:spcPct val="30000"/>
              </a:spcBef>
              <a:buFont typeface="Arial" charset="0"/>
              <a:buChar char="●"/>
              <a:defRPr/>
            </a:pP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fluktuasi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tukar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4675" lvl="1" indent="-233363">
              <a:spcBef>
                <a:spcPct val="30000"/>
              </a:spcBef>
              <a:buFont typeface="Arial" charset="0"/>
              <a:buChar char="●"/>
              <a:defRPr/>
            </a:pPr>
            <a:r>
              <a:rPr lang="en-US" dirty="0" err="1"/>
              <a:t>Tarif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bea</a:t>
            </a:r>
            <a:r>
              <a:rPr lang="en-US" dirty="0"/>
              <a:t> </a:t>
            </a:r>
            <a:r>
              <a:rPr lang="en-US" dirty="0" err="1"/>
              <a:t>impor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4675" lvl="1" indent="-233363">
              <a:spcBef>
                <a:spcPct val="30000"/>
              </a:spcBef>
              <a:buFont typeface="Arial" charset="0"/>
              <a:buChar char="●"/>
              <a:defRPr/>
            </a:pPr>
            <a:r>
              <a:rPr lang="en-US" dirty="0" err="1"/>
              <a:t>Kehilangan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atas</a:t>
            </a:r>
            <a:r>
              <a:rPr lang="en-US" dirty="0"/>
              <a:t> </a:t>
            </a:r>
            <a:r>
              <a:rPr lang="en-US" dirty="0" err="1"/>
              <a:t>saluran</a:t>
            </a:r>
            <a:r>
              <a:rPr lang="en-US" dirty="0"/>
              <a:t> </a:t>
            </a:r>
            <a:r>
              <a:rPr lang="en-US" dirty="0" err="1"/>
              <a:t>distribusi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701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1CDC32BE-5D59-4016-BB8F-1C99EA3B106B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17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560388"/>
            <a:ext cx="7897812" cy="46037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Lisensi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Waralaba</a:t>
            </a:r>
            <a:endParaRPr dirty="0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1175" y="1466850"/>
            <a:ext cx="3833813" cy="4837113"/>
          </a:xfrm>
        </p:spPr>
        <p:txBody>
          <a:bodyPr/>
          <a:lstStyle/>
          <a:p>
            <a:pPr>
              <a:spcBef>
                <a:spcPct val="40000"/>
              </a:spcBef>
              <a:buFont typeface="Arial" charset="0"/>
              <a:buChar char="♦"/>
              <a:defRPr/>
            </a:pPr>
            <a:r>
              <a:rPr lang="en-US" dirty="0" err="1"/>
              <a:t>Kelebihan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lvl="1" indent="-227013">
              <a:spcBef>
                <a:spcPct val="40000"/>
              </a:spcBef>
              <a:buFont typeface="Arial" charset="0"/>
              <a:buChar char="●"/>
              <a:defRPr/>
            </a:pP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rendah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lvl="1" indent="-227013">
              <a:spcBef>
                <a:spcPct val="40000"/>
              </a:spcBef>
              <a:buFont typeface="Arial" charset="0"/>
              <a:buChar char="●"/>
              <a:defRPr/>
            </a:pP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royalti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waralaba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lvl="1" indent="-227013">
              <a:spcBef>
                <a:spcPct val="40000"/>
              </a:spcBef>
              <a:buFont typeface="Arial" charset="0"/>
              <a:buChar char="●"/>
              <a:defRPr/>
            </a:pPr>
            <a:r>
              <a:rPr lang="en-US" dirty="0" err="1"/>
              <a:t>Ekspansi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35475" y="1466850"/>
            <a:ext cx="4432300" cy="4837113"/>
          </a:xfrm>
        </p:spPr>
        <p:txBody>
          <a:bodyPr/>
          <a:lstStyle/>
          <a:p>
            <a:pPr marL="227013" indent="-227013">
              <a:spcBef>
                <a:spcPct val="40000"/>
              </a:spcBef>
              <a:buFont typeface="Arial" charset="0"/>
              <a:buChar char="♦"/>
              <a:defRPr/>
            </a:pPr>
            <a:r>
              <a:rPr lang="en-US" dirty="0" err="1"/>
              <a:t>Kelemahan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lvl="1" indent="-227013">
              <a:spcBef>
                <a:spcPct val="40000"/>
              </a:spcBef>
              <a:buFont typeface="Arial" charset="0"/>
              <a:buChar char="●"/>
              <a:defRPr/>
            </a:pPr>
            <a:r>
              <a:rPr lang="fi-FI" dirty="0"/>
              <a:t>Sulit mempertahankan kendali atas pengetahuan hak milik 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lvl="1" indent="-227013">
              <a:spcBef>
                <a:spcPct val="40000"/>
              </a:spcBef>
              <a:buFont typeface="Arial" charset="0"/>
              <a:buChar char="●"/>
              <a:defRPr/>
            </a:pPr>
            <a:r>
              <a:rPr lang="fi-FI" dirty="0"/>
              <a:t>Kehilangan kendali terhadap operasi dan kualitas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lvl="1" indent="-227013">
              <a:spcBef>
                <a:spcPct val="40000"/>
              </a:spcBef>
              <a:buFont typeface="Arial" charset="0"/>
              <a:buChar char="●"/>
              <a:defRPr/>
            </a:pPr>
            <a:r>
              <a:rPr lang="es-ES" dirty="0" err="1"/>
              <a:t>Harus</a:t>
            </a:r>
            <a:r>
              <a:rPr lang="es-ES" dirty="0"/>
              <a:t> </a:t>
            </a:r>
            <a:r>
              <a:rPr lang="es-ES" dirty="0" err="1"/>
              <a:t>beradaptasi</a:t>
            </a:r>
            <a:r>
              <a:rPr lang="es-ES" dirty="0"/>
              <a:t> </a:t>
            </a:r>
            <a:r>
              <a:rPr lang="es-ES" dirty="0" err="1"/>
              <a:t>dengan</a:t>
            </a:r>
            <a:r>
              <a:rPr lang="es-ES" dirty="0"/>
              <a:t> </a:t>
            </a:r>
            <a:r>
              <a:rPr lang="es-ES" dirty="0" err="1"/>
              <a:t>selera</a:t>
            </a:r>
            <a:r>
              <a:rPr lang="es-ES" dirty="0"/>
              <a:t> dan </a:t>
            </a:r>
            <a:r>
              <a:rPr lang="es-ES" dirty="0" err="1"/>
              <a:t>harapan</a:t>
            </a:r>
            <a:r>
              <a:rPr lang="es-ES" dirty="0"/>
              <a:t> pasar </a:t>
            </a:r>
            <a:r>
              <a:rPr lang="es-ES" dirty="0" err="1"/>
              <a:t>lokal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25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9ABDAC49-57AB-417B-ACD7-D3DAB00F2AA8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18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560388"/>
            <a:ext cx="7897812" cy="46037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Perusahaan </a:t>
            </a:r>
            <a:r>
              <a:rPr lang="en-US" dirty="0" err="1"/>
              <a:t>Asing</a:t>
            </a:r>
            <a:r>
              <a:rPr lang="en-US" dirty="0"/>
              <a:t> </a:t>
            </a:r>
            <a:endParaRPr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7050" y="1455738"/>
            <a:ext cx="3833813" cy="4837112"/>
          </a:xfrm>
          <a:prstGeom prst="rect">
            <a:avLst/>
          </a:prstGeom>
        </p:spPr>
        <p:txBody>
          <a:bodyPr/>
          <a:lstStyle>
            <a:lvl1pPr marL="288925" indent="-28892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100000"/>
              <a:buFont typeface="Arial" charset="0"/>
              <a:buChar char="♦"/>
              <a:def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825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Arial" charset="0"/>
              <a:buChar char="●"/>
              <a:defRPr lang="en-US" sz="24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825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65000"/>
              <a:buFont typeface="Wingdings 3" pitchFamily="18" charset="2"/>
              <a:buChar char="u"/>
              <a:def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825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65000"/>
              <a:buFont typeface="Wingdings 3" pitchFamily="18" charset="2"/>
              <a:buChar char="u"/>
              <a:defRPr lang="en-US" sz="20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68513" indent="-284163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65000"/>
              <a:buFont typeface="Wingdings 3" pitchFamily="18" charset="2"/>
              <a:buChar char="u"/>
              <a:defRPr lang="en-US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92400" indent="-290513" algn="l" rtl="0" fontAlgn="base">
              <a:spcBef>
                <a:spcPct val="20000"/>
              </a:spcBef>
              <a:spcAft>
                <a:spcPct val="0"/>
              </a:spcAft>
              <a:buClr>
                <a:srgbClr val="CC6C18"/>
              </a:buClr>
              <a:buFont typeface="Arial" charset="0"/>
              <a:buChar char="»"/>
              <a:defRPr sz="2000">
                <a:solidFill>
                  <a:srgbClr val="216471"/>
                </a:solidFill>
                <a:latin typeface="+mn-lt"/>
              </a:defRPr>
            </a:lvl6pPr>
            <a:lvl7pPr marL="3149600" indent="-290513" algn="l" rtl="0" fontAlgn="base">
              <a:spcBef>
                <a:spcPct val="20000"/>
              </a:spcBef>
              <a:spcAft>
                <a:spcPct val="0"/>
              </a:spcAft>
              <a:buClr>
                <a:srgbClr val="CC6C18"/>
              </a:buClr>
              <a:buFont typeface="Arial" charset="0"/>
              <a:buChar char="»"/>
              <a:defRPr sz="2000">
                <a:solidFill>
                  <a:srgbClr val="216471"/>
                </a:solidFill>
                <a:latin typeface="+mn-lt"/>
              </a:defRPr>
            </a:lvl7pPr>
            <a:lvl8pPr marL="3606800" indent="-290513" algn="l" rtl="0" fontAlgn="base">
              <a:spcBef>
                <a:spcPct val="20000"/>
              </a:spcBef>
              <a:spcAft>
                <a:spcPct val="0"/>
              </a:spcAft>
              <a:buClr>
                <a:srgbClr val="CC6C18"/>
              </a:buClr>
              <a:buFont typeface="Arial" charset="0"/>
              <a:buChar char="»"/>
              <a:defRPr sz="2000">
                <a:solidFill>
                  <a:srgbClr val="216471"/>
                </a:solidFill>
                <a:latin typeface="+mn-lt"/>
              </a:defRPr>
            </a:lvl8pPr>
            <a:lvl9pPr marL="4064000" indent="-290513" algn="l" rtl="0" fontAlgn="base">
              <a:spcBef>
                <a:spcPct val="20000"/>
              </a:spcBef>
              <a:spcAft>
                <a:spcPct val="0"/>
              </a:spcAft>
              <a:buClr>
                <a:srgbClr val="CC6C18"/>
              </a:buClr>
              <a:buFont typeface="Arial" charset="0"/>
              <a:buChar char="»"/>
              <a:defRPr sz="2000">
                <a:solidFill>
                  <a:srgbClr val="216471"/>
                </a:solidFill>
                <a:latin typeface="+mn-lt"/>
              </a:defRPr>
            </a:lvl9pPr>
          </a:lstStyle>
          <a:p>
            <a:pPr>
              <a:spcBef>
                <a:spcPct val="40000"/>
              </a:spcBef>
              <a:defRPr/>
            </a:pPr>
            <a:r>
              <a:rPr lang="en-US" dirty="0" err="1"/>
              <a:t>Kelebihan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lvl="1" indent="-227013">
              <a:spcBef>
                <a:spcPct val="40000"/>
              </a:spcBef>
              <a:defRPr/>
            </a:pPr>
            <a:r>
              <a:rPr lang="en-US" dirty="0"/>
              <a:t>Tingkat </a:t>
            </a:r>
            <a:r>
              <a:rPr lang="en-US" dirty="0" err="1"/>
              <a:t>kendali</a:t>
            </a:r>
            <a:r>
              <a:rPr lang="en-US" dirty="0"/>
              <a:t> yang </a:t>
            </a:r>
            <a:r>
              <a:rPr lang="en-US" dirty="0" err="1"/>
              <a:t>tinggi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630238" lvl="1" indent="-227013">
              <a:spcBef>
                <a:spcPct val="40000"/>
              </a:spcBef>
              <a:defRPr/>
            </a:pP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skala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cepat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630238" lvl="1" indent="-227013">
              <a:spcBef>
                <a:spcPct val="40000"/>
              </a:spcBef>
              <a:defRPr/>
            </a:pPr>
            <a:r>
              <a:rPr lang="en-US" dirty="0" err="1"/>
              <a:t>Menghindari</a:t>
            </a:r>
            <a:r>
              <a:rPr lang="en-US" dirty="0"/>
              <a:t> </a:t>
            </a:r>
            <a:r>
              <a:rPr lang="en-US" dirty="0" err="1"/>
              <a:t>hambatan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</a:t>
            </a:r>
            <a:r>
              <a:rPr lang="en-US" dirty="0" err="1"/>
              <a:t>pasar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630238" lvl="1" indent="-227013">
              <a:spcBef>
                <a:spcPct val="40000"/>
              </a:spcBef>
              <a:defRPr/>
            </a:pPr>
            <a:r>
              <a:rPr lang="fi-FI" dirty="0"/>
              <a:t>Mendapatkan akses terhadap keahlian perusahaan yang diakuisisi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221163" y="1455738"/>
            <a:ext cx="4432300" cy="4837112"/>
          </a:xfrm>
          <a:prstGeom prst="rect">
            <a:avLst/>
          </a:prstGeom>
        </p:spPr>
        <p:txBody>
          <a:bodyPr/>
          <a:lstStyle>
            <a:lvl1pPr marL="288925" indent="-28892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100000"/>
              <a:buFont typeface="Arial" charset="0"/>
              <a:buChar char="♦"/>
              <a:def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825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Arial" charset="0"/>
              <a:buChar char="●"/>
              <a:defRPr lang="en-US" sz="24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825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65000"/>
              <a:buFont typeface="Wingdings 3" pitchFamily="18" charset="2"/>
              <a:buChar char="u"/>
              <a:def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825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65000"/>
              <a:buFont typeface="Wingdings 3" pitchFamily="18" charset="2"/>
              <a:buChar char="u"/>
              <a:defRPr lang="en-US" sz="20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68513" indent="-284163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65000"/>
              <a:buFont typeface="Wingdings 3" pitchFamily="18" charset="2"/>
              <a:buChar char="u"/>
              <a:defRPr lang="en-US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92400" indent="-290513" algn="l" rtl="0" fontAlgn="base">
              <a:spcBef>
                <a:spcPct val="20000"/>
              </a:spcBef>
              <a:spcAft>
                <a:spcPct val="0"/>
              </a:spcAft>
              <a:buClr>
                <a:srgbClr val="CC6C18"/>
              </a:buClr>
              <a:buFont typeface="Arial" charset="0"/>
              <a:buChar char="»"/>
              <a:defRPr sz="2000">
                <a:solidFill>
                  <a:srgbClr val="216471"/>
                </a:solidFill>
                <a:latin typeface="+mn-lt"/>
              </a:defRPr>
            </a:lvl6pPr>
            <a:lvl7pPr marL="3149600" indent="-290513" algn="l" rtl="0" fontAlgn="base">
              <a:spcBef>
                <a:spcPct val="20000"/>
              </a:spcBef>
              <a:spcAft>
                <a:spcPct val="0"/>
              </a:spcAft>
              <a:buClr>
                <a:srgbClr val="CC6C18"/>
              </a:buClr>
              <a:buFont typeface="Arial" charset="0"/>
              <a:buChar char="»"/>
              <a:defRPr sz="2000">
                <a:solidFill>
                  <a:srgbClr val="216471"/>
                </a:solidFill>
                <a:latin typeface="+mn-lt"/>
              </a:defRPr>
            </a:lvl7pPr>
            <a:lvl8pPr marL="3606800" indent="-290513" algn="l" rtl="0" fontAlgn="base">
              <a:spcBef>
                <a:spcPct val="20000"/>
              </a:spcBef>
              <a:spcAft>
                <a:spcPct val="0"/>
              </a:spcAft>
              <a:buClr>
                <a:srgbClr val="CC6C18"/>
              </a:buClr>
              <a:buFont typeface="Arial" charset="0"/>
              <a:buChar char="»"/>
              <a:defRPr sz="2000">
                <a:solidFill>
                  <a:srgbClr val="216471"/>
                </a:solidFill>
                <a:latin typeface="+mn-lt"/>
              </a:defRPr>
            </a:lvl8pPr>
            <a:lvl9pPr marL="4064000" indent="-290513" algn="l" rtl="0" fontAlgn="base">
              <a:spcBef>
                <a:spcPct val="20000"/>
              </a:spcBef>
              <a:spcAft>
                <a:spcPct val="0"/>
              </a:spcAft>
              <a:buClr>
                <a:srgbClr val="CC6C18"/>
              </a:buClr>
              <a:buFont typeface="Arial" charset="0"/>
              <a:buChar char="»"/>
              <a:defRPr sz="2000">
                <a:solidFill>
                  <a:srgbClr val="216471"/>
                </a:solidFill>
                <a:latin typeface="+mn-lt"/>
              </a:defRPr>
            </a:lvl9pPr>
          </a:lstStyle>
          <a:p>
            <a:pPr marL="227013" indent="-227013">
              <a:spcBef>
                <a:spcPct val="40000"/>
              </a:spcBef>
              <a:defRPr/>
            </a:pPr>
            <a:r>
              <a:rPr lang="en-US" dirty="0" err="1"/>
              <a:t>Kelemahan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4675" lvl="1" indent="-233363">
              <a:spcBef>
                <a:spcPct val="40000"/>
              </a:spcBef>
              <a:defRPr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akuisisi</a:t>
            </a:r>
            <a:r>
              <a:rPr lang="en-US" dirty="0"/>
              <a:t> yang </a:t>
            </a:r>
            <a:r>
              <a:rPr lang="en-US" dirty="0" err="1"/>
              <a:t>tinggi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574675" lvl="1" indent="-233363">
              <a:spcBef>
                <a:spcPct val="40000"/>
              </a:spcBef>
              <a:defRPr/>
            </a:pP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proses </a:t>
            </a:r>
            <a:r>
              <a:rPr lang="en-US" dirty="0" err="1"/>
              <a:t>akuisisi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574675" lvl="1" indent="-233363">
              <a:spcBef>
                <a:spcPct val="40000"/>
              </a:spcBef>
              <a:defRPr/>
            </a:pPr>
            <a:r>
              <a:rPr lang="en-US" dirty="0" err="1"/>
              <a:t>Kesulitan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mengintegrasikan</a:t>
            </a:r>
            <a:r>
              <a:rPr lang="en-US" dirty="0"/>
              <a:t> </a:t>
            </a:r>
            <a:r>
              <a:rPr lang="en-US" dirty="0" err="1"/>
              <a:t>struktur</a:t>
            </a:r>
            <a:r>
              <a:rPr lang="en-US" dirty="0"/>
              <a:t>,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operasi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personel</a:t>
            </a:r>
            <a:r>
              <a:rPr lang="en-US" dirty="0"/>
              <a:t> </a:t>
            </a:r>
            <a:r>
              <a:rPr lang="en-US" dirty="0" err="1"/>
              <a:t>antarperusahaan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1749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892904F5-8A59-4385-B5D2-8C00D5C83551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19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433388" y="1303338"/>
            <a:ext cx="8272462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81000" indent="-3810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663300"/>
              </a:buClr>
              <a:buFontTx/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alasan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mengapa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bersaing</a:t>
            </a:r>
            <a:r>
              <a:rPr lang="en-US" dirty="0" smtClean="0"/>
              <a:t> di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50000"/>
              </a:spcBef>
              <a:buClr>
                <a:srgbClr val="663300"/>
              </a:buClr>
              <a:buFontTx/>
              <a:buAutoNum type="arabicPeriod"/>
            </a:pPr>
            <a:r>
              <a:rPr lang="sv-SE" dirty="0" smtClean="0"/>
              <a:t>Menjelaskan bagaimana dan mengapa perbedaan kondisi pasar antarnegara memengaruhi pilihan strategi perusahaan di pasar internasional.</a:t>
            </a:r>
          </a:p>
          <a:p>
            <a:pPr eaLnBrk="1" hangingPunct="1">
              <a:spcBef>
                <a:spcPct val="50000"/>
              </a:spcBef>
              <a:buClr>
                <a:srgbClr val="663300"/>
              </a:buClr>
              <a:buFontTx/>
              <a:buAutoNum type="arabicPeriod"/>
            </a:pPr>
            <a:r>
              <a:rPr lang="es-ES" dirty="0" err="1" smtClean="0"/>
              <a:t>Mempelajari</a:t>
            </a:r>
            <a:r>
              <a:rPr lang="es-ES" dirty="0" smtClean="0"/>
              <a:t> lima </a:t>
            </a:r>
            <a:r>
              <a:rPr lang="es-ES" dirty="0" err="1" smtClean="0"/>
              <a:t>opsi</a:t>
            </a:r>
            <a:r>
              <a:rPr lang="es-ES" dirty="0" smtClean="0"/>
              <a:t> </a:t>
            </a:r>
            <a:r>
              <a:rPr lang="es-ES" dirty="0" err="1" smtClean="0"/>
              <a:t>strategis</a:t>
            </a:r>
            <a:r>
              <a:rPr lang="es-ES" dirty="0" smtClean="0"/>
              <a:t> </a:t>
            </a:r>
            <a:r>
              <a:rPr lang="es-ES" dirty="0" err="1" smtClean="0"/>
              <a:t>utama</a:t>
            </a:r>
            <a:r>
              <a:rPr lang="es-ES" dirty="0" smtClean="0"/>
              <a:t> </a:t>
            </a:r>
            <a:r>
              <a:rPr lang="es-ES" dirty="0" err="1" smtClean="0"/>
              <a:t>untuk</a:t>
            </a:r>
            <a:r>
              <a:rPr lang="es-ES" dirty="0" smtClean="0"/>
              <a:t> </a:t>
            </a:r>
            <a:r>
              <a:rPr lang="es-ES" dirty="0" err="1" smtClean="0"/>
              <a:t>memasuki</a:t>
            </a:r>
            <a:r>
              <a:rPr lang="es-ES" dirty="0" smtClean="0"/>
              <a:t> pasar </a:t>
            </a:r>
            <a:r>
              <a:rPr lang="es-ES" dirty="0" err="1" smtClean="0"/>
              <a:t>luar</a:t>
            </a:r>
            <a:r>
              <a:rPr lang="es-ES" dirty="0" smtClean="0"/>
              <a:t> </a:t>
            </a:r>
            <a:r>
              <a:rPr lang="es-ES" dirty="0" err="1" smtClean="0"/>
              <a:t>negeri</a:t>
            </a:r>
            <a:r>
              <a:rPr lang="es-ES" dirty="0" smtClean="0"/>
              <a:t>.</a:t>
            </a:r>
          </a:p>
          <a:p>
            <a:pPr eaLnBrk="1" hangingPunct="1">
              <a:spcBef>
                <a:spcPct val="50000"/>
              </a:spcBef>
              <a:buClr>
                <a:srgbClr val="663300"/>
              </a:buClr>
              <a:buFontTx/>
              <a:buAutoNum type="arabicPeriod"/>
            </a:pPr>
            <a:r>
              <a:rPr lang="sv-SE" dirty="0" smtClean="0"/>
              <a:t>Mengenal tiga pendekatan strategis utama dalam bersaing secara internasional.</a:t>
            </a:r>
          </a:p>
          <a:p>
            <a:pPr eaLnBrk="1" hangingPunct="1">
              <a:spcBef>
                <a:spcPct val="50000"/>
              </a:spcBef>
              <a:buClr>
                <a:srgbClr val="663300"/>
              </a:buClr>
              <a:buFontTx/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bagaimana</a:t>
            </a:r>
            <a:r>
              <a:rPr lang="en-US" dirty="0" smtClean="0"/>
              <a:t> </a:t>
            </a:r>
            <a:r>
              <a:rPr lang="en-US" dirty="0" err="1" smtClean="0"/>
              <a:t>perusahaan</a:t>
            </a:r>
            <a:r>
              <a:rPr lang="en-US" dirty="0" smtClean="0"/>
              <a:t> </a:t>
            </a:r>
            <a:r>
              <a:rPr lang="en-US" dirty="0" err="1" smtClean="0"/>
              <a:t>multinasional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memanfaatkan</a:t>
            </a:r>
            <a:r>
              <a:rPr lang="en-US" dirty="0" smtClean="0"/>
              <a:t> </a:t>
            </a:r>
            <a:r>
              <a:rPr lang="en-US" dirty="0" err="1" smtClean="0"/>
              <a:t>operasi</a:t>
            </a:r>
            <a:r>
              <a:rPr lang="en-US" dirty="0" smtClean="0"/>
              <a:t> </a:t>
            </a:r>
            <a:r>
              <a:rPr lang="en-US" dirty="0" err="1" smtClean="0"/>
              <a:t>internasional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saing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.</a:t>
            </a:r>
          </a:p>
          <a:p>
            <a:pPr eaLnBrk="1" hangingPunct="1">
              <a:spcBef>
                <a:spcPct val="50000"/>
              </a:spcBef>
              <a:buClr>
                <a:srgbClr val="663300"/>
              </a:buClr>
              <a:buFontTx/>
              <a:buAutoNum type="arabicPeriod"/>
            </a:pPr>
            <a:r>
              <a:rPr lang="en-US" dirty="0" err="1" smtClean="0"/>
              <a:t>Memahami</a:t>
            </a:r>
            <a:r>
              <a:rPr lang="en-US" dirty="0" smtClean="0"/>
              <a:t> </a:t>
            </a:r>
            <a:r>
              <a:rPr lang="en-US" dirty="0" err="1" smtClean="0"/>
              <a:t>karakteristik</a:t>
            </a:r>
            <a:r>
              <a:rPr lang="en-US" dirty="0" smtClean="0"/>
              <a:t> </a:t>
            </a:r>
            <a:r>
              <a:rPr lang="en-US" dirty="0" err="1" smtClean="0"/>
              <a:t>unik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persaingan</a:t>
            </a:r>
            <a:r>
              <a:rPr lang="en-US" dirty="0" smtClean="0"/>
              <a:t> di </a:t>
            </a:r>
            <a:r>
              <a:rPr lang="en-US" dirty="0" err="1" smtClean="0"/>
              <a:t>pasar</a:t>
            </a:r>
            <a:r>
              <a:rPr lang="en-US" dirty="0" smtClean="0"/>
              <a:t> </a:t>
            </a:r>
            <a:r>
              <a:rPr lang="en-US" dirty="0" err="1" smtClean="0"/>
              <a:t>negara</a:t>
            </a:r>
            <a:r>
              <a:rPr lang="en-US" dirty="0" smtClean="0"/>
              <a:t> </a:t>
            </a:r>
            <a:r>
              <a:rPr lang="en-US" dirty="0" err="1" smtClean="0"/>
              <a:t>berkembang</a:t>
            </a:r>
            <a:r>
              <a:rPr lang="en-US" dirty="0" smtClean="0"/>
              <a:t>.</a:t>
            </a:r>
            <a:endParaRPr lang="en-US" altLang="en-US" b="1" dirty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Char char="♦"/>
              <a:defRPr/>
            </a:pPr>
            <a:r>
              <a:rPr lang="en-US" b="1" dirty="0"/>
              <a:t>Greenfield venture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didirikan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seluruh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2771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1E440AD2-AA1F-41D3-919E-42FE617C0836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20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317500"/>
            <a:ext cx="8212137" cy="64928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Anak</a:t>
            </a:r>
            <a:r>
              <a:rPr lang="en-US" dirty="0"/>
              <a:t> Perusahaan </a:t>
            </a:r>
            <a:r>
              <a:rPr lang="en-US" dirty="0" err="1"/>
              <a:t>Asing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825" y="1273175"/>
            <a:ext cx="8126413" cy="5143500"/>
          </a:xfrm>
        </p:spPr>
        <p:txBody>
          <a:bodyPr/>
          <a:lstStyle/>
          <a:p>
            <a:pPr>
              <a:spcBef>
                <a:spcPts val="900"/>
              </a:spcBef>
              <a:defRPr/>
            </a:pPr>
            <a:r>
              <a:rPr lang="en-US" dirty="0" err="1"/>
              <a:t>Kondisi</a:t>
            </a:r>
            <a:r>
              <a:rPr lang="en-US" dirty="0"/>
              <a:t> yang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startup internal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 smtClean="0"/>
              <a:t>:</a:t>
            </a:r>
            <a:endParaRPr dirty="0"/>
          </a:p>
          <a:p>
            <a:pPr lvl="1">
              <a:spcBef>
                <a:spcPts val="900"/>
              </a:spcBef>
              <a:defRPr/>
            </a:pPr>
            <a:r>
              <a:rPr lang="en-US" dirty="0" err="1"/>
              <a:t>Penambahan</a:t>
            </a:r>
            <a:r>
              <a:rPr lang="en-US" dirty="0"/>
              <a:t> </a:t>
            </a:r>
            <a:r>
              <a:rPr lang="en-US" dirty="0" err="1"/>
              <a:t>kapasitas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berdampak</a:t>
            </a:r>
            <a:r>
              <a:rPr lang="en-US" dirty="0"/>
              <a:t> </a:t>
            </a:r>
            <a:r>
              <a:rPr lang="en-US" dirty="0" err="1"/>
              <a:t>buruk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keseimbangan</a:t>
            </a:r>
            <a:r>
              <a:rPr lang="en-US" dirty="0"/>
              <a:t> </a:t>
            </a:r>
            <a:r>
              <a:rPr lang="en-US" dirty="0" err="1"/>
              <a:t>pasokan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permintaan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.</a:t>
            </a:r>
            <a:endParaRPr dirty="0" smtClean="0"/>
          </a:p>
          <a:p>
            <a:pPr lvl="1">
              <a:spcBef>
                <a:spcPts val="900"/>
              </a:spcBef>
              <a:defRPr/>
            </a:pP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startup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mendapatkan</a:t>
            </a:r>
            <a:r>
              <a:rPr lang="en-US" dirty="0"/>
              <a:t> </a:t>
            </a:r>
            <a:r>
              <a:rPr lang="en-US" dirty="0" err="1"/>
              <a:t>akses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yang </a:t>
            </a:r>
            <a:r>
              <a:rPr lang="en-US" dirty="0" err="1"/>
              <a:t>baik</a:t>
            </a:r>
            <a:r>
              <a:rPr lang="en-US" dirty="0"/>
              <a:t>.</a:t>
            </a:r>
            <a:endParaRPr dirty="0" smtClean="0"/>
          </a:p>
          <a:p>
            <a:pPr lvl="1">
              <a:spcBef>
                <a:spcPts val="900"/>
              </a:spcBef>
              <a:defRPr/>
            </a:pPr>
            <a:r>
              <a:rPr lang="en-US" dirty="0" err="1"/>
              <a:t>Anak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startup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ukuran</a:t>
            </a:r>
            <a:r>
              <a:rPr lang="en-US" dirty="0"/>
              <a:t>, </a:t>
            </a:r>
            <a:r>
              <a:rPr lang="en-US" dirty="0" err="1"/>
              <a:t>struktur</a:t>
            </a:r>
            <a:r>
              <a:rPr lang="en-US" dirty="0"/>
              <a:t> </a:t>
            </a:r>
            <a:r>
              <a:rPr lang="en-US" dirty="0" err="1"/>
              <a:t>biaya</a:t>
            </a:r>
            <a:r>
              <a:rPr lang="en-US" dirty="0"/>
              <a:t>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kekuatan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langsung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3796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8074FCAA-77BE-468A-89F9-2BEB4DE41849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21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560388"/>
            <a:ext cx="7897812" cy="46037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Strategi</a:t>
            </a:r>
            <a:r>
              <a:rPr lang="en-US" dirty="0"/>
              <a:t> Greenfield</a:t>
            </a:r>
            <a:endParaRPr dirty="0" smtClean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27050" y="1444625"/>
            <a:ext cx="3833813" cy="4837113"/>
          </a:xfrm>
          <a:prstGeom prst="rect">
            <a:avLst/>
          </a:prstGeom>
        </p:spPr>
        <p:txBody>
          <a:bodyPr/>
          <a:lstStyle>
            <a:lvl1pPr marL="227013" indent="-227013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574675" indent="-233363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40000"/>
              </a:spcBef>
              <a:buClr>
                <a:srgbClr val="CC6600"/>
              </a:buClr>
              <a:buSzPct val="100000"/>
              <a:buFont typeface="Arial" charset="0"/>
              <a:buChar char="♦"/>
              <a:defRPr/>
            </a:pPr>
            <a:r>
              <a:rPr lang="en-US" sz="2800" dirty="0" err="1" smtClean="0">
                <a:solidFill>
                  <a:srgbClr val="7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Kelebihan</a:t>
            </a:r>
            <a:endParaRPr lang="en-US" sz="2800" dirty="0" smtClean="0">
              <a:solidFill>
                <a:srgbClr val="7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0" hangingPunct="0">
              <a:spcBef>
                <a:spcPct val="40000"/>
              </a:spcBef>
              <a:buClr>
                <a:srgbClr val="CC6600"/>
              </a:buClr>
              <a:buSzPct val="80000"/>
              <a:buFont typeface="Arial" charset="0"/>
              <a:buChar char="●"/>
              <a:defRPr/>
            </a:pPr>
            <a:r>
              <a:rPr lang="en-US" sz="2400" dirty="0" err="1">
                <a:solidFill>
                  <a:schemeClr val="accent6"/>
                </a:solidFill>
              </a:rPr>
              <a:t>Kendali</a:t>
            </a:r>
            <a:r>
              <a:rPr lang="en-US" sz="2400" dirty="0">
                <a:solidFill>
                  <a:schemeClr val="accent6"/>
                </a:solidFill>
              </a:rPr>
              <a:t> yang </a:t>
            </a:r>
            <a:r>
              <a:rPr lang="en-US" sz="2400" dirty="0" err="1">
                <a:solidFill>
                  <a:schemeClr val="accent6"/>
                </a:solidFill>
              </a:rPr>
              <a:t>tinggi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atas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usaha</a:t>
            </a:r>
            <a:r>
              <a:rPr lang="en-US" sz="2400" dirty="0">
                <a:solidFill>
                  <a:schemeClr val="accent6"/>
                </a:solidFill>
              </a:rPr>
              <a:t> yang </a:t>
            </a:r>
            <a:r>
              <a:rPr lang="en-US" sz="2400" dirty="0" err="1">
                <a:solidFill>
                  <a:schemeClr val="accent6"/>
                </a:solidFill>
              </a:rPr>
              <a:t>dijalankan</a:t>
            </a:r>
            <a:endParaRPr 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0" hangingPunct="0">
              <a:spcBef>
                <a:spcPct val="40000"/>
              </a:spcBef>
              <a:buClr>
                <a:srgbClr val="CC6600"/>
              </a:buClr>
              <a:buSzPct val="80000"/>
              <a:buFont typeface="Arial" charset="0"/>
              <a:buChar char="●"/>
              <a:defRPr/>
            </a:pPr>
            <a:r>
              <a:rPr lang="en-US" sz="2400" dirty="0">
                <a:solidFill>
                  <a:schemeClr val="accent6"/>
                </a:solidFill>
              </a:rPr>
              <a:t>"</a:t>
            </a:r>
            <a:r>
              <a:rPr lang="en-US" sz="2400" dirty="0" err="1">
                <a:solidFill>
                  <a:schemeClr val="accent6"/>
                </a:solidFill>
              </a:rPr>
              <a:t>Belajar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dengan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melakukan</a:t>
            </a:r>
            <a:r>
              <a:rPr lang="en-US" sz="2400" dirty="0">
                <a:solidFill>
                  <a:schemeClr val="accent6"/>
                </a:solidFill>
              </a:rPr>
              <a:t>" di </a:t>
            </a:r>
            <a:r>
              <a:rPr lang="en-US" sz="2400" dirty="0" err="1">
                <a:solidFill>
                  <a:schemeClr val="accent6"/>
                </a:solidFill>
              </a:rPr>
              <a:t>pasar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lokal</a:t>
            </a:r>
            <a:endParaRPr 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lvl="1" eaLnBrk="0" hangingPunct="0">
              <a:spcBef>
                <a:spcPct val="40000"/>
              </a:spcBef>
              <a:buClr>
                <a:srgbClr val="CC6600"/>
              </a:buClr>
              <a:buSzPct val="80000"/>
              <a:buFont typeface="Arial" charset="0"/>
              <a:buChar char="●"/>
              <a:defRPr/>
            </a:pPr>
            <a:r>
              <a:rPr lang="en-US" sz="2400" dirty="0">
                <a:solidFill>
                  <a:schemeClr val="accent6"/>
                </a:solidFill>
              </a:rPr>
              <a:t>Transfer </a:t>
            </a:r>
            <a:r>
              <a:rPr lang="en-US" sz="2400" dirty="0" err="1">
                <a:solidFill>
                  <a:schemeClr val="accent6"/>
                </a:solidFill>
              </a:rPr>
              <a:t>langsung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teknologi</a:t>
            </a:r>
            <a:r>
              <a:rPr lang="en-US" sz="2400" dirty="0">
                <a:solidFill>
                  <a:schemeClr val="accent6"/>
                </a:solidFill>
              </a:rPr>
              <a:t>, </a:t>
            </a:r>
            <a:r>
              <a:rPr lang="en-US" sz="2400" dirty="0" err="1">
                <a:solidFill>
                  <a:schemeClr val="accent6"/>
                </a:solidFill>
              </a:rPr>
              <a:t>keterampilan</a:t>
            </a:r>
            <a:r>
              <a:rPr lang="en-US" sz="2400" dirty="0">
                <a:solidFill>
                  <a:schemeClr val="accent6"/>
                </a:solidFill>
              </a:rPr>
              <a:t>, </a:t>
            </a:r>
            <a:r>
              <a:rPr lang="en-US" sz="2400" dirty="0" err="1">
                <a:solidFill>
                  <a:schemeClr val="accent6"/>
                </a:solidFill>
              </a:rPr>
              <a:t>praktik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bisnis</a:t>
            </a:r>
            <a:r>
              <a:rPr lang="en-US" sz="2400" dirty="0">
                <a:solidFill>
                  <a:schemeClr val="accent6"/>
                </a:solidFill>
              </a:rPr>
              <a:t>, </a:t>
            </a:r>
            <a:r>
              <a:rPr lang="en-US" sz="2400" dirty="0" err="1">
                <a:solidFill>
                  <a:schemeClr val="accent6"/>
                </a:solidFill>
              </a:rPr>
              <a:t>dan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budaya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err="1">
                <a:solidFill>
                  <a:schemeClr val="accent6"/>
                </a:solidFill>
              </a:rPr>
              <a:t>perusahaan</a:t>
            </a:r>
            <a:endParaRPr 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221163" y="1444625"/>
            <a:ext cx="4432300" cy="4837113"/>
          </a:xfrm>
          <a:prstGeom prst="rect">
            <a:avLst/>
          </a:prstGeom>
        </p:spPr>
        <p:txBody>
          <a:bodyPr/>
          <a:lstStyle>
            <a:lvl1pPr marL="288925" indent="-28892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100000"/>
              <a:buFont typeface="Arial" charset="0"/>
              <a:buChar char="♦"/>
              <a:def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825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80000"/>
              <a:buFont typeface="Arial" charset="0"/>
              <a:buChar char="●"/>
              <a:defRPr lang="en-US" sz="24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2pPr>
            <a:lvl3pPr marL="1143000" indent="-2825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65000"/>
              <a:buFont typeface="Wingdings 3" pitchFamily="18" charset="2"/>
              <a:buChar char="u"/>
              <a:defRPr lang="en-US" sz="20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3pPr>
            <a:lvl4pPr marL="1600200" indent="-282575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65000"/>
              <a:buFont typeface="Wingdings 3" pitchFamily="18" charset="2"/>
              <a:buChar char="u"/>
              <a:defRPr lang="en-US" sz="2000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4pPr>
            <a:lvl5pPr marL="2068513" indent="-284163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rgbClr val="CC6600"/>
              </a:buClr>
              <a:buSzPct val="65000"/>
              <a:buFont typeface="Wingdings 3" pitchFamily="18" charset="2"/>
              <a:buChar char="u"/>
              <a:defRPr lang="en-US" dirty="0">
                <a:solidFill>
                  <a:srgbClr val="0066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defRPr>
            </a:lvl5pPr>
            <a:lvl6pPr marL="2692400" indent="-290513" algn="l" rtl="0" fontAlgn="base">
              <a:spcBef>
                <a:spcPct val="20000"/>
              </a:spcBef>
              <a:spcAft>
                <a:spcPct val="0"/>
              </a:spcAft>
              <a:buClr>
                <a:srgbClr val="CC6C18"/>
              </a:buClr>
              <a:buFont typeface="Arial" charset="0"/>
              <a:buChar char="»"/>
              <a:defRPr sz="2000">
                <a:solidFill>
                  <a:srgbClr val="216471"/>
                </a:solidFill>
                <a:latin typeface="+mn-lt"/>
              </a:defRPr>
            </a:lvl6pPr>
            <a:lvl7pPr marL="3149600" indent="-290513" algn="l" rtl="0" fontAlgn="base">
              <a:spcBef>
                <a:spcPct val="20000"/>
              </a:spcBef>
              <a:spcAft>
                <a:spcPct val="0"/>
              </a:spcAft>
              <a:buClr>
                <a:srgbClr val="CC6C18"/>
              </a:buClr>
              <a:buFont typeface="Arial" charset="0"/>
              <a:buChar char="»"/>
              <a:defRPr sz="2000">
                <a:solidFill>
                  <a:srgbClr val="216471"/>
                </a:solidFill>
                <a:latin typeface="+mn-lt"/>
              </a:defRPr>
            </a:lvl7pPr>
            <a:lvl8pPr marL="3606800" indent="-290513" algn="l" rtl="0" fontAlgn="base">
              <a:spcBef>
                <a:spcPct val="20000"/>
              </a:spcBef>
              <a:spcAft>
                <a:spcPct val="0"/>
              </a:spcAft>
              <a:buClr>
                <a:srgbClr val="CC6C18"/>
              </a:buClr>
              <a:buFont typeface="Arial" charset="0"/>
              <a:buChar char="»"/>
              <a:defRPr sz="2000">
                <a:solidFill>
                  <a:srgbClr val="216471"/>
                </a:solidFill>
                <a:latin typeface="+mn-lt"/>
              </a:defRPr>
            </a:lvl8pPr>
            <a:lvl9pPr marL="4064000" indent="-290513" algn="l" rtl="0" fontAlgn="base">
              <a:spcBef>
                <a:spcPct val="20000"/>
              </a:spcBef>
              <a:spcAft>
                <a:spcPct val="0"/>
              </a:spcAft>
              <a:buClr>
                <a:srgbClr val="CC6C18"/>
              </a:buClr>
              <a:buFont typeface="Arial" charset="0"/>
              <a:buChar char="»"/>
              <a:defRPr sz="2000">
                <a:solidFill>
                  <a:srgbClr val="216471"/>
                </a:solidFill>
                <a:latin typeface="+mn-lt"/>
              </a:defRPr>
            </a:lvl9pPr>
          </a:lstStyle>
          <a:p>
            <a:pPr marL="227013" indent="-227013">
              <a:spcBef>
                <a:spcPct val="40000"/>
              </a:spcBef>
              <a:defRPr/>
            </a:pP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Kelemahan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74675" lvl="1" indent="-233363">
              <a:spcBef>
                <a:spcPct val="40000"/>
              </a:spcBef>
              <a:defRPr/>
            </a:pPr>
            <a:r>
              <a:rPr lang="en-US" dirty="0" err="1"/>
              <a:t>Biaya</a:t>
            </a:r>
            <a:r>
              <a:rPr lang="en-US" dirty="0"/>
              <a:t> modal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pengembangan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574675" lvl="1" indent="-233363">
              <a:spcBef>
                <a:spcPct val="40000"/>
              </a:spcBef>
              <a:defRPr/>
            </a:pPr>
            <a:r>
              <a:rPr lang="sv-SE" dirty="0"/>
              <a:t>Risiko kerugian akibat ketidakstabilan politik atau kurangnya perlindungan hukum atas kepemilikan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574675" lvl="1" indent="-233363">
              <a:spcBef>
                <a:spcPct val="40000"/>
              </a:spcBef>
              <a:defRPr/>
            </a:pPr>
            <a:r>
              <a:rPr lang="en-US" dirty="0" err="1"/>
              <a:t>Bentuk</a:t>
            </a:r>
            <a:r>
              <a:rPr lang="en-US" dirty="0"/>
              <a:t> </a:t>
            </a:r>
            <a:r>
              <a:rPr lang="en-US" dirty="0" err="1"/>
              <a:t>masuk</a:t>
            </a:r>
            <a:r>
              <a:rPr lang="en-US" dirty="0"/>
              <a:t> yang paling </a:t>
            </a:r>
            <a:r>
              <a:rPr lang="en-US" dirty="0" err="1"/>
              <a:t>lambat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fasilitas</a:t>
            </a:r>
            <a:r>
              <a:rPr lang="en-US" dirty="0"/>
              <a:t> yang </a:t>
            </a:r>
            <a:r>
              <a:rPr lang="en-US" dirty="0" err="1"/>
              <a:t>diperlukan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4821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45A9FDA9-3E7F-45B3-B454-3DD7506BC8E1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22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17500"/>
            <a:ext cx="8212137" cy="1030288"/>
          </a:xfrm>
        </p:spPr>
        <p:txBody>
          <a:bodyPr/>
          <a:lstStyle/>
          <a:p>
            <a:pPr>
              <a:defRPr/>
            </a:pPr>
            <a:r>
              <a:rPr lang="sv-SE" dirty="0"/>
              <a:t>Manfaat Strategi Aliansi dan Usaha Patungan</a:t>
            </a:r>
            <a:endParaRPr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9088" y="1587500"/>
            <a:ext cx="8312150" cy="4829175"/>
          </a:xfrm>
        </p:spPr>
        <p:txBody>
          <a:bodyPr/>
          <a:lstStyle/>
          <a:p>
            <a:pPr>
              <a:defRPr/>
            </a:pPr>
            <a:r>
              <a:rPr lang="en-US" sz="2000" dirty="0" err="1"/>
              <a:t>Mendapatkan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mitra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kondisi</a:t>
            </a:r>
            <a:r>
              <a:rPr lang="en-US" sz="2000" dirty="0"/>
              <a:t> </a:t>
            </a:r>
            <a:r>
              <a:rPr lang="en-US" sz="2000" dirty="0" err="1"/>
              <a:t>pasar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.</a:t>
            </a:r>
            <a:endParaRPr sz="2000" dirty="0" smtClean="0"/>
          </a:p>
          <a:p>
            <a:pPr>
              <a:defRPr/>
            </a:pPr>
            <a:r>
              <a:rPr lang="en-US" sz="2000" dirty="0" err="1"/>
              <a:t>Mencapai</a:t>
            </a:r>
            <a:r>
              <a:rPr lang="en-US" sz="2000" dirty="0"/>
              <a:t> </a:t>
            </a:r>
            <a:r>
              <a:rPr lang="en-US" sz="2000" dirty="0" err="1"/>
              <a:t>skala</a:t>
            </a:r>
            <a:r>
              <a:rPr lang="en-US" sz="2000" dirty="0"/>
              <a:t> </a:t>
            </a:r>
            <a:r>
              <a:rPr lang="en-US" sz="2000" dirty="0" err="1"/>
              <a:t>ekonomi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r>
              <a:rPr lang="en-US" sz="2000" dirty="0"/>
              <a:t>.</a:t>
            </a:r>
            <a:endParaRPr sz="2000" dirty="0" smtClean="0"/>
          </a:p>
          <a:p>
            <a:pPr>
              <a:defRPr/>
            </a:pPr>
            <a:r>
              <a:rPr lang="sv-SE" sz="2000" dirty="0"/>
              <a:t>Mendapatkan keahlian teknis dan pengetahuan pasar lokal.</a:t>
            </a:r>
            <a:endParaRPr sz="2000" dirty="0" smtClean="0"/>
          </a:p>
          <a:p>
            <a:pPr>
              <a:defRPr/>
            </a:pPr>
            <a:r>
              <a:rPr lang="en-US" sz="2000" dirty="0" err="1"/>
              <a:t>Berbagi</a:t>
            </a:r>
            <a:r>
              <a:rPr lang="en-US" sz="2000" dirty="0"/>
              <a:t> </a:t>
            </a:r>
            <a:r>
              <a:rPr lang="en-US" sz="2000" dirty="0" err="1"/>
              <a:t>fasilitas</a:t>
            </a:r>
            <a:r>
              <a:rPr lang="en-US" sz="2000" dirty="0"/>
              <a:t> </a:t>
            </a:r>
            <a:r>
              <a:rPr lang="en-US" sz="2000" dirty="0" err="1"/>
              <a:t>distribusi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dealer, </a:t>
            </a:r>
            <a:r>
              <a:rPr lang="en-US" sz="2000" dirty="0" err="1"/>
              <a:t>serta</a:t>
            </a:r>
            <a:r>
              <a:rPr lang="en-US" sz="2000" dirty="0"/>
              <a:t>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memperkuat</a:t>
            </a:r>
            <a:r>
              <a:rPr lang="en-US" sz="2000" dirty="0"/>
              <a:t> </a:t>
            </a:r>
            <a:r>
              <a:rPr lang="en-US" sz="2000" dirty="0" err="1"/>
              <a:t>akses</a:t>
            </a:r>
            <a:r>
              <a:rPr lang="en-US" sz="2000" dirty="0"/>
              <a:t> </a:t>
            </a:r>
            <a:r>
              <a:rPr lang="en-US" sz="2000" dirty="0" err="1"/>
              <a:t>masing-masing</a:t>
            </a:r>
            <a:r>
              <a:rPr lang="en-US" sz="2000" dirty="0"/>
              <a:t> </a:t>
            </a:r>
            <a:r>
              <a:rPr lang="en-US" sz="2000" dirty="0" err="1"/>
              <a:t>mitra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pembeli</a:t>
            </a:r>
            <a:r>
              <a:rPr lang="en-US" sz="2000" dirty="0"/>
              <a:t>.</a:t>
            </a:r>
            <a:endParaRPr sz="2000" dirty="0" smtClean="0"/>
          </a:p>
          <a:p>
            <a:pPr>
              <a:defRPr/>
            </a:pPr>
            <a:r>
              <a:rPr lang="sv-SE" sz="2000" dirty="0"/>
              <a:t>Mengarahkan energi kompetitif lebih banyak kepada pesaing bersama dan lebih sedikit terhadap satu sama lain.</a:t>
            </a:r>
            <a:endParaRPr sz="2000" dirty="0" smtClean="0"/>
          </a:p>
          <a:p>
            <a:pPr>
              <a:defRPr/>
            </a:pPr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hubungan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pejabat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di </a:t>
            </a:r>
            <a:r>
              <a:rPr lang="en-US" sz="2000" dirty="0" err="1"/>
              <a:t>pemerintahan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tuan</a:t>
            </a:r>
            <a:r>
              <a:rPr lang="en-US" sz="2000" dirty="0"/>
              <a:t> </a:t>
            </a:r>
            <a:r>
              <a:rPr lang="en-US" sz="2000" dirty="0" err="1"/>
              <a:t>rumah</a:t>
            </a:r>
            <a:r>
              <a:rPr lang="en-US" sz="2000" dirty="0"/>
              <a:t>.</a:t>
            </a:r>
            <a:endParaRPr sz="2000" dirty="0" smtClean="0"/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4386263" y="1455738"/>
            <a:ext cx="4432300" cy="4837112"/>
          </a:xfrm>
          <a:prstGeom prst="rect">
            <a:avLst/>
          </a:prstGeom>
        </p:spPr>
        <p:txBody>
          <a:bodyPr/>
          <a:lstStyle>
            <a:lvl1pPr marL="227013" indent="-227013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spcBef>
                <a:spcPct val="40000"/>
              </a:spcBef>
              <a:buClr>
                <a:srgbClr val="CC6600"/>
              </a:buClr>
              <a:buSzPct val="100000"/>
              <a:buFont typeface="Arial" charset="0"/>
              <a:buChar char="♦"/>
              <a:defRPr/>
            </a:pPr>
            <a:endParaRPr lang="en-US" smtClean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5845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2230A7E3-D94C-4382-89AF-AA6CF0C9E27E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23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81038" y="1276350"/>
            <a:ext cx="7218362" cy="5176838"/>
          </a:xfrm>
        </p:spPr>
        <p:txBody>
          <a:bodyPr/>
          <a:lstStyle/>
          <a:p>
            <a:pPr>
              <a:buFont typeface="Arial" charset="0"/>
              <a:buChar char="♦"/>
              <a:defRPr/>
            </a:pPr>
            <a:r>
              <a:rPr lang="en-US" dirty="0" err="1" smtClean="0"/>
              <a:t>Strategi</a:t>
            </a:r>
            <a:r>
              <a:rPr lang="en-US" dirty="0" smtClean="0"/>
              <a:t> </a:t>
            </a:r>
            <a:r>
              <a:rPr lang="en-US" dirty="0" err="1"/>
              <a:t>kolaboratif</a:t>
            </a:r>
            <a:r>
              <a:rPr lang="en-US" dirty="0"/>
              <a:t> yang </a:t>
            </a:r>
            <a:r>
              <a:rPr lang="en-US" dirty="0" err="1"/>
              <a:t>melibatkan</a:t>
            </a:r>
            <a:r>
              <a:rPr lang="en-US" dirty="0"/>
              <a:t> </a:t>
            </a:r>
            <a:r>
              <a:rPr lang="en-US" dirty="0" err="1"/>
              <a:t>aliansi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patungan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cara</a:t>
            </a:r>
            <a:r>
              <a:rPr lang="en-US" dirty="0"/>
              <a:t> yang </a:t>
            </a:r>
            <a:r>
              <a:rPr lang="en-US" dirty="0" err="1"/>
              <a:t>populer</a:t>
            </a:r>
            <a:r>
              <a:rPr lang="en-US" dirty="0"/>
              <a:t> </a:t>
            </a:r>
            <a:r>
              <a:rPr lang="en-US" dirty="0" err="1"/>
              <a:t>bagi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memasuki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.</a:t>
            </a:r>
          </a:p>
          <a:p>
            <a:pPr>
              <a:buFont typeface="Arial" charset="0"/>
              <a:buChar char="♦"/>
              <a:defRPr/>
            </a:pPr>
            <a:endParaRPr dirty="0"/>
          </a:p>
        </p:txBody>
      </p:sp>
      <p:sp>
        <p:nvSpPr>
          <p:cNvPr id="36867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90D21D04-3A30-485C-9FF0-2E3D8BC56C58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24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17500"/>
            <a:ext cx="8212137" cy="1030288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Risiko</a:t>
            </a:r>
            <a:r>
              <a:rPr lang="en-US" dirty="0"/>
              <a:t> </a:t>
            </a:r>
            <a:r>
              <a:rPr lang="en-US" dirty="0" err="1"/>
              <a:t>Aliansi</a:t>
            </a:r>
            <a:r>
              <a:rPr lang="en-US" dirty="0"/>
              <a:t> </a:t>
            </a:r>
            <a:r>
              <a:rPr lang="en-US" dirty="0" err="1"/>
              <a:t>Strategis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Mitra</a:t>
            </a:r>
            <a:r>
              <a:rPr lang="en-US" dirty="0"/>
              <a:t> </a:t>
            </a:r>
            <a:r>
              <a:rPr lang="en-US" dirty="0" err="1"/>
              <a:t>Asing</a:t>
            </a:r>
            <a:endParaRPr dirty="0" smtClean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825" y="1587500"/>
            <a:ext cx="8126413" cy="4829175"/>
          </a:xfrm>
        </p:spPr>
        <p:txBody>
          <a:bodyPr/>
          <a:lstStyle/>
          <a:p>
            <a:pPr>
              <a:tabLst>
                <a:tab pos="3148013" algn="l"/>
              </a:tabLst>
              <a:defRPr/>
            </a:pP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keahlian</a:t>
            </a:r>
            <a:r>
              <a:rPr lang="en-US" sz="2000" dirty="0"/>
              <a:t> </a:t>
            </a:r>
            <a:r>
              <a:rPr lang="en-US" sz="2000" dirty="0" err="1"/>
              <a:t>mitra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yang </a:t>
            </a:r>
            <a:r>
              <a:rPr lang="en-US" sz="2000" dirty="0" err="1"/>
              <a:t>sudah</a:t>
            </a:r>
            <a:r>
              <a:rPr lang="en-US" sz="2000" dirty="0"/>
              <a:t> </a:t>
            </a:r>
            <a:r>
              <a:rPr lang="en-US" sz="2000" dirty="0" err="1"/>
              <a:t>usang</a:t>
            </a:r>
            <a:endParaRPr sz="2000" dirty="0"/>
          </a:p>
          <a:p>
            <a:pPr>
              <a:tabLst>
                <a:tab pos="3148013" algn="l"/>
              </a:tabLst>
              <a:defRPr/>
            </a:pPr>
            <a:r>
              <a:rPr lang="en-US" sz="2000" dirty="0" err="1"/>
              <a:t>Hambatan</a:t>
            </a:r>
            <a:r>
              <a:rPr lang="en-US" sz="2000" dirty="0"/>
              <a:t> </a:t>
            </a:r>
            <a:r>
              <a:rPr lang="en-US" sz="2000" dirty="0" err="1"/>
              <a:t>budaya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bahasa</a:t>
            </a:r>
            <a:endParaRPr sz="2000" dirty="0"/>
          </a:p>
          <a:p>
            <a:pPr>
              <a:tabLst>
                <a:tab pos="3148013" algn="l"/>
              </a:tabLst>
              <a:defRPr/>
            </a:pPr>
            <a:r>
              <a:rPr lang="en-US" sz="2000" dirty="0" err="1" smtClean="0"/>
              <a:t>Biaya</a:t>
            </a:r>
            <a:r>
              <a:rPr lang="en-US" sz="2000" dirty="0" smtClean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membangun</a:t>
            </a:r>
            <a:r>
              <a:rPr lang="en-US" sz="2000" dirty="0"/>
              <a:t> </a:t>
            </a:r>
            <a:r>
              <a:rPr lang="en-US" sz="2000" dirty="0" err="1"/>
              <a:t>pengaturan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endParaRPr sz="2000" dirty="0"/>
          </a:p>
          <a:p>
            <a:pPr>
              <a:tabLst>
                <a:tab pos="3148013" algn="l"/>
              </a:tabLst>
              <a:defRPr/>
            </a:pPr>
            <a:r>
              <a:rPr lang="en-US" sz="2000" dirty="0" err="1"/>
              <a:t>Tujuan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strategi</a:t>
            </a:r>
            <a:r>
              <a:rPr lang="en-US" sz="2000" dirty="0"/>
              <a:t> yang </a:t>
            </a:r>
            <a:r>
              <a:rPr lang="en-US" sz="2000" dirty="0" err="1"/>
              <a:t>saling</a:t>
            </a:r>
            <a:r>
              <a:rPr lang="en-US" sz="2000" dirty="0"/>
              <a:t> </a:t>
            </a:r>
            <a:r>
              <a:rPr lang="en-US" sz="2000" dirty="0" err="1"/>
              <a:t>bertentangan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/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pendapat</a:t>
            </a:r>
            <a:r>
              <a:rPr lang="en-US" sz="2000" dirty="0"/>
              <a:t> yang </a:t>
            </a:r>
            <a:r>
              <a:rPr lang="en-US" sz="2000" dirty="0" err="1"/>
              <a:t>mendalam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kendali</a:t>
            </a:r>
            <a:r>
              <a:rPr lang="en-US" sz="2000" dirty="0"/>
              <a:t> </a:t>
            </a:r>
            <a:r>
              <a:rPr lang="en-US" sz="2000" dirty="0" err="1"/>
              <a:t>bersama</a:t>
            </a:r>
            <a:endParaRPr sz="2000" dirty="0" smtClean="0"/>
          </a:p>
          <a:p>
            <a:pPr>
              <a:tabLst>
                <a:tab pos="3148013" algn="l"/>
              </a:tabLst>
              <a:defRPr/>
            </a:pPr>
            <a:r>
              <a:rPr lang="en-US" sz="2000" dirty="0" err="1"/>
              <a:t>Perbedaan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nilai-nilai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standar</a:t>
            </a:r>
            <a:r>
              <a:rPr lang="en-US" sz="2000" dirty="0"/>
              <a:t> </a:t>
            </a:r>
            <a:r>
              <a:rPr lang="en-US" sz="2000" dirty="0" err="1"/>
              <a:t>etika</a:t>
            </a:r>
            <a:endParaRPr sz="2000" dirty="0"/>
          </a:p>
          <a:p>
            <a:pPr>
              <a:tabLst>
                <a:tab pos="3148013" algn="l"/>
              </a:tabLst>
              <a:defRPr/>
            </a:pPr>
            <a:r>
              <a:rPr lang="en-US" sz="2000" dirty="0" err="1"/>
              <a:t>Kehilangan</a:t>
            </a:r>
            <a:r>
              <a:rPr lang="en-US" sz="2000" dirty="0"/>
              <a:t> </a:t>
            </a:r>
            <a:r>
              <a:rPr lang="en-US" sz="2000" dirty="0" err="1"/>
              <a:t>perlindungan</a:t>
            </a:r>
            <a:r>
              <a:rPr lang="en-US" sz="2000" dirty="0"/>
              <a:t> </a:t>
            </a:r>
            <a:r>
              <a:rPr lang="en-US" sz="2000" dirty="0" err="1"/>
              <a:t>hukum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hak</a:t>
            </a:r>
            <a:r>
              <a:rPr lang="en-US" sz="2000" dirty="0"/>
              <a:t> </a:t>
            </a:r>
            <a:r>
              <a:rPr lang="en-US" sz="2000" dirty="0" err="1"/>
              <a:t>milik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keunggulan</a:t>
            </a:r>
            <a:r>
              <a:rPr lang="en-US" sz="2000" dirty="0"/>
              <a:t> </a:t>
            </a:r>
            <a:r>
              <a:rPr lang="en-US" sz="2000" dirty="0" err="1"/>
              <a:t>kompetitif</a:t>
            </a:r>
            <a:endParaRPr sz="2000" dirty="0" smtClean="0"/>
          </a:p>
          <a:p>
            <a:pPr>
              <a:tabLst>
                <a:tab pos="3148013" algn="l"/>
              </a:tabLst>
              <a:defRPr/>
            </a:pPr>
            <a:r>
              <a:rPr lang="sv-SE" sz="2000" dirty="0"/>
              <a:t>Ketergantungan berlebihan pada mitra asing untuk keahlian esensial dan kapabilitas kompetitif</a:t>
            </a:r>
            <a:endParaRPr sz="2000" dirty="0"/>
          </a:p>
        </p:txBody>
      </p:sp>
      <p:sp>
        <p:nvSpPr>
          <p:cNvPr id="37892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D9204219-2373-417C-8D32-F1B730726DA0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25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Char char="♦"/>
              <a:defRPr/>
            </a:pPr>
            <a:r>
              <a:rPr lang="en-US" dirty="0" err="1"/>
              <a:t>Aliansi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berorientasi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jangkauan</a:t>
            </a:r>
            <a:r>
              <a:rPr lang="en-US" dirty="0"/>
              <a:t> </a:t>
            </a:r>
            <a:r>
              <a:rPr lang="en-US" dirty="0" err="1"/>
              <a:t>geografisnya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memperkuat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saing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;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, </a:t>
            </a:r>
            <a:r>
              <a:rPr lang="en-US" dirty="0" err="1"/>
              <a:t>aliansi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dirty="0" err="1"/>
              <a:t>fleksibilitas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memungkinkan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sebagian</a:t>
            </a:r>
            <a:r>
              <a:rPr lang="en-US" dirty="0"/>
              <a:t> </a:t>
            </a:r>
            <a:r>
              <a:rPr lang="en-US" dirty="0" err="1"/>
              <a:t>otonomi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kendali</a:t>
            </a:r>
            <a:r>
              <a:rPr lang="en-US" dirty="0"/>
              <a:t> </a:t>
            </a:r>
            <a:r>
              <a:rPr lang="en-US" dirty="0" err="1"/>
              <a:t>operasional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38915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BC8A4F99-82C3-4B0C-BF63-8C5568915250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26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92363" y="119063"/>
            <a:ext cx="6464300" cy="11382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ILLUSTRATION CAPSULE 7.1</a:t>
            </a:r>
          </a:p>
          <a:p>
            <a:pPr>
              <a:defRPr/>
            </a:pP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Solazyme’s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Cross-Border Alliances with Unilever, Sephora, Qantas, and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Roquette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09588" y="1604963"/>
            <a:ext cx="7932737" cy="547842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8925" indent="-288925" eaLnBrk="0" hangingPunct="0">
              <a:spcBef>
                <a:spcPct val="50000"/>
              </a:spcBef>
              <a:buClr>
                <a:srgbClr val="CC6600"/>
              </a:buClr>
              <a:buSzPct val="100000"/>
              <a:buFont typeface="Arial" charset="0"/>
              <a:buChar char="♦"/>
              <a:defRPr/>
            </a:pPr>
            <a:r>
              <a:rPr lang="en-US" sz="2800" dirty="0" err="1">
                <a:solidFill>
                  <a:schemeClr val="accent2"/>
                </a:solidFill>
              </a:rPr>
              <a:t>Apa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saja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risiko</a:t>
            </a:r>
            <a:r>
              <a:rPr lang="en-US" sz="2800" dirty="0">
                <a:solidFill>
                  <a:schemeClr val="accent2"/>
                </a:solidFill>
              </a:rPr>
              <a:t> yang </a:t>
            </a:r>
            <a:r>
              <a:rPr lang="en-US" sz="2800" dirty="0" err="1">
                <a:solidFill>
                  <a:schemeClr val="accent2"/>
                </a:solidFill>
              </a:rPr>
              <a:t>dihadapi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Solazyme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ketika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bermitra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dengan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perusahaan</a:t>
            </a:r>
            <a:r>
              <a:rPr lang="en-US" sz="2800" dirty="0">
                <a:solidFill>
                  <a:schemeClr val="accent2"/>
                </a:solidFill>
              </a:rPr>
              <a:t> yang </a:t>
            </a:r>
            <a:r>
              <a:rPr lang="en-US" sz="2800" dirty="0" err="1">
                <a:solidFill>
                  <a:schemeClr val="accent2"/>
                </a:solidFill>
              </a:rPr>
              <a:t>jauh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lebih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besar</a:t>
            </a:r>
            <a:r>
              <a:rPr lang="en-US" sz="2800" dirty="0">
                <a:solidFill>
                  <a:schemeClr val="accent2"/>
                </a:solidFill>
              </a:rPr>
              <a:t> (</a:t>
            </a:r>
            <a:r>
              <a:rPr lang="en-US" sz="2800" dirty="0" err="1">
                <a:solidFill>
                  <a:schemeClr val="accent2"/>
                </a:solidFill>
              </a:rPr>
              <a:t>misalnya</a:t>
            </a:r>
            <a:r>
              <a:rPr lang="en-US" sz="2800" dirty="0">
                <a:solidFill>
                  <a:schemeClr val="accent2"/>
                </a:solidFill>
              </a:rPr>
              <a:t>, Unilever) </a:t>
            </a:r>
            <a:r>
              <a:rPr lang="en-US" sz="2800" dirty="0" err="1">
                <a:solidFill>
                  <a:schemeClr val="accent2"/>
                </a:solidFill>
              </a:rPr>
              <a:t>dalam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proyek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riset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 smtClean="0">
                <a:solidFill>
                  <a:schemeClr val="accent2"/>
                </a:solidFill>
              </a:rPr>
              <a:t>kolaboratif</a:t>
            </a:r>
            <a:r>
              <a:rPr lang="en-US" sz="2800" dirty="0" smtClean="0">
                <a:solidFill>
                  <a:schemeClr val="accent2"/>
                </a:solidFill>
              </a:rPr>
              <a:t>?</a:t>
            </a:r>
            <a:endParaRPr lang="en-US" sz="2800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288925" indent="-288925" eaLnBrk="0" hangingPunct="0">
              <a:spcBef>
                <a:spcPct val="50000"/>
              </a:spcBef>
              <a:buClr>
                <a:srgbClr val="CC6600"/>
              </a:buClr>
              <a:buSzPct val="100000"/>
              <a:buFont typeface="Arial" charset="0"/>
              <a:buChar char="♦"/>
              <a:defRPr/>
            </a:pPr>
            <a:r>
              <a:rPr lang="en-US" sz="2800" dirty="0" err="1">
                <a:solidFill>
                  <a:schemeClr val="accent2"/>
                </a:solidFill>
              </a:rPr>
              <a:t>Mengapa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Solazyme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membentuk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aliansi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dengan</a:t>
            </a:r>
            <a:r>
              <a:rPr lang="en-US" sz="2800" dirty="0">
                <a:solidFill>
                  <a:schemeClr val="accent2"/>
                </a:solidFill>
              </a:rPr>
              <a:t> Sephora, </a:t>
            </a:r>
            <a:r>
              <a:rPr lang="en-US" sz="2800" dirty="0" err="1">
                <a:solidFill>
                  <a:schemeClr val="accent2"/>
                </a:solidFill>
              </a:rPr>
              <a:t>sebuah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perusahaan</a:t>
            </a:r>
            <a:r>
              <a:rPr lang="en-US" sz="2800" dirty="0">
                <a:solidFill>
                  <a:schemeClr val="accent2"/>
                </a:solidFill>
              </a:rPr>
              <a:t> di </a:t>
            </a:r>
            <a:r>
              <a:rPr lang="en-US" sz="2800" dirty="0" err="1">
                <a:solidFill>
                  <a:schemeClr val="accent2"/>
                </a:solidFill>
              </a:rPr>
              <a:t>pasar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produk</a:t>
            </a:r>
            <a:r>
              <a:rPr lang="en-US" sz="2800" dirty="0">
                <a:solidFill>
                  <a:schemeClr val="accent2"/>
                </a:solidFill>
              </a:rPr>
              <a:t> yang </a:t>
            </a:r>
            <a:r>
              <a:rPr lang="en-US" sz="2800" dirty="0" err="1">
                <a:solidFill>
                  <a:schemeClr val="accent2"/>
                </a:solidFill>
              </a:rPr>
              <a:t>sama</a:t>
            </a:r>
            <a:r>
              <a:rPr lang="en-US" sz="2800" dirty="0">
                <a:solidFill>
                  <a:schemeClr val="accent2"/>
                </a:solidFill>
              </a:rPr>
              <a:t>?</a:t>
            </a: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marL="288925" indent="-288925" eaLnBrk="0" hangingPunct="0">
              <a:spcBef>
                <a:spcPct val="50000"/>
              </a:spcBef>
              <a:buClr>
                <a:srgbClr val="CC6600"/>
              </a:buClr>
              <a:buSzPct val="100000"/>
              <a:buFont typeface="Arial" charset="0"/>
              <a:buChar char="♦"/>
              <a:defRPr/>
            </a:pPr>
            <a:r>
              <a:rPr lang="en-US" sz="2800" dirty="0" err="1">
                <a:solidFill>
                  <a:schemeClr val="accent2"/>
                </a:solidFill>
              </a:rPr>
              <a:t>Aliansi</a:t>
            </a:r>
            <a:r>
              <a:rPr lang="en-US" sz="2800" dirty="0">
                <a:solidFill>
                  <a:schemeClr val="accent2"/>
                </a:solidFill>
              </a:rPr>
              <a:t> mana </a:t>
            </a:r>
            <a:r>
              <a:rPr lang="en-US" sz="2800" dirty="0" err="1">
                <a:solidFill>
                  <a:schemeClr val="accent2"/>
                </a:solidFill>
              </a:rPr>
              <a:t>dari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aliansi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Solazyme</a:t>
            </a:r>
            <a:r>
              <a:rPr lang="en-US" sz="2800" dirty="0">
                <a:solidFill>
                  <a:schemeClr val="accent2"/>
                </a:solidFill>
              </a:rPr>
              <a:t> yang </a:t>
            </a:r>
            <a:r>
              <a:rPr lang="en-US" sz="2800" dirty="0" err="1">
                <a:solidFill>
                  <a:schemeClr val="accent2"/>
                </a:solidFill>
              </a:rPr>
              <a:t>memiliki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potensi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risiko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terbesar</a:t>
            </a:r>
            <a:r>
              <a:rPr lang="en-US" sz="2800" dirty="0">
                <a:solidFill>
                  <a:schemeClr val="accent2"/>
                </a:solidFill>
              </a:rPr>
              <a:t>? </a:t>
            </a:r>
            <a:r>
              <a:rPr lang="en-US" sz="2800" dirty="0" err="1">
                <a:solidFill>
                  <a:schemeClr val="accent2"/>
                </a:solidFill>
              </a:rPr>
              <a:t>Aliansi</a:t>
            </a:r>
            <a:r>
              <a:rPr lang="en-US" sz="2800" dirty="0">
                <a:solidFill>
                  <a:schemeClr val="accent2"/>
                </a:solidFill>
              </a:rPr>
              <a:t> mana yang </a:t>
            </a:r>
            <a:r>
              <a:rPr lang="en-US" sz="2800" dirty="0" err="1">
                <a:solidFill>
                  <a:schemeClr val="accent2"/>
                </a:solidFill>
              </a:rPr>
              <a:t>dapat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memberikan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manfaat</a:t>
            </a:r>
            <a:r>
              <a:rPr lang="en-US" sz="2800" dirty="0">
                <a:solidFill>
                  <a:schemeClr val="accent2"/>
                </a:solidFill>
              </a:rPr>
              <a:t> </a:t>
            </a:r>
            <a:r>
              <a:rPr lang="en-US" sz="2800" dirty="0" err="1">
                <a:solidFill>
                  <a:schemeClr val="accent2"/>
                </a:solidFill>
              </a:rPr>
              <a:t>terbesar</a:t>
            </a:r>
            <a:r>
              <a:rPr lang="en-US" sz="2800" dirty="0">
                <a:solidFill>
                  <a:schemeClr val="accent2"/>
                </a:solidFill>
              </a:rPr>
              <a:t>?</a:t>
            </a:r>
          </a:p>
          <a:p>
            <a:pPr eaLnBrk="0" hangingPunct="0">
              <a:spcBef>
                <a:spcPct val="50000"/>
              </a:spcBef>
              <a:buClr>
                <a:srgbClr val="CC6600"/>
              </a:buClr>
              <a:buSzPct val="100000"/>
              <a:defRPr/>
            </a:pPr>
            <a:endParaRPr lang="en-US" sz="28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9940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0493BB04-7988-4950-8F9A-23AB697DB55B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27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62" name="AutoShape 14"/>
          <p:cNvCxnSpPr>
            <a:cxnSpLocks noChangeShapeType="1"/>
            <a:stCxn id="40969" idx="0"/>
            <a:endCxn id="113669" idx="0"/>
          </p:cNvCxnSpPr>
          <p:nvPr/>
        </p:nvCxnSpPr>
        <p:spPr bwMode="auto">
          <a:xfrm flipH="1">
            <a:off x="2262188" y="2095500"/>
            <a:ext cx="2297112" cy="22113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3" name="AutoShape 15"/>
          <p:cNvCxnSpPr>
            <a:cxnSpLocks noChangeShapeType="1"/>
            <a:stCxn id="40969" idx="0"/>
            <a:endCxn id="40967" idx="0"/>
          </p:cNvCxnSpPr>
          <p:nvPr/>
        </p:nvCxnSpPr>
        <p:spPr bwMode="auto">
          <a:xfrm flipH="1">
            <a:off x="4558507" y="2095500"/>
            <a:ext cx="794" cy="2211780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964" name="AutoShape 16"/>
          <p:cNvCxnSpPr>
            <a:cxnSpLocks noChangeShapeType="1"/>
            <a:stCxn id="40969" idx="0"/>
            <a:endCxn id="40968" idx="0"/>
          </p:cNvCxnSpPr>
          <p:nvPr/>
        </p:nvCxnSpPr>
        <p:spPr bwMode="auto">
          <a:xfrm>
            <a:off x="4559300" y="2095500"/>
            <a:ext cx="2303463" cy="2211388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0661" name="Rectangle 4"/>
          <p:cNvSpPr>
            <a:spLocks noGrp="1" noChangeArrowheads="1"/>
          </p:cNvSpPr>
          <p:nvPr>
            <p:ph type="title"/>
          </p:nvPr>
        </p:nvSpPr>
        <p:spPr>
          <a:xfrm>
            <a:off x="620713" y="698500"/>
            <a:ext cx="7897812" cy="460375"/>
          </a:xfrm>
        </p:spPr>
        <p:txBody>
          <a:bodyPr/>
          <a:lstStyle/>
          <a:p>
            <a:pPr>
              <a:defRPr/>
            </a:pPr>
            <a:r>
              <a:rPr lang="sv-SE" dirty="0"/>
              <a:t>Bersaing Secara Internasional: Tiga Pendekatan Strategis</a:t>
            </a:r>
            <a:endParaRPr dirty="0" smtClean="0"/>
          </a:p>
        </p:txBody>
      </p:sp>
      <p:sp>
        <p:nvSpPr>
          <p:cNvPr id="113669" name="Text Box 5" descr="bluebevelbox"/>
          <p:cNvSpPr txBox="1">
            <a:spLocks noChangeArrowheads="1"/>
          </p:cNvSpPr>
          <p:nvPr/>
        </p:nvSpPr>
        <p:spPr bwMode="blackWhite">
          <a:xfrm>
            <a:off x="1339850" y="4306888"/>
            <a:ext cx="1843088" cy="9667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3175">
            <a:noFill/>
            <a:miter lim="800000"/>
            <a:headEnd/>
            <a:tailEnd/>
          </a:ln>
        </p:spPr>
        <p:txBody>
          <a:bodyPr lIns="0" rIns="0" anchor="ctr" anchorCtr="1"/>
          <a:lstStyle/>
          <a:p>
            <a:pPr algn="ctr">
              <a:spcBef>
                <a:spcPct val="50000"/>
              </a:spcBef>
              <a:defRPr/>
            </a:pPr>
            <a:r>
              <a:rPr lang="en-US" sz="1600" dirty="0" err="1">
                <a:solidFill>
                  <a:schemeClr val="bg1"/>
                </a:solidFill>
              </a:rPr>
              <a:t>Strategi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err="1">
                <a:solidFill>
                  <a:schemeClr val="bg1"/>
                </a:solidFill>
              </a:rPr>
              <a:t>Multidomestik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40967" name="Text Box 6" descr="brownbevelbox01"/>
          <p:cNvSpPr txBox="1">
            <a:spLocks noChangeArrowheads="1"/>
          </p:cNvSpPr>
          <p:nvPr/>
        </p:nvSpPr>
        <p:spPr bwMode="blackWhite">
          <a:xfrm>
            <a:off x="3636963" y="4307280"/>
            <a:ext cx="1843087" cy="966787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err="1"/>
              <a:t>Strategi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algn="ctr" eaLnBrk="1" hangingPunct="1">
              <a:spcBef>
                <a:spcPct val="50000"/>
              </a:spcBef>
            </a:pPr>
            <a:r>
              <a:rPr lang="en-US" sz="1600" b="1" dirty="0" smtClean="0"/>
              <a:t>Global</a:t>
            </a:r>
            <a:endParaRPr lang="en-US" altLang="en-US" sz="1600" b="1" dirty="0"/>
          </a:p>
        </p:txBody>
      </p:sp>
      <p:sp>
        <p:nvSpPr>
          <p:cNvPr id="40968" name="Text Box 7" descr="goldbevelbox01"/>
          <p:cNvSpPr txBox="1">
            <a:spLocks noChangeArrowheads="1"/>
          </p:cNvSpPr>
          <p:nvPr/>
        </p:nvSpPr>
        <p:spPr bwMode="blackWhite">
          <a:xfrm>
            <a:off x="5940425" y="4306888"/>
            <a:ext cx="1843088" cy="9620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err="1"/>
              <a:t>Strategi</a:t>
            </a:r>
            <a:r>
              <a:rPr lang="en-US" sz="1600" b="1" dirty="0"/>
              <a:t> </a:t>
            </a:r>
            <a:r>
              <a:rPr lang="en-US" sz="1600" b="1" dirty="0" err="1"/>
              <a:t>Transnasional</a:t>
            </a:r>
            <a:endParaRPr lang="en-US" altLang="en-US" sz="1600" b="1" dirty="0"/>
          </a:p>
        </p:txBody>
      </p:sp>
      <p:sp>
        <p:nvSpPr>
          <p:cNvPr id="40969" name="Oval 10" descr="LongOval01"/>
          <p:cNvSpPr>
            <a:spLocks noChangeArrowheads="1"/>
          </p:cNvSpPr>
          <p:nvPr/>
        </p:nvSpPr>
        <p:spPr bwMode="blackWhite">
          <a:xfrm>
            <a:off x="2449513" y="2095500"/>
            <a:ext cx="4219575" cy="1163638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2400" b="1" dirty="0" err="1"/>
              <a:t>Bersaing</a:t>
            </a:r>
            <a:r>
              <a:rPr lang="en-US" sz="2400" b="1" dirty="0"/>
              <a:t> </a:t>
            </a:r>
            <a:r>
              <a:rPr lang="en-US" sz="2400" b="1" dirty="0" err="1" smtClean="0"/>
              <a:t>Secara</a:t>
            </a:r>
            <a:endParaRPr lang="en-US" sz="2400" b="1" dirty="0" smtClean="0"/>
          </a:p>
          <a:p>
            <a:pPr algn="ctr" eaLnBrk="1" hangingPunct="1"/>
            <a:r>
              <a:rPr lang="en-US" sz="2400" b="1" dirty="0" smtClean="0"/>
              <a:t> </a:t>
            </a:r>
            <a:r>
              <a:rPr lang="en-US" sz="2400" b="1" dirty="0" err="1"/>
              <a:t>Internasional</a:t>
            </a:r>
            <a:endParaRPr lang="en-US" altLang="en-US" sz="2400" b="1" dirty="0"/>
          </a:p>
        </p:txBody>
      </p:sp>
      <p:sp>
        <p:nvSpPr>
          <p:cNvPr id="40970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48CD4BFD-CE91-431A-A597-29F9D0586B83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28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22288" y="1201738"/>
            <a:ext cx="7962900" cy="5176837"/>
          </a:xfrm>
        </p:spPr>
        <p:txBody>
          <a:bodyPr/>
          <a:lstStyle/>
          <a:p>
            <a:pPr>
              <a:buFont typeface="Arial" charset="0"/>
              <a:buChar char="♦"/>
              <a:defRPr/>
            </a:pPr>
            <a:r>
              <a:rPr lang="en-US" b="1" dirty="0" err="1"/>
              <a:t>Strategi</a:t>
            </a:r>
            <a:r>
              <a:rPr lang="en-US" b="1" dirty="0"/>
              <a:t> </a:t>
            </a:r>
            <a:r>
              <a:rPr lang="en-US" b="1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bersaing</a:t>
            </a:r>
            <a:r>
              <a:rPr lang="en-US" dirty="0"/>
              <a:t> di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bersamaan</a:t>
            </a:r>
            <a:r>
              <a:rPr lang="en-US" dirty="0"/>
              <a:t>.</a:t>
            </a:r>
            <a:endParaRPr dirty="0" smtClean="0"/>
          </a:p>
          <a:p>
            <a:pPr>
              <a:buFont typeface="Arial" charset="0"/>
              <a:buChar char="♦"/>
              <a:defRPr/>
            </a:pPr>
            <a:r>
              <a:rPr lang="en-US" b="1" dirty="0" err="1"/>
              <a:t>Strategi</a:t>
            </a:r>
            <a:r>
              <a:rPr lang="en-US" b="1" dirty="0"/>
              <a:t> </a:t>
            </a:r>
            <a:r>
              <a:rPr lang="en-US" b="1" dirty="0" err="1"/>
              <a:t>Multidomestik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di mana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pendekatan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merespons</a:t>
            </a:r>
            <a:r>
              <a:rPr lang="en-US" dirty="0"/>
              <a:t> </a:t>
            </a:r>
            <a:r>
              <a:rPr lang="en-US" dirty="0" err="1"/>
              <a:t>perbedaan</a:t>
            </a:r>
            <a:r>
              <a:rPr lang="en-US" dirty="0"/>
              <a:t> </a:t>
            </a:r>
            <a:r>
              <a:rPr lang="en-US" dirty="0" err="1"/>
              <a:t>preferensi</a:t>
            </a:r>
            <a:r>
              <a:rPr lang="en-US" dirty="0"/>
              <a:t> </a:t>
            </a:r>
            <a:r>
              <a:rPr lang="en-US" dirty="0" err="1"/>
              <a:t>pembeli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.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i="1" dirty="0"/>
              <a:t>think-local, act-local</a:t>
            </a:r>
            <a:r>
              <a:rPr lang="en-US" dirty="0"/>
              <a:t>, yang </a:t>
            </a:r>
            <a:r>
              <a:rPr lang="en-US" dirty="0" err="1"/>
              <a:t>dipermudah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 yang </a:t>
            </a:r>
            <a:r>
              <a:rPr lang="en-US" dirty="0" err="1"/>
              <a:t>didelegasikan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tingkat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41987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8C2B1D24-5EA9-4846-B1D8-CB46B1D78F0C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29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AutoShape 14"/>
          <p:cNvCxnSpPr>
            <a:cxnSpLocks noChangeShapeType="1"/>
            <a:stCxn id="16394" idx="0"/>
            <a:endCxn id="16398" idx="0"/>
          </p:cNvCxnSpPr>
          <p:nvPr/>
        </p:nvCxnSpPr>
        <p:spPr bwMode="auto">
          <a:xfrm flipV="1">
            <a:off x="2288382" y="1212850"/>
            <a:ext cx="2223294" cy="35353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7" name="AutoShape 16"/>
          <p:cNvCxnSpPr>
            <a:cxnSpLocks noChangeShapeType="1"/>
            <a:stCxn id="16395" idx="0"/>
            <a:endCxn id="16398" idx="0"/>
          </p:cNvCxnSpPr>
          <p:nvPr/>
        </p:nvCxnSpPr>
        <p:spPr bwMode="auto">
          <a:xfrm flipH="1" flipV="1">
            <a:off x="4511676" y="1212850"/>
            <a:ext cx="2152649" cy="35353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8" name="AutoShape 6"/>
          <p:cNvCxnSpPr>
            <a:cxnSpLocks noChangeShapeType="1"/>
            <a:stCxn id="16391" idx="0"/>
            <a:endCxn id="16398" idx="0"/>
          </p:cNvCxnSpPr>
          <p:nvPr/>
        </p:nvCxnSpPr>
        <p:spPr bwMode="auto">
          <a:xfrm flipH="1" flipV="1">
            <a:off x="4511676" y="1212850"/>
            <a:ext cx="37234" cy="270668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89" name="AutoShape 8"/>
          <p:cNvCxnSpPr>
            <a:cxnSpLocks noChangeShapeType="1"/>
            <a:stCxn id="16398" idx="0"/>
            <a:endCxn id="16392" idx="0"/>
          </p:cNvCxnSpPr>
          <p:nvPr/>
        </p:nvCxnSpPr>
        <p:spPr bwMode="auto">
          <a:xfrm>
            <a:off x="4511676" y="1212850"/>
            <a:ext cx="3049587" cy="2127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390" name="AutoShape 10"/>
          <p:cNvCxnSpPr>
            <a:cxnSpLocks noChangeShapeType="1"/>
            <a:stCxn id="16393" idx="0"/>
            <a:endCxn id="16398" idx="0"/>
          </p:cNvCxnSpPr>
          <p:nvPr/>
        </p:nvCxnSpPr>
        <p:spPr bwMode="auto">
          <a:xfrm flipV="1">
            <a:off x="1636713" y="1212850"/>
            <a:ext cx="2874963" cy="21272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391" name="Rectangle 4"/>
          <p:cNvSpPr>
            <a:spLocks noChangeArrowheads="1"/>
          </p:cNvSpPr>
          <p:nvPr/>
        </p:nvSpPr>
        <p:spPr bwMode="auto">
          <a:xfrm>
            <a:off x="2931971" y="3919538"/>
            <a:ext cx="32338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i-FI" dirty="0" smtClean="0"/>
              <a:t>Untuk </a:t>
            </a:r>
            <a:r>
              <a:rPr lang="fi-FI" b="1" dirty="0" smtClean="0"/>
              <a:t>memanfaatkan lebih jauh kompetensi inti</a:t>
            </a:r>
            <a:r>
              <a:rPr lang="fi-FI" dirty="0" smtClean="0"/>
              <a:t> perusahaan.</a:t>
            </a:r>
            <a:endParaRPr lang="en-US" altLang="en-US" b="1" dirty="0"/>
          </a:p>
        </p:txBody>
      </p:sp>
      <p:sp>
        <p:nvSpPr>
          <p:cNvPr id="16392" name="Rectangle 7"/>
          <p:cNvSpPr>
            <a:spLocks noChangeArrowheads="1"/>
          </p:cNvSpPr>
          <p:nvPr/>
        </p:nvSpPr>
        <p:spPr bwMode="auto">
          <a:xfrm>
            <a:off x="6165850" y="3340100"/>
            <a:ext cx="27908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dirty="0" err="1" smtClean="0"/>
              <a:t>Untuk</a:t>
            </a:r>
            <a:r>
              <a:rPr lang="en-US" sz="1600" dirty="0" smtClean="0"/>
              <a:t> </a:t>
            </a:r>
            <a:r>
              <a:rPr lang="en-US" sz="1600" dirty="0" err="1" smtClean="0"/>
              <a:t>memperoleh</a:t>
            </a:r>
            <a:r>
              <a:rPr lang="en-US" sz="1600" dirty="0" smtClean="0"/>
              <a:t> </a:t>
            </a:r>
            <a:r>
              <a:rPr lang="en-US" sz="1600" b="1" dirty="0" err="1" smtClean="0"/>
              <a:t>akses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terhadap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sumber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daya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dan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kapabilitas</a:t>
            </a:r>
            <a:r>
              <a:rPr lang="en-US" sz="1600" dirty="0" smtClean="0"/>
              <a:t> yang </a:t>
            </a:r>
            <a:r>
              <a:rPr lang="en-US" sz="1600" dirty="0" err="1" smtClean="0"/>
              <a:t>berada</a:t>
            </a:r>
            <a:r>
              <a:rPr lang="en-US" sz="1600" dirty="0" smtClean="0"/>
              <a:t> di </a:t>
            </a:r>
            <a:r>
              <a:rPr lang="en-US" sz="1600" dirty="0" err="1" smtClean="0"/>
              <a:t>pasar</a:t>
            </a:r>
            <a:r>
              <a:rPr lang="en-US" sz="1600" dirty="0" smtClean="0"/>
              <a:t> </a:t>
            </a:r>
            <a:r>
              <a:rPr lang="en-US" sz="1600" dirty="0" err="1" smtClean="0"/>
              <a:t>luar</a:t>
            </a:r>
            <a:r>
              <a:rPr lang="en-US" sz="1600" dirty="0" smtClean="0"/>
              <a:t> </a:t>
            </a:r>
            <a:r>
              <a:rPr lang="en-US" sz="1600" dirty="0" err="1" smtClean="0"/>
              <a:t>negeri</a:t>
            </a:r>
            <a:r>
              <a:rPr lang="en-US" sz="1600" dirty="0" smtClean="0"/>
              <a:t>.</a:t>
            </a:r>
            <a:endParaRPr lang="en-US" altLang="en-US" sz="1600" b="1" dirty="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439738" y="3340100"/>
            <a:ext cx="2393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memperoleh</a:t>
            </a:r>
            <a:r>
              <a:rPr lang="en-US" dirty="0" smtClean="0"/>
              <a:t> </a:t>
            </a:r>
            <a:r>
              <a:rPr lang="en-US" dirty="0" err="1" smtClean="0"/>
              <a:t>akses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b="1" dirty="0" err="1" smtClean="0"/>
              <a:t>pelanggan</a:t>
            </a:r>
            <a:r>
              <a:rPr lang="en-US" b="1" dirty="0" smtClean="0"/>
              <a:t> </a:t>
            </a:r>
            <a:r>
              <a:rPr lang="en-US" b="1" dirty="0" err="1" smtClean="0"/>
              <a:t>baru</a:t>
            </a:r>
            <a:r>
              <a:rPr lang="en-US" dirty="0" smtClean="0"/>
              <a:t>.</a:t>
            </a:r>
            <a:endParaRPr lang="en-US" altLang="en-US" b="1" dirty="0"/>
          </a:p>
        </p:txBody>
      </p:sp>
      <p:sp>
        <p:nvSpPr>
          <p:cNvPr id="16394" name="Rectangle 13"/>
          <p:cNvSpPr>
            <a:spLocks noChangeArrowheads="1"/>
          </p:cNvSpPr>
          <p:nvPr/>
        </p:nvSpPr>
        <p:spPr bwMode="auto">
          <a:xfrm>
            <a:off x="563563" y="4748213"/>
            <a:ext cx="34496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1" dirty="0" err="1" smtClean="0"/>
              <a:t>mencapai</a:t>
            </a:r>
            <a:r>
              <a:rPr lang="en-US" b="1" dirty="0" smtClean="0"/>
              <a:t> </a:t>
            </a:r>
            <a:r>
              <a:rPr lang="en-US" b="1" dirty="0" err="1" smtClean="0"/>
              <a:t>biaya</a:t>
            </a:r>
            <a:r>
              <a:rPr lang="en-US" b="1" dirty="0" smtClean="0"/>
              <a:t> yang </a:t>
            </a:r>
            <a:r>
              <a:rPr lang="en-US" b="1" dirty="0" err="1" smtClean="0"/>
              <a:t>lebih</a:t>
            </a:r>
            <a:r>
              <a:rPr lang="en-US" b="1" dirty="0" smtClean="0"/>
              <a:t> </a:t>
            </a:r>
            <a:r>
              <a:rPr lang="en-US" b="1" dirty="0" err="1" smtClean="0"/>
              <a:t>rendah</a:t>
            </a:r>
            <a:r>
              <a:rPr lang="en-US" dirty="0" smtClean="0"/>
              <a:t> </a:t>
            </a:r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skala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, </a:t>
            </a:r>
            <a:r>
              <a:rPr lang="en-US" dirty="0" err="1" smtClean="0"/>
              <a:t>pengalaman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r>
              <a:rPr lang="en-US" dirty="0" smtClean="0"/>
              <a:t> </a:t>
            </a:r>
            <a:r>
              <a:rPr lang="en-US" dirty="0" err="1" smtClean="0"/>
              <a:t>beli</a:t>
            </a:r>
            <a:r>
              <a:rPr lang="en-US" dirty="0" smtClean="0"/>
              <a:t>.</a:t>
            </a:r>
            <a:endParaRPr lang="en-US" altLang="en-US" b="1" dirty="0"/>
          </a:p>
        </p:txBody>
      </p:sp>
      <p:sp>
        <p:nvSpPr>
          <p:cNvPr id="16395" name="Rectangle 15"/>
          <p:cNvSpPr>
            <a:spLocks noChangeArrowheads="1"/>
          </p:cNvSpPr>
          <p:nvPr/>
        </p:nvSpPr>
        <p:spPr bwMode="auto">
          <a:xfrm>
            <a:off x="5289550" y="4748213"/>
            <a:ext cx="27495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1" dirty="0" err="1" smtClean="0"/>
              <a:t>menyebarkan</a:t>
            </a:r>
            <a:r>
              <a:rPr lang="en-US" b="1" dirty="0" smtClean="0"/>
              <a:t> </a:t>
            </a:r>
            <a:r>
              <a:rPr lang="en-US" b="1" dirty="0" err="1" smtClean="0"/>
              <a:t>risiko</a:t>
            </a:r>
            <a:r>
              <a:rPr lang="en-US" b="1" dirty="0" smtClean="0"/>
              <a:t> </a:t>
            </a:r>
            <a:r>
              <a:rPr lang="en-US" b="1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basis </a:t>
            </a:r>
            <a:r>
              <a:rPr lang="en-US" dirty="0" err="1" smtClean="0"/>
              <a:t>pasar</a:t>
            </a:r>
            <a:r>
              <a:rPr lang="en-US" dirty="0" smtClean="0"/>
              <a:t> yang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luas</a:t>
            </a:r>
            <a:r>
              <a:rPr lang="en-US" dirty="0" smtClean="0"/>
              <a:t>.</a:t>
            </a:r>
            <a:endParaRPr lang="en-US" altLang="en-US" b="1" dirty="0"/>
          </a:p>
        </p:txBody>
      </p:sp>
      <p:grpSp>
        <p:nvGrpSpPr>
          <p:cNvPr id="16396" name="Group 15"/>
          <p:cNvGrpSpPr>
            <a:grpSpLocks/>
          </p:cNvGrpSpPr>
          <p:nvPr/>
        </p:nvGrpSpPr>
        <p:grpSpPr bwMode="auto">
          <a:xfrm>
            <a:off x="1633538" y="1085850"/>
            <a:ext cx="5991225" cy="1985963"/>
            <a:chOff x="1077" y="776"/>
            <a:chExt cx="3774" cy="1251"/>
          </a:xfrm>
        </p:grpSpPr>
        <p:sp>
          <p:nvSpPr>
            <p:cNvPr id="16398" name="Oval 2"/>
            <p:cNvSpPr>
              <a:spLocks noChangeArrowheads="1"/>
            </p:cNvSpPr>
            <p:nvPr/>
          </p:nvSpPr>
          <p:spPr bwMode="auto">
            <a:xfrm>
              <a:off x="1388" y="856"/>
              <a:ext cx="3004" cy="1040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/>
              <a:endParaRPr lang="en-US" altLang="en-US" sz="2400"/>
            </a:p>
          </p:txBody>
        </p:sp>
        <p:sp>
          <p:nvSpPr>
            <p:cNvPr id="16399" name="Text Box 3"/>
            <p:cNvSpPr txBox="1">
              <a:spLocks noChangeArrowheads="1"/>
            </p:cNvSpPr>
            <p:nvPr/>
          </p:nvSpPr>
          <p:spPr bwMode="auto">
            <a:xfrm>
              <a:off x="1619" y="1163"/>
              <a:ext cx="257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anchor="ctr" anchorCtr="1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>
                  <a:solidFill>
                    <a:schemeClr val="bg1"/>
                  </a:solidFill>
                  <a:latin typeface="Arial" charset="0"/>
                  <a:cs typeface="Arial" charset="0"/>
                </a:rPr>
                <a:t>WHY COMPANIES DECIDE TO ENTER FOREIGN MARKETS</a:t>
              </a:r>
            </a:p>
          </p:txBody>
        </p:sp>
        <p:pic>
          <p:nvPicPr>
            <p:cNvPr id="16400" name="Picture 12" descr="GreenOval0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7" y="776"/>
              <a:ext cx="3774" cy="1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397" name="Rectangle 13"/>
          <p:cNvSpPr>
            <a:spLocks noChangeArrowheads="1"/>
          </p:cNvSpPr>
          <p:nvPr/>
        </p:nvSpPr>
        <p:spPr bwMode="auto">
          <a:xfrm>
            <a:off x="8456613" y="6584950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CEE55807-6B40-4F1A-A08E-CCFF27B28ED5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3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2333767" y="1323833"/>
            <a:ext cx="4435523" cy="1419367"/>
          </a:xfrm>
          <a:prstGeom prst="ellipse">
            <a:avLst/>
          </a:prstGeom>
          <a:solidFill>
            <a:srgbClr val="E5D5B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Clr>
                <a:srgbClr val="800000"/>
              </a:buClr>
            </a:pPr>
            <a:r>
              <a:rPr lang="en-US" sz="1600" b="1" dirty="0" err="1" smtClean="0"/>
              <a:t>Mengapa</a:t>
            </a:r>
            <a:r>
              <a:rPr lang="en-US" sz="1600" b="1" dirty="0" smtClean="0"/>
              <a:t> Perusahaan </a:t>
            </a:r>
            <a:r>
              <a:rPr lang="en-US" sz="1600" b="1" dirty="0" err="1" smtClean="0"/>
              <a:t>Memutuskan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untuk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Memasuki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Pasar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Luar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Negeri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1175" y="1201738"/>
            <a:ext cx="7962900" cy="5176837"/>
          </a:xfrm>
        </p:spPr>
        <p:txBody>
          <a:bodyPr/>
          <a:lstStyle/>
          <a:p>
            <a:pPr>
              <a:buFont typeface="Arial" charset="0"/>
              <a:buChar char="♦"/>
              <a:defRPr/>
            </a:pPr>
            <a:r>
              <a:rPr lang="en-US" sz="2400" b="1" dirty="0" err="1"/>
              <a:t>Strategi</a:t>
            </a:r>
            <a:r>
              <a:rPr lang="en-US" sz="2400" b="1" dirty="0"/>
              <a:t> Global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di mana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dirty="0" err="1"/>
              <a:t>kompetitif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di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tempat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beroperasi</a:t>
            </a:r>
            <a:r>
              <a:rPr lang="en-US" sz="2400" dirty="0"/>
              <a:t>, </a:t>
            </a:r>
            <a:r>
              <a:rPr lang="en-US" sz="2400" dirty="0" err="1"/>
              <a:t>menjual</a:t>
            </a:r>
            <a:r>
              <a:rPr lang="en-US" sz="2400" dirty="0"/>
              <a:t> </a:t>
            </a:r>
            <a:r>
              <a:rPr lang="en-US" sz="2400" dirty="0" err="1"/>
              <a:t>produk</a:t>
            </a:r>
            <a:r>
              <a:rPr lang="en-US" sz="2400" dirty="0"/>
              <a:t> yang </a:t>
            </a:r>
            <a:r>
              <a:rPr lang="en-US" sz="2400" dirty="0" err="1"/>
              <a:t>hampir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di mana-mana, </a:t>
            </a:r>
            <a:r>
              <a:rPr lang="en-US" sz="2400" dirty="0" err="1"/>
              <a:t>berusaha</a:t>
            </a:r>
            <a:r>
              <a:rPr lang="en-US" sz="2400" dirty="0"/>
              <a:t> </a:t>
            </a:r>
            <a:r>
              <a:rPr lang="en-US" sz="2400" dirty="0" err="1"/>
              <a:t>membangun</a:t>
            </a:r>
            <a:r>
              <a:rPr lang="en-US" sz="2400" dirty="0"/>
              <a:t> </a:t>
            </a:r>
            <a:r>
              <a:rPr lang="en-US" sz="2400" dirty="0" err="1"/>
              <a:t>merek</a:t>
            </a:r>
            <a:r>
              <a:rPr lang="en-US" sz="2400" dirty="0"/>
              <a:t> global,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mengoordinasikan</a:t>
            </a:r>
            <a:r>
              <a:rPr lang="en-US" sz="2400" dirty="0"/>
              <a:t> </a:t>
            </a:r>
            <a:r>
              <a:rPr lang="en-US" sz="2400" dirty="0" err="1"/>
              <a:t>tindakannya</a:t>
            </a:r>
            <a:r>
              <a:rPr lang="en-US" sz="2400" dirty="0"/>
              <a:t> di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dirty="0" err="1"/>
              <a:t>dunia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/>
              <a:t> yang </a:t>
            </a:r>
            <a:r>
              <a:rPr lang="en-US" sz="2400" dirty="0" err="1"/>
              <a:t>kuat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kantor</a:t>
            </a:r>
            <a:r>
              <a:rPr lang="en-US" sz="2400" dirty="0"/>
              <a:t> </a:t>
            </a:r>
            <a:r>
              <a:rPr lang="en-US" sz="2400" dirty="0" err="1"/>
              <a:t>pusat</a:t>
            </a:r>
            <a:r>
              <a:rPr lang="en-US" sz="2400" dirty="0"/>
              <a:t>.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i="1" dirty="0"/>
              <a:t>think-global, act-global</a:t>
            </a:r>
            <a:r>
              <a:rPr lang="en-US" sz="2400" dirty="0"/>
              <a:t>.</a:t>
            </a:r>
            <a:endParaRPr sz="2400" dirty="0" smtClean="0"/>
          </a:p>
          <a:p>
            <a:pPr>
              <a:buFont typeface="Arial" charset="0"/>
              <a:buChar char="♦"/>
              <a:defRPr/>
            </a:pPr>
            <a:r>
              <a:rPr lang="en-US" sz="2400" b="1" dirty="0" err="1"/>
              <a:t>Strategi</a:t>
            </a:r>
            <a:r>
              <a:rPr lang="en-US" sz="2400" b="1" dirty="0"/>
              <a:t> </a:t>
            </a:r>
            <a:r>
              <a:rPr lang="en-US" sz="2400" b="1" dirty="0" err="1"/>
              <a:t>Transnasional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i="1" dirty="0"/>
              <a:t>think-global, act-local</a:t>
            </a:r>
            <a:r>
              <a:rPr lang="en-US" sz="2400" dirty="0"/>
              <a:t> yang </a:t>
            </a:r>
            <a:r>
              <a:rPr lang="en-US" sz="2400" dirty="0" err="1"/>
              <a:t>menggabungkan</a:t>
            </a:r>
            <a:r>
              <a:rPr lang="en-US" sz="2400" dirty="0"/>
              <a:t> </a:t>
            </a:r>
            <a:r>
              <a:rPr lang="en-US" sz="2400" dirty="0" err="1"/>
              <a:t>elemen-elemen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multidomestik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global.</a:t>
            </a:r>
            <a:endParaRPr sz="2400" dirty="0"/>
          </a:p>
        </p:txBody>
      </p:sp>
      <p:sp>
        <p:nvSpPr>
          <p:cNvPr id="43011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1EC0CB30-AC51-4302-9DDD-98E4ECB486F3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30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3"/>
          <p:cNvSpPr txBox="1">
            <a:spLocks noChangeArrowheads="1"/>
          </p:cNvSpPr>
          <p:nvPr/>
        </p:nvSpPr>
        <p:spPr bwMode="auto">
          <a:xfrm>
            <a:off x="1874838" y="406400"/>
            <a:ext cx="65801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Three Approaches for Competing Internationally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411163" y="409575"/>
            <a:ext cx="14112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6600"/>
                </a:solidFill>
              </a:rPr>
              <a:t>FIGURE 7.2</a:t>
            </a:r>
          </a:p>
        </p:txBody>
      </p:sp>
      <p:sp>
        <p:nvSpPr>
          <p:cNvPr id="44036" name="Line 4"/>
          <p:cNvSpPr>
            <a:spLocks noChangeShapeType="1"/>
          </p:cNvSpPr>
          <p:nvPr/>
        </p:nvSpPr>
        <p:spPr bwMode="auto">
          <a:xfrm>
            <a:off x="411163" y="852488"/>
            <a:ext cx="8375650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4037" name="Group 1"/>
          <p:cNvGrpSpPr>
            <a:grpSpLocks/>
          </p:cNvGrpSpPr>
          <p:nvPr/>
        </p:nvGrpSpPr>
        <p:grpSpPr bwMode="auto">
          <a:xfrm>
            <a:off x="1492250" y="989013"/>
            <a:ext cx="6175375" cy="5557837"/>
            <a:chOff x="1491771" y="989013"/>
            <a:chExt cx="6175375" cy="5557837"/>
          </a:xfrm>
        </p:grpSpPr>
        <p:pic>
          <p:nvPicPr>
            <p:cNvPr id="44039" name="Picture 6" descr="07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771" y="989013"/>
              <a:ext cx="6175375" cy="5557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0050" y="2280245"/>
              <a:ext cx="1895475" cy="723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6424" y="1969905"/>
              <a:ext cx="1990725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4699" y="4447069"/>
              <a:ext cx="1866900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8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15C92DDC-136E-4C18-ABC8-9BF2FAD0CA0E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31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3"/>
          <p:cNvSpPr txBox="1">
            <a:spLocks noChangeArrowheads="1"/>
          </p:cNvSpPr>
          <p:nvPr/>
        </p:nvSpPr>
        <p:spPr bwMode="auto">
          <a:xfrm>
            <a:off x="1597025" y="292100"/>
            <a:ext cx="63642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n-NO" sz="2400" b="1" dirty="0"/>
              <a:t>Kelebihan dan Kekurangan Pendekatan Multidomestik, Global, dan Transnasional</a:t>
            </a:r>
            <a:endParaRPr lang="en-US" altLang="en-US" sz="2400" b="1" dirty="0"/>
          </a:p>
        </p:txBody>
      </p:sp>
      <p:graphicFrame>
        <p:nvGraphicFramePr>
          <p:cNvPr id="83045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013486"/>
              </p:ext>
            </p:extLst>
          </p:nvPr>
        </p:nvGraphicFramePr>
        <p:xfrm>
          <a:off x="312738" y="1220788"/>
          <a:ext cx="8350250" cy="5486400"/>
        </p:xfrm>
        <a:graphic>
          <a:graphicData uri="http://schemas.openxmlformats.org/drawingml/2006/table">
            <a:tbl>
              <a:tblPr/>
              <a:tblGrid>
                <a:gridCol w="402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err="1" smtClean="0"/>
                        <a:t>Pendekatan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Multidomestik</a:t>
                      </a:r>
                      <a:endParaRPr lang="en-US" sz="2400" b="1" dirty="0" smtClean="0"/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/>
                        <a:t> (Think Local, Act Local)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err="1" smtClean="0">
                          <a:solidFill>
                            <a:schemeClr val="bg1"/>
                          </a:solidFill>
                        </a:rPr>
                        <a:t>Kelebihan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Kekurangan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Dapat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memenuhi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kebutuhan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spesifik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setiap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pasar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dengan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tepat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Dapat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merespons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dengan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cepat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perubahan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permintaan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terlokalisasi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sv-SE" sz="2000" dirty="0" smtClean="0"/>
                        <a:t>Dapat menargetkan reaksi terhadap pergerakan pesaing lokal.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Dapat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merespons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cepat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terhadap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peluang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ancaman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lokal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Menghambat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berbagi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kapabilitas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atau</a:t>
                      </a:r>
                      <a:r>
                        <a:rPr lang="en-US" sz="2000" dirty="0" smtClean="0"/>
                        <a:t> transfer </a:t>
                      </a:r>
                      <a:r>
                        <a:rPr lang="en-US" sz="2000" dirty="0" err="1" smtClean="0"/>
                        <a:t>antar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pasar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Biaya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produksi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distribusi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tinggi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mendukung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keunggulan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kompetitif</a:t>
                      </a:r>
                      <a:r>
                        <a:rPr lang="en-US" sz="2000" dirty="0" smtClean="0"/>
                        <a:t> global.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304800" y="409575"/>
            <a:ext cx="1292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TABLE 7.1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5070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09605A6B-C944-47DD-9A83-7371D7CF723B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32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3"/>
          <p:cNvSpPr txBox="1">
            <a:spLocks noChangeArrowheads="1"/>
          </p:cNvSpPr>
          <p:nvPr/>
        </p:nvSpPr>
        <p:spPr bwMode="auto">
          <a:xfrm>
            <a:off x="1747838" y="220183"/>
            <a:ext cx="64928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Kelebihan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Kekurangan</a:t>
            </a:r>
            <a:r>
              <a:rPr lang="en-US" b="1" dirty="0"/>
              <a:t> </a:t>
            </a:r>
            <a:r>
              <a:rPr lang="en-US" b="1" dirty="0" err="1"/>
              <a:t>Pendekatan</a:t>
            </a:r>
            <a:r>
              <a:rPr lang="en-US" b="1" dirty="0"/>
              <a:t> </a:t>
            </a:r>
            <a:r>
              <a:rPr lang="en-US" b="1" dirty="0" err="1"/>
              <a:t>Multidomestik</a:t>
            </a:r>
            <a:r>
              <a:rPr lang="en-US" b="1" dirty="0"/>
              <a:t>, Global,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Transnasional</a:t>
            </a:r>
            <a:r>
              <a:rPr lang="en-US" b="1" dirty="0"/>
              <a:t> (</a:t>
            </a:r>
            <a:r>
              <a:rPr lang="en-US" b="1" dirty="0" err="1"/>
              <a:t>lanjutan</a:t>
            </a:r>
            <a:r>
              <a:rPr lang="en-US" b="1" dirty="0"/>
              <a:t>)</a:t>
            </a:r>
            <a:endParaRPr lang="en-US" altLang="en-US" b="1" dirty="0"/>
          </a:p>
        </p:txBody>
      </p:sp>
      <p:graphicFrame>
        <p:nvGraphicFramePr>
          <p:cNvPr id="175125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315913"/>
              </p:ext>
            </p:extLst>
          </p:nvPr>
        </p:nvGraphicFramePr>
        <p:xfrm>
          <a:off x="312738" y="1220788"/>
          <a:ext cx="8350250" cy="4175630"/>
        </p:xfrm>
        <a:graphic>
          <a:graphicData uri="http://schemas.openxmlformats.org/drawingml/2006/table">
            <a:tbl>
              <a:tblPr/>
              <a:tblGrid>
                <a:gridCol w="402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24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err="1" smtClean="0"/>
                        <a:t>Pendekatan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Transnasional</a:t>
                      </a:r>
                      <a:r>
                        <a:rPr lang="en-US" sz="2400" b="1" dirty="0" smtClean="0"/>
                        <a:t>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/>
                        <a:t>(Think Global, Act Local)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14" marB="91414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2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Kelebihan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Kekurangan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marT="45707" marB="45707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753"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Menawarkan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manfaat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responsivitas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lokal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integrasi</a:t>
                      </a:r>
                      <a:r>
                        <a:rPr lang="en-US" sz="2000" dirty="0" smtClean="0"/>
                        <a:t> global.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Memungkinkan</a:t>
                      </a:r>
                      <a:r>
                        <a:rPr lang="en-US" sz="2000" dirty="0" smtClean="0"/>
                        <a:t> transfer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berbagi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sumber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serta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kapabilitas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antar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negara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Memberikan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manfaat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koordinasi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fleksibel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14" marB="91414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kompleks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sulit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untuk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diterapkan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sv-SE" sz="2000" dirty="0" smtClean="0"/>
                        <a:t>Tujuan yang saling bertentangan mungkin sulit untuk disatukan dan memerlukan pengorbanan.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Penerapan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mahal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memakan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waktu</a:t>
                      </a:r>
                      <a:r>
                        <a:rPr lang="en-US" sz="2000" dirty="0" smtClean="0"/>
                        <a:t>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14" marB="91414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0416" y="389182"/>
            <a:ext cx="16875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TABLE 7.1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6094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CCB4CB1D-B48C-42EE-8B08-2B99CB69A208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33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3"/>
          <p:cNvSpPr txBox="1">
            <a:spLocks noChangeArrowheads="1"/>
          </p:cNvSpPr>
          <p:nvPr/>
        </p:nvSpPr>
        <p:spPr bwMode="auto">
          <a:xfrm>
            <a:off x="1725613" y="385763"/>
            <a:ext cx="6515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 err="1"/>
              <a:t>Kelebihan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Kekurangan</a:t>
            </a:r>
            <a:r>
              <a:rPr lang="en-US" b="1" dirty="0"/>
              <a:t> </a:t>
            </a:r>
            <a:r>
              <a:rPr lang="en-US" b="1" dirty="0" err="1"/>
              <a:t>Pendekatan</a:t>
            </a:r>
            <a:r>
              <a:rPr lang="en-US" b="1" dirty="0"/>
              <a:t> </a:t>
            </a:r>
            <a:r>
              <a:rPr lang="en-US" b="1" dirty="0" err="1"/>
              <a:t>Multidomestik</a:t>
            </a:r>
            <a:r>
              <a:rPr lang="en-US" b="1" dirty="0"/>
              <a:t>, Global,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Transnasional</a:t>
            </a:r>
            <a:r>
              <a:rPr lang="en-US" b="1" dirty="0"/>
              <a:t> (</a:t>
            </a:r>
            <a:r>
              <a:rPr lang="en-US" b="1" dirty="0" err="1"/>
              <a:t>lanjutan</a:t>
            </a:r>
            <a:r>
              <a:rPr lang="en-US" b="1" dirty="0"/>
              <a:t>)</a:t>
            </a:r>
            <a:endParaRPr lang="en-US" altLang="en-US" b="1" dirty="0"/>
          </a:p>
        </p:txBody>
      </p:sp>
      <p:graphicFrame>
        <p:nvGraphicFramePr>
          <p:cNvPr id="17819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1349456"/>
              </p:ext>
            </p:extLst>
          </p:nvPr>
        </p:nvGraphicFramePr>
        <p:xfrm>
          <a:off x="312738" y="1220788"/>
          <a:ext cx="8350250" cy="4876800"/>
        </p:xfrm>
        <a:graphic>
          <a:graphicData uri="http://schemas.openxmlformats.org/drawingml/2006/table">
            <a:tbl>
              <a:tblPr/>
              <a:tblGrid>
                <a:gridCol w="402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1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4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err="1" smtClean="0"/>
                        <a:t>Pendekatan</a:t>
                      </a:r>
                      <a:r>
                        <a:rPr lang="en-US" sz="2400" b="1" dirty="0" smtClean="0"/>
                        <a:t> Global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1" dirty="0" smtClean="0"/>
                        <a:t>(Think Global, Act Global)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Kelebihan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Kekurangan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350"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sv-SE" sz="2000" dirty="0" smtClean="0"/>
                        <a:t>Biaya lebih rendah karena skala dan ekonomi cakupan.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Efisiensi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besar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berkat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kemampuan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untuk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mentransfer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praktik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terbaik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antar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pasar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banyak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inovasi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berbagi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pengetahuan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transfer </a:t>
                      </a:r>
                      <a:r>
                        <a:rPr lang="en-US" sz="2000" dirty="0" err="1" smtClean="0"/>
                        <a:t>kapabilitas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Manfaat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dari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merek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reputasi</a:t>
                      </a:r>
                      <a:r>
                        <a:rPr lang="en-US" sz="2000" dirty="0" smtClean="0"/>
                        <a:t> global.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Tidak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dapat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memenuhi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kebutuhan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lokal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dengan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tepat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Kurang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responsif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terhadap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perubahan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kondisi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pasar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lokal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Biaya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transportasi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tarif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tinggi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169863" marR="0" lvl="0" indent="-169863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3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lang="en-US" sz="2000" dirty="0" err="1" smtClean="0"/>
                        <a:t>Biaya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koordinasi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dan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integrasi</a:t>
                      </a:r>
                      <a:r>
                        <a:rPr lang="en-US" sz="2000" dirty="0" smtClean="0"/>
                        <a:t> yang </a:t>
                      </a:r>
                      <a:r>
                        <a:rPr lang="en-US" sz="2000" dirty="0" err="1" smtClean="0"/>
                        <a:t>lebih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tinggi</a:t>
                      </a:r>
                      <a:r>
                        <a:rPr lang="en-US" sz="2000" dirty="0" smtClean="0"/>
                        <a:t>.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91440" marB="91440"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04800" y="420688"/>
            <a:ext cx="1687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+mn-cs"/>
              </a:rPr>
              <a:t>TABLE 7.1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47118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6A8B7D48-DF86-4393-A834-2AA784D39EE4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34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795338"/>
            <a:ext cx="7897812" cy="458787"/>
          </a:xfrm>
        </p:spPr>
        <p:txBody>
          <a:bodyPr/>
          <a:lstStyle/>
          <a:p>
            <a:pPr>
              <a:defRPr/>
            </a:pPr>
            <a:r>
              <a:rPr lang="it-IT" sz="4000" dirty="0"/>
              <a:t>Pencarian Keunggulan Kompetitif di Arena Internasional</a:t>
            </a:r>
            <a:endParaRPr sz="4000" dirty="0" smtClean="0"/>
          </a:p>
        </p:txBody>
      </p:sp>
      <p:cxnSp>
        <p:nvCxnSpPr>
          <p:cNvPr id="48131" name="AutoShape 4"/>
          <p:cNvCxnSpPr>
            <a:cxnSpLocks noChangeShapeType="1"/>
            <a:stCxn id="48137" idx="0"/>
            <a:endCxn id="48134" idx="0"/>
          </p:cNvCxnSpPr>
          <p:nvPr/>
        </p:nvCxnSpPr>
        <p:spPr bwMode="auto">
          <a:xfrm flipH="1">
            <a:off x="2019300" y="2427288"/>
            <a:ext cx="2540000" cy="21415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2" name="AutoShape 5"/>
          <p:cNvCxnSpPr>
            <a:cxnSpLocks noChangeShapeType="1"/>
            <a:stCxn id="48137" idx="0"/>
            <a:endCxn id="48135" idx="0"/>
          </p:cNvCxnSpPr>
          <p:nvPr/>
        </p:nvCxnSpPr>
        <p:spPr bwMode="auto">
          <a:xfrm flipH="1">
            <a:off x="4557713" y="2427288"/>
            <a:ext cx="1587" cy="21415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33" name="AutoShape 6"/>
          <p:cNvCxnSpPr>
            <a:cxnSpLocks noChangeShapeType="1"/>
            <a:stCxn id="48137" idx="0"/>
            <a:endCxn id="48136" idx="0"/>
          </p:cNvCxnSpPr>
          <p:nvPr/>
        </p:nvCxnSpPr>
        <p:spPr bwMode="auto">
          <a:xfrm>
            <a:off x="4559300" y="2427288"/>
            <a:ext cx="2536825" cy="2141537"/>
          </a:xfrm>
          <a:prstGeom prst="straightConnector1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34" name="Text Box 5" descr="bluebevelbox"/>
          <p:cNvSpPr txBox="1">
            <a:spLocks noChangeArrowheads="1"/>
          </p:cNvSpPr>
          <p:nvPr/>
        </p:nvSpPr>
        <p:spPr bwMode="blackWhite">
          <a:xfrm>
            <a:off x="900113" y="4568825"/>
            <a:ext cx="2238375" cy="1236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err="1">
                <a:solidFill>
                  <a:schemeClr val="bg1"/>
                </a:solidFill>
              </a:rPr>
              <a:t>Menggunakan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lokasi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internasional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untuk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menurunkan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biaya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atau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membedakan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produk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  <a:endParaRPr lang="en-US" altLang="en-US" sz="1600" b="1" dirty="0">
              <a:solidFill>
                <a:schemeClr val="bg1"/>
              </a:solidFill>
            </a:endParaRPr>
          </a:p>
        </p:txBody>
      </p:sp>
      <p:sp>
        <p:nvSpPr>
          <p:cNvPr id="48135" name="Text Box 6" descr="brownbevelbox01"/>
          <p:cNvSpPr txBox="1">
            <a:spLocks noChangeArrowheads="1"/>
          </p:cNvSpPr>
          <p:nvPr/>
        </p:nvSpPr>
        <p:spPr bwMode="blackWhite">
          <a:xfrm>
            <a:off x="3438525" y="4568825"/>
            <a:ext cx="2238375" cy="1236663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sz="1600" b="1" dirty="0" err="1"/>
              <a:t>Berbagi</a:t>
            </a:r>
            <a:r>
              <a:rPr lang="es-ES" sz="1600" b="1" dirty="0"/>
              <a:t> </a:t>
            </a:r>
            <a:r>
              <a:rPr lang="es-ES" sz="1600" b="1" dirty="0" err="1"/>
              <a:t>sumber</a:t>
            </a:r>
            <a:r>
              <a:rPr lang="es-ES" sz="1600" b="1" dirty="0"/>
              <a:t> </a:t>
            </a:r>
            <a:r>
              <a:rPr lang="es-ES" sz="1600" b="1" dirty="0" err="1"/>
              <a:t>daya</a:t>
            </a:r>
            <a:r>
              <a:rPr lang="es-ES" sz="1600" b="1" dirty="0"/>
              <a:t> dan </a:t>
            </a:r>
            <a:r>
              <a:rPr lang="es-ES" sz="1600" b="1" dirty="0" err="1"/>
              <a:t>kapabilitas</a:t>
            </a:r>
            <a:r>
              <a:rPr lang="es-ES" sz="1600" dirty="0"/>
              <a:t>.</a:t>
            </a:r>
            <a:endParaRPr lang="en-US" altLang="en-US" sz="1600" b="1" dirty="0"/>
          </a:p>
        </p:txBody>
      </p:sp>
      <p:sp>
        <p:nvSpPr>
          <p:cNvPr id="48136" name="Text Box 7" descr="goldbevelbox01"/>
          <p:cNvSpPr txBox="1">
            <a:spLocks noChangeArrowheads="1"/>
          </p:cNvSpPr>
          <p:nvPr/>
        </p:nvSpPr>
        <p:spPr bwMode="blackWhite">
          <a:xfrm>
            <a:off x="5976938" y="4568825"/>
            <a:ext cx="2238375" cy="12319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600" b="1" dirty="0" err="1"/>
              <a:t>Mendapatkan</a:t>
            </a:r>
            <a:r>
              <a:rPr lang="en-US" sz="1600" dirty="0"/>
              <a:t> </a:t>
            </a:r>
            <a:r>
              <a:rPr lang="en-US" sz="1600" b="1" dirty="0" err="1"/>
              <a:t>manfaat</a:t>
            </a:r>
            <a:r>
              <a:rPr lang="en-US" sz="1600" b="1" dirty="0"/>
              <a:t> </a:t>
            </a:r>
            <a:r>
              <a:rPr lang="en-US" sz="1600" b="1" dirty="0" err="1"/>
              <a:t>koordinasi</a:t>
            </a:r>
            <a:r>
              <a:rPr lang="en-US" sz="1600" b="1" dirty="0"/>
              <a:t> </a:t>
            </a:r>
            <a:r>
              <a:rPr lang="en-US" sz="1600" b="1" dirty="0" err="1"/>
              <a:t>lintas</a:t>
            </a:r>
            <a:r>
              <a:rPr lang="en-US" sz="1600" b="1" dirty="0"/>
              <a:t> </a:t>
            </a:r>
            <a:r>
              <a:rPr lang="en-US" sz="1600" b="1" dirty="0" err="1"/>
              <a:t>negara</a:t>
            </a:r>
            <a:r>
              <a:rPr lang="en-US" sz="1600" dirty="0"/>
              <a:t>.</a:t>
            </a:r>
            <a:endParaRPr lang="en-US" altLang="en-US" sz="1600" b="1" dirty="0"/>
          </a:p>
        </p:txBody>
      </p:sp>
      <p:sp>
        <p:nvSpPr>
          <p:cNvPr id="48137" name="Oval 10" descr="LongOval01"/>
          <p:cNvSpPr>
            <a:spLocks noChangeArrowheads="1"/>
          </p:cNvSpPr>
          <p:nvPr/>
        </p:nvSpPr>
        <p:spPr bwMode="blackWhite">
          <a:xfrm>
            <a:off x="2017713" y="2427288"/>
            <a:ext cx="5083175" cy="1182687"/>
          </a:xfrm>
          <a:prstGeom prst="ellipse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9525">
            <a:solidFill>
              <a:srgbClr val="969696"/>
            </a:solidFill>
            <a:round/>
            <a:headEnd/>
            <a:tailEnd/>
          </a:ln>
        </p:spPr>
        <p:txBody>
          <a:bodyPr wrap="none" lIns="0" tIns="0" rIns="0" b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err="1"/>
              <a:t>Membangun</a:t>
            </a:r>
            <a:r>
              <a:rPr lang="en-US" b="1" dirty="0"/>
              <a:t> </a:t>
            </a:r>
            <a:r>
              <a:rPr lang="en-US" b="1" dirty="0" err="1"/>
              <a:t>Keunggulan</a:t>
            </a:r>
            <a:r>
              <a:rPr lang="en-US" b="1" dirty="0"/>
              <a:t> </a:t>
            </a:r>
            <a:r>
              <a:rPr lang="en-US" b="1" dirty="0" err="1" smtClean="0"/>
              <a:t>Kompetitif</a:t>
            </a:r>
            <a:endParaRPr lang="en-US" b="1" dirty="0" smtClean="0"/>
          </a:p>
          <a:p>
            <a:pPr algn="ctr" eaLnBrk="1" hangingPunct="1"/>
            <a:r>
              <a:rPr lang="en-US" b="1" dirty="0" smtClean="0"/>
              <a:t> </a:t>
            </a:r>
            <a:r>
              <a:rPr lang="en-US" b="1" dirty="0"/>
              <a:t>di </a:t>
            </a:r>
            <a:r>
              <a:rPr lang="en-US" b="1" dirty="0" err="1"/>
              <a:t>Pasar</a:t>
            </a:r>
            <a:r>
              <a:rPr lang="en-US" b="1" dirty="0"/>
              <a:t> </a:t>
            </a:r>
            <a:r>
              <a:rPr lang="en-US" b="1" dirty="0" err="1"/>
              <a:t>Internasional</a:t>
            </a:r>
            <a:endParaRPr lang="en-US" altLang="en-US" b="1" dirty="0"/>
          </a:p>
        </p:txBody>
      </p:sp>
      <p:sp>
        <p:nvSpPr>
          <p:cNvPr id="48138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B140DB2B-486B-4B46-91AF-860885647117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35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560388"/>
            <a:ext cx="7897812" cy="460375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Lokasi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endParaRPr dirty="0" smtClean="0"/>
          </a:p>
        </p:txBody>
      </p:sp>
      <p:sp>
        <p:nvSpPr>
          <p:cNvPr id="103429" name="Text Box 5" descr="bluebevelbox"/>
          <p:cNvSpPr txBox="1">
            <a:spLocks noChangeArrowheads="1"/>
          </p:cNvSpPr>
          <p:nvPr/>
        </p:nvSpPr>
        <p:spPr bwMode="blackWhite">
          <a:xfrm>
            <a:off x="3509963" y="3694113"/>
            <a:ext cx="4325937" cy="1422400"/>
          </a:xfrm>
          <a:prstGeom prst="rect">
            <a:avLst/>
          </a:prstGeom>
          <a:blipFill dpi="0" rotWithShape="0">
            <a:blip r:embed="rId3"/>
            <a:srcRect/>
            <a:stretch>
              <a:fillRect/>
            </a:stretch>
          </a:blipFill>
          <a:ln w="317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strategi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menawarkan</a:t>
            </a:r>
            <a:r>
              <a:rPr lang="en-US" dirty="0"/>
              <a:t> </a:t>
            </a:r>
            <a:r>
              <a:rPr lang="en-US" b="1" dirty="0" err="1"/>
              <a:t>produk</a:t>
            </a:r>
            <a:r>
              <a:rPr lang="en-US" b="1" dirty="0"/>
              <a:t> yang </a:t>
            </a:r>
            <a:r>
              <a:rPr lang="en-US" b="1" dirty="0" err="1"/>
              <a:t>sebagian</a:t>
            </a:r>
            <a:r>
              <a:rPr lang="en-US" b="1" dirty="0"/>
              <a:t> </a:t>
            </a:r>
            <a:r>
              <a:rPr lang="en-US" b="1" dirty="0" err="1"/>
              <a:t>besar</a:t>
            </a:r>
            <a:r>
              <a:rPr lang="en-US" b="1" dirty="0"/>
              <a:t> </a:t>
            </a:r>
            <a:r>
              <a:rPr lang="en-US" b="1" dirty="0" err="1"/>
              <a:t>terstandarisasi</a:t>
            </a:r>
            <a:r>
              <a:rPr lang="en-US" b="1" dirty="0"/>
              <a:t> di </a:t>
            </a:r>
            <a:r>
              <a:rPr lang="en-US" b="1" dirty="0" err="1"/>
              <a:t>seluruh</a:t>
            </a:r>
            <a:r>
              <a:rPr lang="en-US" b="1" dirty="0"/>
              <a:t> </a:t>
            </a:r>
            <a:r>
              <a:rPr lang="en-US" b="1" dirty="0" err="1"/>
              <a:t>dunia</a:t>
            </a:r>
            <a:r>
              <a:rPr lang="en-US" dirty="0"/>
              <a:t>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blackWhite">
          <a:xfrm>
            <a:off x="3524250" y="1976438"/>
            <a:ext cx="4314825" cy="14224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175">
            <a:noFill/>
            <a:miter lim="800000"/>
            <a:headEnd/>
            <a:tailEnd/>
          </a:ln>
        </p:spPr>
        <p:txBody>
          <a:bodyPr anchor="ctr" anchorCtr="1"/>
          <a:lstStyle/>
          <a:p>
            <a:pPr>
              <a:spcBef>
                <a:spcPct val="50000"/>
              </a:spcBef>
              <a:defRPr/>
            </a:pPr>
            <a:r>
              <a:rPr lang="en-US" dirty="0" err="1"/>
              <a:t>Menyesuaikan</a:t>
            </a:r>
            <a:r>
              <a:rPr lang="en-US" dirty="0"/>
              <a:t> </a:t>
            </a:r>
            <a:r>
              <a:rPr lang="en-US" dirty="0" err="1"/>
              <a:t>penawaran</a:t>
            </a:r>
            <a:r>
              <a:rPr lang="en-US" dirty="0"/>
              <a:t> di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selera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preferensi</a:t>
            </a:r>
            <a:r>
              <a:rPr lang="en-US" b="1" dirty="0"/>
              <a:t> </a:t>
            </a:r>
            <a:r>
              <a:rPr lang="en-US" b="1" dirty="0" err="1"/>
              <a:t>pembeli</a:t>
            </a:r>
            <a:r>
              <a:rPr lang="en-US" b="1" dirty="0"/>
              <a:t> </a:t>
            </a:r>
            <a:r>
              <a:rPr lang="en-US" b="1" dirty="0" err="1"/>
              <a:t>lokal</a:t>
            </a:r>
            <a:r>
              <a:rPr lang="en-US" dirty="0"/>
              <a:t>.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49157" name="AutoShape 7"/>
          <p:cNvCxnSpPr>
            <a:cxnSpLocks noChangeShapeType="1"/>
            <a:stCxn id="103430" idx="1"/>
            <a:endCxn id="49159" idx="2"/>
          </p:cNvCxnSpPr>
          <p:nvPr/>
        </p:nvCxnSpPr>
        <p:spPr bwMode="auto">
          <a:xfrm flipH="1">
            <a:off x="620713" y="2687638"/>
            <a:ext cx="2903537" cy="83502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158" name="AutoShape 8"/>
          <p:cNvCxnSpPr>
            <a:cxnSpLocks noChangeShapeType="1"/>
            <a:stCxn id="103429" idx="1"/>
            <a:endCxn id="49159" idx="2"/>
          </p:cNvCxnSpPr>
          <p:nvPr/>
        </p:nvCxnSpPr>
        <p:spPr bwMode="auto">
          <a:xfrm flipH="1" flipV="1">
            <a:off x="620713" y="3522663"/>
            <a:ext cx="2889250" cy="88265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 type="stealth" w="lg" len="lg"/>
            <a:tailEnd type="none" w="lg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159" name="Oval 9"/>
          <p:cNvSpPr>
            <a:spLocks noChangeArrowheads="1"/>
          </p:cNvSpPr>
          <p:nvPr/>
        </p:nvSpPr>
        <p:spPr bwMode="auto">
          <a:xfrm>
            <a:off x="620713" y="2800350"/>
            <a:ext cx="2490787" cy="1444625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 anchorCtr="1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b="1" dirty="0" err="1"/>
              <a:t>Isu</a:t>
            </a:r>
            <a:r>
              <a:rPr lang="en-US" b="1" dirty="0"/>
              <a:t> </a:t>
            </a:r>
            <a:r>
              <a:rPr lang="en-US" b="1" dirty="0" err="1"/>
              <a:t>Lokasi</a:t>
            </a:r>
            <a:r>
              <a:rPr lang="en-US" b="1" dirty="0"/>
              <a:t> </a:t>
            </a:r>
            <a:r>
              <a:rPr lang="en-US" b="1" dirty="0" err="1"/>
              <a:t>Utama</a:t>
            </a:r>
            <a:endParaRPr lang="en-US" altLang="en-US" b="1" dirty="0"/>
          </a:p>
        </p:txBody>
      </p:sp>
      <p:sp>
        <p:nvSpPr>
          <p:cNvPr id="49160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F2FBB12B-E4C1-4A22-A0ED-0AE478DE74FF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36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Char char="♦"/>
              <a:defRPr/>
            </a:pPr>
            <a:r>
              <a:rPr lang="en-US" dirty="0"/>
              <a:t>Perusahaan yang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mengejar</a:t>
            </a:r>
            <a:r>
              <a:rPr lang="en-US" dirty="0"/>
              <a:t> </a:t>
            </a:r>
            <a:r>
              <a:rPr lang="en-US" b="1" dirty="0" err="1"/>
              <a:t>keunggulan</a:t>
            </a:r>
            <a:r>
              <a:rPr lang="en-US" b="1" dirty="0"/>
              <a:t> </a:t>
            </a:r>
            <a:r>
              <a:rPr lang="en-US" b="1" dirty="0" err="1"/>
              <a:t>kompetitif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dunia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b="1" dirty="0" err="1"/>
              <a:t>menempatkan</a:t>
            </a:r>
            <a:r>
              <a:rPr lang="en-US" b="1" dirty="0"/>
              <a:t> </a:t>
            </a: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rantai</a:t>
            </a:r>
            <a:r>
              <a:rPr lang="en-US" b="1" dirty="0"/>
              <a:t> </a:t>
            </a:r>
            <a:r>
              <a:rPr lang="en-US" b="1" dirty="0" err="1"/>
              <a:t>nilai</a:t>
            </a:r>
            <a:r>
              <a:rPr lang="en-US" b="1" dirty="0"/>
              <a:t> </a:t>
            </a:r>
            <a:r>
              <a:rPr lang="en-US" b="1" dirty="0" err="1"/>
              <a:t>mereka</a:t>
            </a:r>
            <a:r>
              <a:rPr lang="en-US" dirty="0"/>
              <a:t> di </a:t>
            </a:r>
            <a:r>
              <a:rPr lang="en-US" dirty="0" err="1"/>
              <a:t>negara-negara</a:t>
            </a:r>
            <a:r>
              <a:rPr lang="en-US" dirty="0"/>
              <a:t> yang </a:t>
            </a:r>
            <a:r>
              <a:rPr lang="en-US" dirty="0" err="1"/>
              <a:t>terbukti</a:t>
            </a:r>
            <a:r>
              <a:rPr lang="en-US" dirty="0"/>
              <a:t> paling </a:t>
            </a:r>
            <a:r>
              <a:rPr lang="en-US" dirty="0" err="1"/>
              <a:t>menguntungkan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endParaRPr dirty="0"/>
          </a:p>
        </p:txBody>
      </p:sp>
      <p:sp>
        <p:nvSpPr>
          <p:cNvPr id="50179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9BE0E6BC-0234-4E51-B50C-7E22486FC6AF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37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17500"/>
            <a:ext cx="8212137" cy="1030288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Kapan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Memusatkan</a:t>
            </a:r>
            <a:r>
              <a:rPr lang="en-US" sz="3600" dirty="0"/>
              <a:t> </a:t>
            </a:r>
            <a:r>
              <a:rPr lang="en-US" sz="3600" dirty="0" err="1"/>
              <a:t>Aktivitas</a:t>
            </a:r>
            <a:r>
              <a:rPr lang="en-US" sz="3600" dirty="0"/>
              <a:t> di </a:t>
            </a:r>
            <a:r>
              <a:rPr lang="en-US" sz="3600" dirty="0" err="1"/>
              <a:t>Beberapa</a:t>
            </a:r>
            <a:r>
              <a:rPr lang="en-US" sz="3600" dirty="0"/>
              <a:t> </a:t>
            </a:r>
            <a:r>
              <a:rPr lang="en-US" sz="3600" dirty="0" err="1"/>
              <a:t>Lokasi</a:t>
            </a:r>
            <a:endParaRPr sz="3600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1281113" y="1587500"/>
            <a:ext cx="6577012" cy="4829175"/>
          </a:xfrm>
        </p:spPr>
        <p:txBody>
          <a:bodyPr/>
          <a:lstStyle/>
          <a:p>
            <a:pPr>
              <a:defRPr/>
            </a:pP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jauh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 di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lokasi</a:t>
            </a:r>
            <a:r>
              <a:rPr lang="en-US" sz="2400" dirty="0"/>
              <a:t> </a:t>
            </a:r>
            <a:r>
              <a:rPr lang="en-US" sz="2400" dirty="0" err="1"/>
              <a:t>geografis</a:t>
            </a:r>
            <a:r>
              <a:rPr lang="en-US" sz="2400" dirty="0"/>
              <a:t> </a:t>
            </a:r>
            <a:r>
              <a:rPr lang="en-US" sz="2400" dirty="0" err="1"/>
              <a:t>dibandingkan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yang </a:t>
            </a:r>
            <a:r>
              <a:rPr lang="en-US" sz="2400" dirty="0" err="1"/>
              <a:t>lainnya</a:t>
            </a:r>
            <a:r>
              <a:rPr lang="en-US" sz="2400" dirty="0"/>
              <a:t>.</a:t>
            </a:r>
            <a:endParaRPr sz="2400" dirty="0" smtClean="0"/>
          </a:p>
          <a:p>
            <a:pPr>
              <a:defRPr/>
            </a:pP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yang </a:t>
            </a:r>
            <a:r>
              <a:rPr lang="en-US" sz="2400" dirty="0" err="1"/>
              <a:t>signifikan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produksi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.</a:t>
            </a:r>
            <a:endParaRPr sz="2400" dirty="0" smtClean="0"/>
          </a:p>
          <a:p>
            <a:pPr>
              <a:defRPr/>
            </a:pPr>
            <a:r>
              <a:rPr lang="sv-SE" sz="2400" dirty="0"/>
              <a:t>Terdapat manfaat pembelajaran dan pengalaman yang besar terkait dengan pelaksanaan aktivitas di satu lokasi.</a:t>
            </a:r>
            <a:endParaRPr sz="2400" dirty="0" smtClean="0"/>
          </a:p>
          <a:p>
            <a:pPr>
              <a:defRPr/>
            </a:pP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lokasi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unggul</a:t>
            </a:r>
            <a:r>
              <a:rPr lang="en-US" sz="2400" dirty="0"/>
              <a:t>,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koordinasi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terkait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baik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menawarkan</a:t>
            </a:r>
            <a:r>
              <a:rPr lang="en-US" sz="2400" dirty="0"/>
              <a:t> </a:t>
            </a:r>
            <a:r>
              <a:rPr lang="en-US" sz="2400" dirty="0" err="1"/>
              <a:t>keuntungan</a:t>
            </a:r>
            <a:r>
              <a:rPr lang="en-US" sz="2400" dirty="0"/>
              <a:t> </a:t>
            </a:r>
            <a:r>
              <a:rPr lang="en-US" sz="2400" dirty="0" err="1"/>
              <a:t>berharga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.</a:t>
            </a:r>
          </a:p>
          <a:p>
            <a:pPr>
              <a:defRPr/>
            </a:pPr>
            <a:endParaRPr sz="2400" dirty="0" smtClean="0"/>
          </a:p>
        </p:txBody>
      </p:sp>
      <p:sp>
        <p:nvSpPr>
          <p:cNvPr id="51204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D0037E60-691D-467F-8996-A6F4CC9D3897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38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17500"/>
            <a:ext cx="8212137" cy="1030288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Kapan </a:t>
            </a:r>
            <a:r>
              <a:rPr lang="en-US" sz="3600" dirty="0" err="1"/>
              <a:t>Harus</a:t>
            </a:r>
            <a:r>
              <a:rPr lang="en-US" sz="3600" dirty="0"/>
              <a:t> </a:t>
            </a:r>
            <a:r>
              <a:rPr lang="en-US" sz="3600" dirty="0" err="1"/>
              <a:t>Menyebarkan</a:t>
            </a:r>
            <a:r>
              <a:rPr lang="en-US" sz="3600" dirty="0"/>
              <a:t> </a:t>
            </a:r>
            <a:r>
              <a:rPr lang="en-US" sz="3600" dirty="0" err="1"/>
              <a:t>Aktivitas</a:t>
            </a:r>
            <a:r>
              <a:rPr lang="en-US" sz="3600" dirty="0"/>
              <a:t> </a:t>
            </a:r>
            <a:r>
              <a:rPr lang="en-US" sz="3600" dirty="0" err="1"/>
              <a:t>ke</a:t>
            </a:r>
            <a:r>
              <a:rPr lang="en-US" sz="3600" dirty="0"/>
              <a:t> </a:t>
            </a:r>
            <a:r>
              <a:rPr lang="en-US" sz="3600" dirty="0" err="1"/>
              <a:t>Banyak</a:t>
            </a:r>
            <a:r>
              <a:rPr lang="en-US" sz="3600" dirty="0"/>
              <a:t> </a:t>
            </a:r>
            <a:r>
              <a:rPr lang="en-US" sz="3600" dirty="0" err="1"/>
              <a:t>Lokasi</a:t>
            </a:r>
            <a:endParaRPr sz="3600" dirty="0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587500"/>
            <a:ext cx="8126413" cy="4829175"/>
          </a:xfrm>
        </p:spPr>
        <p:txBody>
          <a:bodyPr/>
          <a:lstStyle/>
          <a:p>
            <a:pPr>
              <a:defRPr/>
            </a:pPr>
            <a:r>
              <a:rPr lang="en-US" sz="2000" dirty="0" err="1"/>
              <a:t>Aktivitas</a:t>
            </a:r>
            <a:r>
              <a:rPr lang="en-US" sz="2000" dirty="0"/>
              <a:t> yang </a:t>
            </a:r>
            <a:r>
              <a:rPr lang="en-US" sz="2000" dirty="0" err="1"/>
              <a:t>berhubungan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pembeli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.</a:t>
            </a:r>
            <a:endParaRPr sz="2000" dirty="0" smtClean="0"/>
          </a:p>
          <a:p>
            <a:pPr>
              <a:defRPr/>
            </a:pP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transportasi</a:t>
            </a:r>
            <a:r>
              <a:rPr lang="en-US" sz="2000" dirty="0"/>
              <a:t> </a:t>
            </a:r>
            <a:r>
              <a:rPr lang="en-US" sz="2000" dirty="0" err="1"/>
              <a:t>tinggi</a:t>
            </a:r>
            <a:r>
              <a:rPr lang="en-US" sz="2000" dirty="0"/>
              <a:t>.</a:t>
            </a:r>
            <a:endParaRPr sz="2000" dirty="0" smtClean="0"/>
          </a:p>
          <a:p>
            <a:pPr>
              <a:defRPr/>
            </a:pPr>
            <a:r>
              <a:rPr lang="sv-SE" sz="2000" dirty="0"/>
              <a:t>Terdapat disekonomi dari ukuran besar.</a:t>
            </a:r>
            <a:endParaRPr sz="2000" dirty="0" smtClean="0"/>
          </a:p>
          <a:p>
            <a:pPr>
              <a:defRPr/>
            </a:pPr>
            <a:r>
              <a:rPr lang="fi-FI" sz="2000" dirty="0"/>
              <a:t>Hambatan perdagangan membuat lokasi pusat terlalu mahal.</a:t>
            </a:r>
            <a:endParaRPr sz="2000" dirty="0" smtClean="0"/>
          </a:p>
          <a:p>
            <a:pPr>
              <a:defRPr/>
            </a:pPr>
            <a:r>
              <a:rPr lang="en-US" sz="2000" dirty="0" err="1"/>
              <a:t>Menyebarkan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mengurangi</a:t>
            </a:r>
            <a:r>
              <a:rPr lang="en-US" sz="2000" dirty="0"/>
              <a:t> </a:t>
            </a:r>
            <a:r>
              <a:rPr lang="en-US" sz="2000" dirty="0" err="1"/>
              <a:t>risiko</a:t>
            </a:r>
            <a:r>
              <a:rPr lang="en-US" sz="2000" dirty="0"/>
              <a:t> </a:t>
            </a:r>
            <a:r>
              <a:rPr lang="en-US" sz="2000" dirty="0" err="1"/>
              <a:t>fluktuasi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tukar</a:t>
            </a:r>
            <a:r>
              <a:rPr lang="en-US" sz="2000" dirty="0"/>
              <a:t>.</a:t>
            </a:r>
            <a:endParaRPr sz="2000" dirty="0" smtClean="0"/>
          </a:p>
          <a:p>
            <a:pPr>
              <a:defRPr/>
            </a:pPr>
            <a:r>
              <a:rPr lang="en-US" sz="2000" dirty="0" err="1"/>
              <a:t>Menyebarkan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mencegah</a:t>
            </a:r>
            <a:r>
              <a:rPr lang="en-US" sz="2000" dirty="0"/>
              <a:t> </a:t>
            </a:r>
            <a:r>
              <a:rPr lang="en-US" sz="2000" dirty="0" err="1"/>
              <a:t>gangguan</a:t>
            </a:r>
            <a:r>
              <a:rPr lang="en-US" sz="2000" dirty="0"/>
              <a:t> </a:t>
            </a:r>
            <a:r>
              <a:rPr lang="en-US" sz="2000" dirty="0" err="1"/>
              <a:t>pasokan</a:t>
            </a:r>
            <a:r>
              <a:rPr lang="en-US" sz="2000" dirty="0"/>
              <a:t>.</a:t>
            </a:r>
            <a:endParaRPr sz="2000" dirty="0" smtClean="0"/>
          </a:p>
          <a:p>
            <a:pPr>
              <a:defRPr/>
            </a:pPr>
            <a:r>
              <a:rPr lang="en-US" sz="2000" dirty="0" err="1"/>
              <a:t>Menyebarkan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membantu</a:t>
            </a:r>
            <a:r>
              <a:rPr lang="en-US" sz="2000" dirty="0"/>
              <a:t> </a:t>
            </a:r>
            <a:r>
              <a:rPr lang="en-US" sz="2000" dirty="0" err="1"/>
              <a:t>menghindari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politik</a:t>
            </a:r>
            <a:r>
              <a:rPr lang="en-US" sz="2000" dirty="0"/>
              <a:t> yang </a:t>
            </a:r>
            <a:r>
              <a:rPr lang="en-US" sz="2000" dirty="0" err="1" smtClean="0"/>
              <a:t>merugikan</a:t>
            </a:r>
            <a:r>
              <a:rPr sz="2000" dirty="0" smtClean="0"/>
              <a:t>.</a:t>
            </a:r>
            <a:endParaRPr sz="2000" dirty="0" smtClean="0"/>
          </a:p>
          <a:p>
            <a:pPr>
              <a:defRPr/>
            </a:pPr>
            <a:r>
              <a:rPr lang="en-US" sz="2000" dirty="0" err="1"/>
              <a:t>Menyebarkan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memungkinkan</a:t>
            </a:r>
            <a:r>
              <a:rPr lang="en-US" sz="2000" dirty="0"/>
              <a:t> </a:t>
            </a:r>
            <a:r>
              <a:rPr lang="en-US" sz="2000" dirty="0" err="1"/>
              <a:t>keuntungan</a:t>
            </a:r>
            <a:r>
              <a:rPr lang="en-US" sz="2000" dirty="0"/>
              <a:t> </a:t>
            </a:r>
            <a:r>
              <a:rPr lang="en-US" sz="2000" dirty="0" err="1"/>
              <a:t>kompetitif</a:t>
            </a:r>
            <a:r>
              <a:rPr lang="en-US" sz="2000" dirty="0"/>
              <a:t> </a:t>
            </a:r>
            <a:r>
              <a:rPr lang="en-US" sz="2000" dirty="0" err="1"/>
              <a:t>berbasis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lokasi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biaya</a:t>
            </a:r>
            <a:r>
              <a:rPr lang="en-US" sz="2000" dirty="0"/>
              <a:t> </a:t>
            </a:r>
            <a:r>
              <a:rPr lang="en-US" sz="2000" dirty="0" err="1"/>
              <a:t>produksi</a:t>
            </a:r>
            <a:r>
              <a:rPr lang="en-US" sz="2000" dirty="0"/>
              <a:t>.</a:t>
            </a:r>
            <a:endParaRPr sz="2000" dirty="0" smtClean="0"/>
          </a:p>
        </p:txBody>
      </p:sp>
      <p:sp>
        <p:nvSpPr>
          <p:cNvPr id="52228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FFA2A365-BBC0-428B-8F67-06C29A70D5F2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39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752475"/>
            <a:ext cx="7897812" cy="460375"/>
          </a:xfrm>
        </p:spPr>
        <p:txBody>
          <a:bodyPr/>
          <a:lstStyle/>
          <a:p>
            <a:pPr>
              <a:defRPr/>
            </a:pPr>
            <a:r>
              <a:rPr lang="en-US" sz="3200" dirty="0" err="1"/>
              <a:t>Mengapa</a:t>
            </a:r>
            <a:r>
              <a:rPr lang="en-US" sz="3200" dirty="0"/>
              <a:t> </a:t>
            </a:r>
            <a:r>
              <a:rPr lang="en-US" sz="3200" dirty="0" err="1"/>
              <a:t>Bersaing</a:t>
            </a:r>
            <a:r>
              <a:rPr lang="en-US" sz="3200" dirty="0"/>
              <a:t> di Lintas Batas Negara </a:t>
            </a:r>
            <a:r>
              <a:rPr lang="en-US" sz="3200" dirty="0" smtClean="0"/>
              <a:t>- </a:t>
            </a:r>
            <a:r>
              <a:rPr lang="en-US" sz="3200" dirty="0" err="1" smtClean="0"/>
              <a:t>Membuat</a:t>
            </a:r>
            <a:r>
              <a:rPr lang="en-US" sz="3200" dirty="0" smtClean="0"/>
              <a:t> </a:t>
            </a:r>
            <a:r>
              <a:rPr lang="en-US" sz="3200" dirty="0" err="1"/>
              <a:t>Perumusan</a:t>
            </a:r>
            <a:r>
              <a:rPr lang="en-US" sz="3200" dirty="0"/>
              <a:t> </a:t>
            </a:r>
            <a:r>
              <a:rPr lang="en-US" sz="3200" dirty="0" err="1"/>
              <a:t>Strategi</a:t>
            </a:r>
            <a:r>
              <a:rPr lang="en-US" sz="3200" dirty="0"/>
              <a:t> </a:t>
            </a:r>
            <a:r>
              <a:rPr lang="en-US" sz="3200" dirty="0" err="1"/>
              <a:t>Menjadi</a:t>
            </a:r>
            <a:r>
              <a:rPr lang="en-US" sz="3200" dirty="0"/>
              <a:t> </a:t>
            </a:r>
            <a:r>
              <a:rPr lang="en-US" sz="3200" dirty="0" err="1"/>
              <a:t>Lebih</a:t>
            </a:r>
            <a:r>
              <a:rPr lang="en-US" sz="3200" dirty="0"/>
              <a:t> </a:t>
            </a:r>
            <a:r>
              <a:rPr lang="en-US" sz="3200" dirty="0" err="1"/>
              <a:t>Kompleks</a:t>
            </a:r>
            <a:endParaRPr sz="3200" dirty="0" smtClean="0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blackWhite">
          <a:xfrm>
            <a:off x="1633538" y="1963738"/>
            <a:ext cx="828675" cy="723900"/>
          </a:xfrm>
          <a:prstGeom prst="rect">
            <a:avLst/>
          </a:prstGeom>
          <a:solidFill>
            <a:srgbClr val="0099CC"/>
          </a:solidFill>
          <a:ln w="3175">
            <a:miter lim="800000"/>
            <a:headEnd/>
            <a:tailEnd/>
          </a:ln>
          <a:effectLst/>
          <a:scene3d>
            <a:camera prst="legacyObliqueBottom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lIns="90488" tIns="44450" rIns="90488" bIns="44450" anchor="ctr">
            <a:flatTx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1.</a:t>
            </a:r>
          </a:p>
        </p:txBody>
      </p:sp>
      <p:sp>
        <p:nvSpPr>
          <p:cNvPr id="17412" name="Rectangle 11"/>
          <p:cNvSpPr>
            <a:spLocks noChangeArrowheads="1"/>
          </p:cNvSpPr>
          <p:nvPr/>
        </p:nvSpPr>
        <p:spPr bwMode="blackWhite">
          <a:xfrm>
            <a:off x="2462213" y="1963738"/>
            <a:ext cx="5129212" cy="723900"/>
          </a:xfrm>
          <a:prstGeom prst="rect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8F8F8"/>
            </a:extrusionClr>
            <a:contourClr>
              <a:srgbClr val="F8F8F8"/>
            </a:contourClr>
          </a:sp3d>
        </p:spPr>
        <p:txBody>
          <a:bodyPr lIns="182880" tIns="44450" rIns="90488" bIns="44450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sz="1800" dirty="0" err="1" smtClean="0"/>
              <a:t>Setiap</a:t>
            </a:r>
            <a:r>
              <a:rPr lang="en-US" sz="1800" dirty="0" smtClean="0"/>
              <a:t> </a:t>
            </a:r>
            <a:r>
              <a:rPr lang="en-US" sz="1800" dirty="0" err="1" smtClean="0"/>
              <a:t>negara</a:t>
            </a:r>
            <a:r>
              <a:rPr lang="en-US" sz="1800" dirty="0" smtClean="0"/>
              <a:t> </a:t>
            </a: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b="1" dirty="0" err="1" smtClean="0"/>
              <a:t>keunggulan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domestik</a:t>
            </a:r>
            <a:r>
              <a:rPr lang="en-US" sz="1800" b="1" dirty="0" smtClean="0"/>
              <a:t> yang </a:t>
            </a:r>
            <a:r>
              <a:rPr lang="en-US" sz="1800" b="1" dirty="0" err="1" smtClean="0"/>
              <a:t>berbeda</a:t>
            </a:r>
            <a:r>
              <a:rPr lang="en-US" sz="1800" dirty="0" smtClean="0"/>
              <a:t> </a:t>
            </a:r>
            <a:r>
              <a:rPr lang="en-US" sz="1800" dirty="0" err="1" smtClean="0"/>
              <a:t>dalam</a:t>
            </a:r>
            <a:r>
              <a:rPr lang="en-US" sz="1800" dirty="0" smtClean="0"/>
              <a:t> </a:t>
            </a:r>
            <a:r>
              <a:rPr lang="en-US" sz="1800" dirty="0" err="1" smtClean="0"/>
              <a:t>berbagai</a:t>
            </a:r>
            <a:r>
              <a:rPr lang="en-US" sz="1800" dirty="0" smtClean="0"/>
              <a:t> </a:t>
            </a:r>
            <a:r>
              <a:rPr lang="en-US" sz="1800" dirty="0" err="1" smtClean="0"/>
              <a:t>industri</a:t>
            </a:r>
            <a:r>
              <a:rPr lang="en-US" sz="1800" dirty="0" smtClean="0"/>
              <a:t>.</a:t>
            </a:r>
            <a:endParaRPr lang="en-US" altLang="en-US" sz="1800" dirty="0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blackWhite">
          <a:xfrm>
            <a:off x="1649413" y="2817813"/>
            <a:ext cx="828675" cy="723900"/>
          </a:xfrm>
          <a:prstGeom prst="rect">
            <a:avLst/>
          </a:prstGeom>
          <a:solidFill>
            <a:srgbClr val="0099CC"/>
          </a:solidFill>
          <a:ln w="3175">
            <a:miter lim="800000"/>
            <a:headEnd/>
            <a:tailEnd/>
          </a:ln>
          <a:effectLst/>
          <a:scene3d>
            <a:camera prst="legacyObliqueBottom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lIns="90488" tIns="44450" rIns="90488" bIns="44450" anchor="ctr">
            <a:flatTx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2.</a:t>
            </a:r>
          </a:p>
        </p:txBody>
      </p:sp>
      <p:sp>
        <p:nvSpPr>
          <p:cNvPr id="17414" name="Rectangle 13"/>
          <p:cNvSpPr>
            <a:spLocks noChangeArrowheads="1"/>
          </p:cNvSpPr>
          <p:nvPr/>
        </p:nvSpPr>
        <p:spPr bwMode="blackWhite">
          <a:xfrm>
            <a:off x="2478088" y="2817813"/>
            <a:ext cx="5129212" cy="723900"/>
          </a:xfrm>
          <a:prstGeom prst="rect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8F8F8"/>
            </a:extrusionClr>
            <a:contourClr>
              <a:srgbClr val="F8F8F8"/>
            </a:contourClr>
          </a:sp3d>
        </p:spPr>
        <p:txBody>
          <a:bodyPr lIns="182880" tIns="44450" rIns="90488" bIns="44450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b="1" dirty="0" err="1" smtClean="0"/>
              <a:t>keuntungan</a:t>
            </a:r>
            <a:r>
              <a:rPr lang="en-US" b="1" dirty="0" smtClean="0"/>
              <a:t> </a:t>
            </a:r>
            <a:r>
              <a:rPr lang="en-US" b="1" dirty="0" err="1" smtClean="0"/>
              <a:t>rantai</a:t>
            </a:r>
            <a:r>
              <a:rPr lang="en-US" b="1" dirty="0" smtClean="0"/>
              <a:t> </a:t>
            </a:r>
            <a:r>
              <a:rPr lang="en-US" b="1" dirty="0" err="1" smtClean="0"/>
              <a:t>nilai</a:t>
            </a:r>
            <a:r>
              <a:rPr lang="en-US" b="1" dirty="0" smtClean="0"/>
              <a:t> </a:t>
            </a:r>
            <a:r>
              <a:rPr lang="en-US" b="1" dirty="0" err="1" smtClean="0"/>
              <a:t>berbasis</a:t>
            </a:r>
            <a:r>
              <a:rPr lang="en-US" b="1" dirty="0" smtClean="0"/>
              <a:t> </a:t>
            </a:r>
            <a:r>
              <a:rPr lang="en-US" b="1" dirty="0" err="1" smtClean="0"/>
              <a:t>lokasi</a:t>
            </a:r>
            <a:r>
              <a:rPr lang="en-US" dirty="0" smtClean="0"/>
              <a:t> di </a:t>
            </a:r>
            <a:r>
              <a:rPr lang="en-US" dirty="0" err="1" smtClean="0"/>
              <a:t>negara-negara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r>
              <a:rPr lang="en-US" dirty="0" smtClean="0"/>
              <a:t>.</a:t>
            </a:r>
            <a:endParaRPr lang="en-US" altLang="en-US" dirty="0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blackWhite">
          <a:xfrm>
            <a:off x="1647825" y="3665538"/>
            <a:ext cx="828675" cy="723900"/>
          </a:xfrm>
          <a:prstGeom prst="rect">
            <a:avLst/>
          </a:prstGeom>
          <a:solidFill>
            <a:srgbClr val="0099CC"/>
          </a:solidFill>
          <a:ln w="3175">
            <a:miter lim="800000"/>
            <a:headEnd/>
            <a:tailEnd/>
          </a:ln>
          <a:effectLst/>
          <a:scene3d>
            <a:camera prst="legacyObliqueBottom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lIns="90488" tIns="44450" rIns="90488" bIns="44450" anchor="ctr">
            <a:flatTx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3.</a:t>
            </a:r>
          </a:p>
        </p:txBody>
      </p:sp>
      <p:sp>
        <p:nvSpPr>
          <p:cNvPr id="17416" name="Rectangle 15"/>
          <p:cNvSpPr>
            <a:spLocks noChangeArrowheads="1"/>
          </p:cNvSpPr>
          <p:nvPr/>
        </p:nvSpPr>
        <p:spPr bwMode="blackWhite">
          <a:xfrm>
            <a:off x="2476500" y="3665538"/>
            <a:ext cx="5129213" cy="723900"/>
          </a:xfrm>
          <a:prstGeom prst="rect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8F8F8"/>
            </a:extrusionClr>
            <a:contourClr>
              <a:srgbClr val="F8F8F8"/>
            </a:contourClr>
          </a:sp3d>
        </p:spPr>
        <p:txBody>
          <a:bodyPr lIns="182880" tIns="44450" rIns="90488" bIns="44450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 dirty="0" err="1" smtClean="0"/>
              <a:t>Perbedaan</a:t>
            </a:r>
            <a:r>
              <a:rPr lang="en-US" b="1" dirty="0" smtClean="0"/>
              <a:t> </a:t>
            </a:r>
            <a:r>
              <a:rPr lang="en-US" b="1" dirty="0" err="1" smtClean="0"/>
              <a:t>kebijakan</a:t>
            </a:r>
            <a:r>
              <a:rPr lang="en-US" b="1" dirty="0" smtClean="0"/>
              <a:t> </a:t>
            </a:r>
            <a:r>
              <a:rPr lang="en-US" b="1" dirty="0" err="1" smtClean="0"/>
              <a:t>pemerintah</a:t>
            </a:r>
            <a:r>
              <a:rPr lang="en-US" dirty="0" smtClean="0"/>
              <a:t>, </a:t>
            </a:r>
            <a:r>
              <a:rPr lang="en-US" dirty="0" err="1" smtClean="0"/>
              <a:t>tingkat</a:t>
            </a:r>
            <a:r>
              <a:rPr lang="en-US" dirty="0" smtClean="0"/>
              <a:t> </a:t>
            </a:r>
            <a:r>
              <a:rPr lang="en-US" dirty="0" err="1" smtClean="0"/>
              <a:t>pajak</a:t>
            </a:r>
            <a:r>
              <a:rPr lang="en-US" dirty="0" smtClean="0"/>
              <a:t>,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kondisi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antarnegara</a:t>
            </a:r>
            <a:r>
              <a:rPr lang="en-US" dirty="0" smtClean="0"/>
              <a:t>.</a:t>
            </a:r>
            <a:endParaRPr lang="en-US" altLang="en-US" dirty="0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blackWhite">
          <a:xfrm>
            <a:off x="1647825" y="4513263"/>
            <a:ext cx="828675" cy="723900"/>
          </a:xfrm>
          <a:prstGeom prst="rect">
            <a:avLst/>
          </a:prstGeom>
          <a:solidFill>
            <a:srgbClr val="0099CC"/>
          </a:solidFill>
          <a:ln w="3175">
            <a:miter lim="800000"/>
            <a:headEnd/>
            <a:tailEnd/>
          </a:ln>
          <a:effectLst/>
          <a:scene3d>
            <a:camera prst="legacyObliqueBottom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lIns="90488" tIns="44450" rIns="90488" bIns="44450" anchor="ctr">
            <a:flatTx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4.</a:t>
            </a:r>
          </a:p>
        </p:txBody>
      </p:sp>
      <p:sp>
        <p:nvSpPr>
          <p:cNvPr id="17418" name="Rectangle 17"/>
          <p:cNvSpPr>
            <a:spLocks noChangeArrowheads="1"/>
          </p:cNvSpPr>
          <p:nvPr/>
        </p:nvSpPr>
        <p:spPr bwMode="blackWhite">
          <a:xfrm>
            <a:off x="2476500" y="4514850"/>
            <a:ext cx="5129213" cy="723900"/>
          </a:xfrm>
          <a:prstGeom prst="rect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8F8F8"/>
            </a:extrusionClr>
            <a:contourClr>
              <a:srgbClr val="F8F8F8"/>
            </a:contourClr>
          </a:sp3d>
        </p:spPr>
        <p:txBody>
          <a:bodyPr lIns="182880" tIns="44450" rIns="90488" bIns="44450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fi-FI" dirty="0" smtClean="0"/>
              <a:t>Risiko fluktuasi nilai tukar mata uang.</a:t>
            </a:r>
            <a:endParaRPr lang="en-US" altLang="en-US" dirty="0"/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blackWhite">
          <a:xfrm>
            <a:off x="1647825" y="5370513"/>
            <a:ext cx="828675" cy="723900"/>
          </a:xfrm>
          <a:prstGeom prst="rect">
            <a:avLst/>
          </a:prstGeom>
          <a:solidFill>
            <a:srgbClr val="0099CC"/>
          </a:solidFill>
          <a:ln w="3175">
            <a:miter lim="800000"/>
            <a:headEnd/>
            <a:tailEnd/>
          </a:ln>
          <a:effectLst/>
          <a:scene3d>
            <a:camera prst="legacyObliqueBottom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lIns="90488" tIns="44450" rIns="90488" bIns="44450" anchor="ctr">
            <a:flatTx/>
          </a:bodyPr>
          <a:lstStyle/>
          <a:p>
            <a:pPr algn="ctr" eaLnBrk="0" hangingPunct="0">
              <a:defRPr/>
            </a:pPr>
            <a:r>
              <a:rPr lang="en-US" sz="24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5.</a:t>
            </a:r>
          </a:p>
        </p:txBody>
      </p:sp>
      <p:sp>
        <p:nvSpPr>
          <p:cNvPr id="17420" name="Rectangle 19"/>
          <p:cNvSpPr>
            <a:spLocks noChangeArrowheads="1"/>
          </p:cNvSpPr>
          <p:nvPr/>
        </p:nvSpPr>
        <p:spPr bwMode="blackWhite">
          <a:xfrm>
            <a:off x="2476500" y="5370513"/>
            <a:ext cx="5129213" cy="723900"/>
          </a:xfrm>
          <a:prstGeom prst="rect">
            <a:avLst/>
          </a:prstGeom>
          <a:solidFill>
            <a:srgbClr val="F8F8F8"/>
          </a:solidFill>
          <a:ln w="9525">
            <a:miter lim="800000"/>
            <a:headEnd/>
            <a:tailEnd/>
          </a:ln>
          <a:scene3d>
            <a:camera prst="legacyObliqueBottom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8F8F8"/>
            </a:extrusionClr>
            <a:contourClr>
              <a:srgbClr val="F8F8F8"/>
            </a:contourClr>
          </a:sp3d>
        </p:spPr>
        <p:txBody>
          <a:bodyPr lIns="182880" tIns="44450" rIns="90488" bIns="44450" anchor="ctr">
            <a:flatTx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b="1" dirty="0" err="1" smtClean="0"/>
              <a:t>Perbedaan</a:t>
            </a:r>
            <a:r>
              <a:rPr lang="en-US" b="1" dirty="0" smtClean="0"/>
              <a:t> </a:t>
            </a:r>
            <a:r>
              <a:rPr lang="en-US" b="1" dirty="0" err="1" smtClean="0"/>
              <a:t>selera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preferensi</a:t>
            </a:r>
            <a:r>
              <a:rPr lang="en-US" b="1" dirty="0" smtClean="0"/>
              <a:t> </a:t>
            </a:r>
            <a:r>
              <a:rPr lang="en-US" b="1" dirty="0" err="1" smtClean="0"/>
              <a:t>pembeli</a:t>
            </a:r>
            <a:r>
              <a:rPr lang="en-US" dirty="0" smtClean="0"/>
              <a:t> </a:t>
            </a:r>
            <a:r>
              <a:rPr lang="en-US" dirty="0" err="1" smtClean="0"/>
              <a:t>terhadap</a:t>
            </a:r>
            <a:r>
              <a:rPr lang="en-US" dirty="0" smtClean="0"/>
              <a:t> </a:t>
            </a:r>
            <a:r>
              <a:rPr lang="en-US" dirty="0" err="1" smtClean="0"/>
              <a:t>produk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.</a:t>
            </a:r>
            <a:endParaRPr lang="en-US" altLang="en-US" dirty="0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8456613" y="6584950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778C6FAA-F530-4174-B932-5BF5A90EDFA9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4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 descr="MP00159_"/>
          <p:cNvPicPr>
            <a:picLocks noChangeAspect="1" noChangeArrowheads="1"/>
          </p:cNvPicPr>
          <p:nvPr/>
        </p:nvPicPr>
        <p:blipFill>
          <a:blip r:embed="rId3">
            <a:lum bright="84000" contrast="-7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6"/>
          <a:stretch>
            <a:fillRect/>
          </a:stretch>
        </p:blipFill>
        <p:spPr bwMode="auto">
          <a:xfrm>
            <a:off x="360363" y="1670050"/>
            <a:ext cx="8404225" cy="450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3525"/>
            <a:ext cx="8212137" cy="1249363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Mentransfer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Kapabilitas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endParaRPr dirty="0" smtClean="0"/>
          </a:p>
        </p:txBody>
      </p:sp>
      <p:sp>
        <p:nvSpPr>
          <p:cNvPr id="179205" name="Rectangle 5"/>
          <p:cNvSpPr>
            <a:spLocks noGrp="1" noChangeArrowheads="1"/>
          </p:cNvSpPr>
          <p:nvPr>
            <p:ph idx="1"/>
          </p:nvPr>
        </p:nvSpPr>
        <p:spPr>
          <a:xfrm>
            <a:off x="504825" y="1914525"/>
            <a:ext cx="8126413" cy="4502150"/>
          </a:xfrm>
        </p:spPr>
        <p:txBody>
          <a:bodyPr/>
          <a:lstStyle/>
          <a:p>
            <a:pPr>
              <a:defRPr/>
            </a:pPr>
            <a:r>
              <a:rPr lang="en-US" dirty="0" err="1"/>
              <a:t>Membangun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:</a:t>
            </a:r>
            <a:endParaRPr dirty="0" smtClean="0"/>
          </a:p>
          <a:p>
            <a:pPr lvl="1">
              <a:defRPr/>
            </a:pP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nama</a:t>
            </a:r>
            <a:r>
              <a:rPr lang="en-US" dirty="0"/>
              <a:t> </a:t>
            </a:r>
            <a:r>
              <a:rPr lang="en-US" dirty="0" err="1"/>
              <a:t>merek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memperluas</a:t>
            </a:r>
            <a:r>
              <a:rPr lang="en-US" dirty="0"/>
              <a:t> </a:t>
            </a:r>
            <a:r>
              <a:rPr lang="en-US" dirty="0" err="1"/>
              <a:t>keunggulan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diferensiasi</a:t>
            </a:r>
            <a:r>
              <a:rPr lang="en-US" dirty="0"/>
              <a:t> di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domestik</a:t>
            </a:r>
            <a:r>
              <a:rPr lang="en-US" dirty="0"/>
              <a:t>.</a:t>
            </a:r>
            <a:endParaRPr dirty="0" smtClean="0"/>
          </a:p>
          <a:p>
            <a:pPr lvl="1">
              <a:defRPr/>
            </a:pPr>
            <a:r>
              <a:rPr lang="en-US" dirty="0" err="1"/>
              <a:t>Mengkoordinasikan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berbagi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mentransfer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kapabilitas</a:t>
            </a:r>
            <a:r>
              <a:rPr lang="en-US" dirty="0"/>
              <a:t> </a:t>
            </a:r>
            <a:r>
              <a:rPr lang="en-US" dirty="0" err="1"/>
              <a:t>produksi</a:t>
            </a:r>
            <a:r>
              <a:rPr lang="en-US" dirty="0"/>
              <a:t> di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mengembangkan</a:t>
            </a:r>
            <a:r>
              <a:rPr lang="en-US" dirty="0"/>
              <a:t> </a:t>
            </a:r>
            <a:r>
              <a:rPr lang="en-US" dirty="0" err="1"/>
              <a:t>kedalaman</a:t>
            </a:r>
            <a:r>
              <a:rPr lang="en-US" dirty="0"/>
              <a:t> </a:t>
            </a:r>
            <a:r>
              <a:rPr lang="en-US" dirty="0" err="1"/>
              <a:t>dominasi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/>
              <a:t>.</a:t>
            </a:r>
            <a:r>
              <a:rPr dirty="0" smtClean="0"/>
              <a:t> </a:t>
            </a:r>
            <a:endParaRPr dirty="0" smtClean="0"/>
          </a:p>
        </p:txBody>
      </p:sp>
      <p:pic>
        <p:nvPicPr>
          <p:cNvPr id="53253" name="Picture 7" descr="ILLkey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514" y="2144891"/>
            <a:ext cx="2480386" cy="1656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9ABE2C49-8F9D-485E-958D-E18313F7658F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40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Char char="♦"/>
              <a:defRPr/>
            </a:pPr>
            <a:r>
              <a:rPr lang="en-US" b="1" dirty="0"/>
              <a:t>Profit Sanctuary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yang </a:t>
            </a:r>
            <a:r>
              <a:rPr lang="en-US" dirty="0" err="1"/>
              <a:t>memberikan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</a:t>
            </a:r>
            <a:r>
              <a:rPr lang="en-US" dirty="0" err="1"/>
              <a:t>substansial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terlindungi</a:t>
            </a:r>
            <a:r>
              <a:rPr lang="en-US" dirty="0"/>
              <a:t>.</a:t>
            </a:r>
            <a:endParaRPr dirty="0" smtClean="0"/>
          </a:p>
          <a:p>
            <a:pPr>
              <a:buFont typeface="Arial" charset="0"/>
              <a:buChar char="♦"/>
              <a:defRPr/>
            </a:pPr>
            <a:r>
              <a:rPr lang="en-US" b="1" dirty="0" err="1"/>
              <a:t>Subsidi</a:t>
            </a:r>
            <a:r>
              <a:rPr lang="en-US" b="1" dirty="0"/>
              <a:t> </a:t>
            </a:r>
            <a:r>
              <a:rPr lang="en-US" b="1" dirty="0" err="1"/>
              <a:t>silang</a:t>
            </a:r>
            <a:r>
              <a:rPr lang="en-US" b="1" dirty="0"/>
              <a:t> </a:t>
            </a:r>
            <a:r>
              <a:rPr lang="en-US" b="1" dirty="0" err="1"/>
              <a:t>pasar</a:t>
            </a:r>
            <a:r>
              <a:rPr lang="en-US" dirty="0"/>
              <a:t> — </a:t>
            </a:r>
            <a:r>
              <a:rPr lang="en-US" dirty="0" err="1"/>
              <a:t>mendukung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di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 yang </a:t>
            </a:r>
            <a:r>
              <a:rPr lang="en-US" dirty="0" err="1"/>
              <a:t>dialihkan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lain —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senjata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yang </a:t>
            </a:r>
            <a:r>
              <a:rPr lang="en-US" dirty="0" err="1"/>
              <a:t>kuat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54275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73E91890-F564-443F-BC00-5CAC10C0AE35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41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3"/>
          <p:cNvSpPr txBox="1">
            <a:spLocks noChangeArrowheads="1"/>
          </p:cNvSpPr>
          <p:nvPr/>
        </p:nvSpPr>
        <p:spPr bwMode="auto">
          <a:xfrm>
            <a:off x="327025" y="409575"/>
            <a:ext cx="163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6600"/>
                </a:solidFill>
              </a:rPr>
              <a:t> FIGURE 7.3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874838" y="406400"/>
            <a:ext cx="6580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Profit Sanctuary Potential of Domestic-only, International, and Global Competitors</a:t>
            </a:r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411163" y="1085850"/>
            <a:ext cx="8375650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301" name="Group 7"/>
          <p:cNvGrpSpPr>
            <a:grpSpLocks/>
          </p:cNvGrpSpPr>
          <p:nvPr/>
        </p:nvGrpSpPr>
        <p:grpSpPr bwMode="auto">
          <a:xfrm>
            <a:off x="233363" y="1466850"/>
            <a:ext cx="8629650" cy="3924300"/>
            <a:chOff x="233729" y="1466850"/>
            <a:chExt cx="8629650" cy="3924300"/>
          </a:xfrm>
        </p:grpSpPr>
        <p:pic>
          <p:nvPicPr>
            <p:cNvPr id="55303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729" y="1466850"/>
              <a:ext cx="8629650" cy="3924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4" name="Rectangle 2"/>
            <p:cNvSpPr>
              <a:spLocks noChangeArrowheads="1"/>
            </p:cNvSpPr>
            <p:nvPr/>
          </p:nvSpPr>
          <p:spPr bwMode="auto">
            <a:xfrm>
              <a:off x="233729" y="4138246"/>
              <a:ext cx="3168688" cy="12529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rgbClr val="800000"/>
                </a:buClr>
                <a:buFont typeface="Wingdings" panose="05000000000000000000" pitchFamily="2" charset="2"/>
                <a:buNone/>
              </a:pPr>
              <a:endParaRPr lang="en-US" altLang="en-US" sz="2600"/>
            </a:p>
          </p:txBody>
        </p:sp>
        <p:pic>
          <p:nvPicPr>
            <p:cNvPr id="5530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502" y="4128395"/>
              <a:ext cx="2663732" cy="828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5302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8467A34F-7FF3-4FF5-8359-B8070AC74656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42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3"/>
          <p:cNvSpPr txBox="1">
            <a:spLocks noChangeArrowheads="1"/>
          </p:cNvSpPr>
          <p:nvPr/>
        </p:nvSpPr>
        <p:spPr bwMode="auto">
          <a:xfrm>
            <a:off x="327025" y="409575"/>
            <a:ext cx="16335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6600"/>
                </a:solidFill>
              </a:rPr>
              <a:t> FIGURE 7.3</a:t>
            </a:r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1874838" y="406400"/>
            <a:ext cx="658018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/>
              <a:t>Profit Sanctuary Potential of Domestic-only, International, and Global Competitors (cont’d)</a:t>
            </a:r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1657350"/>
            <a:ext cx="8410575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Line 4"/>
          <p:cNvSpPr>
            <a:spLocks noChangeShapeType="1"/>
          </p:cNvSpPr>
          <p:nvPr/>
        </p:nvSpPr>
        <p:spPr bwMode="auto">
          <a:xfrm>
            <a:off x="411163" y="1085850"/>
            <a:ext cx="8375650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6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5B115B1C-CD48-4EDC-AB4C-A8255E4F031D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43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00050"/>
            <a:ext cx="8274050" cy="720725"/>
          </a:xfrm>
        </p:spPr>
        <p:txBody>
          <a:bodyPr/>
          <a:lstStyle/>
          <a:p>
            <a:pPr>
              <a:defRPr/>
            </a:pPr>
            <a:r>
              <a:rPr smtClean="0"/>
              <a:t>DUMPING AS A STRATEGY</a:t>
            </a:r>
            <a:endParaRPr dirty="0" smtClean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906463" y="1300163"/>
            <a:ext cx="7337425" cy="5116512"/>
          </a:xfrm>
        </p:spPr>
        <p:txBody>
          <a:bodyPr/>
          <a:lstStyle/>
          <a:p>
            <a:pPr>
              <a:defRPr/>
            </a:pPr>
            <a:r>
              <a:rPr dirty="0" smtClean="0"/>
              <a:t>Dumping</a:t>
            </a:r>
          </a:p>
          <a:p>
            <a:pPr lvl="1">
              <a:defRPr/>
            </a:pPr>
            <a:r>
              <a:rPr dirty="0" smtClean="0"/>
              <a:t>Selling goods in foreign markets at prices </a:t>
            </a:r>
            <a:br>
              <a:rPr dirty="0" smtClean="0"/>
            </a:br>
            <a:r>
              <a:rPr dirty="0" smtClean="0"/>
              <a:t>that are either below normal home market prices or below the full costs per unit.</a:t>
            </a:r>
          </a:p>
          <a:p>
            <a:pPr>
              <a:defRPr/>
            </a:pPr>
            <a:r>
              <a:rPr dirty="0"/>
              <a:t>Dumping is NOT a fair-trade practice</a:t>
            </a:r>
          </a:p>
          <a:p>
            <a:pPr lvl="1">
              <a:defRPr/>
            </a:pPr>
            <a:r>
              <a:rPr dirty="0"/>
              <a:t>Governments can be expected to retaliate against such practices by foreign </a:t>
            </a:r>
            <a:r>
              <a:rPr dirty="0" smtClean="0"/>
              <a:t>competitors. </a:t>
            </a:r>
            <a:endParaRPr dirty="0"/>
          </a:p>
          <a:p>
            <a:pPr lvl="1">
              <a:defRPr/>
            </a:pPr>
            <a:r>
              <a:rPr dirty="0"/>
              <a:t>The World Trade Organization (WTO) actively polices dumping to discourage such </a:t>
            </a:r>
            <a:r>
              <a:rPr dirty="0" smtClean="0"/>
              <a:t>practices.</a:t>
            </a:r>
            <a:endParaRPr dirty="0"/>
          </a:p>
        </p:txBody>
      </p:sp>
      <p:sp>
        <p:nvSpPr>
          <p:cNvPr id="57348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76ED11CB-617E-4C19-AA85-A78E614BCC57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44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571500"/>
            <a:ext cx="7897812" cy="460375"/>
          </a:xfrm>
        </p:spPr>
        <p:txBody>
          <a:bodyPr/>
          <a:lstStyle/>
          <a:p>
            <a:pPr>
              <a:defRPr/>
            </a:pPr>
            <a:r>
              <a:rPr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USING PROFIT SANCTUARIES TO DEFEND AGAINST INTERNATIONAL RIVALS</a:t>
            </a:r>
          </a:p>
        </p:txBody>
      </p:sp>
      <p:grpSp>
        <p:nvGrpSpPr>
          <p:cNvPr id="58371" name="Group 20"/>
          <p:cNvGrpSpPr>
            <a:grpSpLocks/>
          </p:cNvGrpSpPr>
          <p:nvPr/>
        </p:nvGrpSpPr>
        <p:grpSpPr bwMode="auto">
          <a:xfrm>
            <a:off x="620713" y="1978025"/>
            <a:ext cx="3535362" cy="2214563"/>
            <a:chOff x="433" y="1085"/>
            <a:chExt cx="2227" cy="1395"/>
          </a:xfrm>
        </p:grpSpPr>
        <p:pic>
          <p:nvPicPr>
            <p:cNvPr id="58387" name="Picture 4" descr="Mutual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" y="1085"/>
              <a:ext cx="2227" cy="1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8" name="Text Box 5"/>
            <p:cNvSpPr txBox="1">
              <a:spLocks noChangeArrowheads="1"/>
            </p:cNvSpPr>
            <p:nvPr/>
          </p:nvSpPr>
          <p:spPr bwMode="auto">
            <a:xfrm>
              <a:off x="1117" y="1107"/>
              <a:ext cx="83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International Firm A</a:t>
              </a:r>
            </a:p>
          </p:txBody>
        </p:sp>
      </p:grpSp>
      <p:grpSp>
        <p:nvGrpSpPr>
          <p:cNvPr id="58372" name="Group 21"/>
          <p:cNvGrpSpPr>
            <a:grpSpLocks/>
          </p:cNvGrpSpPr>
          <p:nvPr/>
        </p:nvGrpSpPr>
        <p:grpSpPr bwMode="auto">
          <a:xfrm>
            <a:off x="4867275" y="1978025"/>
            <a:ext cx="3609975" cy="1597025"/>
            <a:chOff x="3052" y="1088"/>
            <a:chExt cx="2274" cy="1006"/>
          </a:xfrm>
        </p:grpSpPr>
        <p:pic>
          <p:nvPicPr>
            <p:cNvPr id="58385" name="Picture 19" descr="Mutual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2" y="1088"/>
              <a:ext cx="2274" cy="1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6" name="Text Box 8"/>
            <p:cNvSpPr txBox="1">
              <a:spLocks noChangeArrowheads="1"/>
            </p:cNvSpPr>
            <p:nvPr/>
          </p:nvSpPr>
          <p:spPr bwMode="auto">
            <a:xfrm>
              <a:off x="3778" y="1115"/>
              <a:ext cx="83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n-US" sz="1400" b="1"/>
                <a:t>International Firm B</a:t>
              </a:r>
            </a:p>
          </p:txBody>
        </p:sp>
      </p:grpSp>
      <p:sp>
        <p:nvSpPr>
          <p:cNvPr id="58373" name="Rectangle 9"/>
          <p:cNvSpPr>
            <a:spLocks noChangeArrowheads="1"/>
          </p:cNvSpPr>
          <p:nvPr/>
        </p:nvSpPr>
        <p:spPr bwMode="auto">
          <a:xfrm>
            <a:off x="3101975" y="3030538"/>
            <a:ext cx="10318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4" name="Rectangle 10"/>
          <p:cNvSpPr>
            <a:spLocks noChangeArrowheads="1"/>
          </p:cNvSpPr>
          <p:nvPr/>
        </p:nvSpPr>
        <p:spPr bwMode="auto">
          <a:xfrm>
            <a:off x="4879975" y="3030538"/>
            <a:ext cx="10318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8375" name="AutoShape 11"/>
          <p:cNvCxnSpPr>
            <a:cxnSpLocks noChangeShapeType="1"/>
            <a:stCxn id="58374" idx="1"/>
            <a:endCxn id="58373" idx="3"/>
          </p:cNvCxnSpPr>
          <p:nvPr/>
        </p:nvCxnSpPr>
        <p:spPr bwMode="auto">
          <a:xfrm rot="10800000">
            <a:off x="4133850" y="3273425"/>
            <a:ext cx="746125" cy="0"/>
          </a:xfrm>
          <a:prstGeom prst="straightConnector1">
            <a:avLst/>
          </a:prstGeom>
          <a:noFill/>
          <a:ln w="31750">
            <a:solidFill>
              <a:srgbClr val="CC3300"/>
            </a:solidFill>
            <a:prstDash val="dash"/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6" name="Rectangle 12"/>
          <p:cNvSpPr>
            <a:spLocks noChangeArrowheads="1"/>
          </p:cNvSpPr>
          <p:nvPr/>
        </p:nvSpPr>
        <p:spPr bwMode="auto">
          <a:xfrm>
            <a:off x="2540000" y="3698875"/>
            <a:ext cx="1031875" cy="48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8377" name="Rectangle 13"/>
          <p:cNvSpPr>
            <a:spLocks noChangeArrowheads="1"/>
          </p:cNvSpPr>
          <p:nvPr/>
        </p:nvSpPr>
        <p:spPr bwMode="auto">
          <a:xfrm>
            <a:off x="6149975" y="3097213"/>
            <a:ext cx="1031875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cxnSp>
        <p:nvCxnSpPr>
          <p:cNvPr id="58378" name="AutoShape 14"/>
          <p:cNvCxnSpPr>
            <a:cxnSpLocks noChangeShapeType="1"/>
            <a:stCxn id="58377" idx="2"/>
            <a:endCxn id="58376" idx="2"/>
          </p:cNvCxnSpPr>
          <p:nvPr/>
        </p:nvCxnSpPr>
        <p:spPr bwMode="auto">
          <a:xfrm rot="5400000">
            <a:off x="4560094" y="2077244"/>
            <a:ext cx="601663" cy="3609975"/>
          </a:xfrm>
          <a:prstGeom prst="bentConnector3">
            <a:avLst>
              <a:gd name="adj1" fmla="val 137731"/>
            </a:avLst>
          </a:prstGeom>
          <a:noFill/>
          <a:ln w="31750">
            <a:solidFill>
              <a:srgbClr val="CC3300"/>
            </a:solidFill>
            <a:prstDash val="dash"/>
            <a:miter lim="800000"/>
            <a:headEnd type="stealth" w="lg" len="lg"/>
            <a:tailEnd type="non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8379" name="Text Box 15"/>
          <p:cNvSpPr txBox="1">
            <a:spLocks noChangeArrowheads="1"/>
          </p:cNvSpPr>
          <p:nvPr/>
        </p:nvSpPr>
        <p:spPr bwMode="auto">
          <a:xfrm>
            <a:off x="1490663" y="5410200"/>
            <a:ext cx="6148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Firm A moves against Firm B in Country B</a:t>
            </a:r>
          </a:p>
        </p:txBody>
      </p:sp>
      <p:grpSp>
        <p:nvGrpSpPr>
          <p:cNvPr id="58380" name="Group 16"/>
          <p:cNvGrpSpPr>
            <a:grpSpLocks/>
          </p:cNvGrpSpPr>
          <p:nvPr/>
        </p:nvGrpSpPr>
        <p:grpSpPr bwMode="auto">
          <a:xfrm>
            <a:off x="3673475" y="4957763"/>
            <a:ext cx="2157413" cy="304800"/>
            <a:chOff x="2269" y="2890"/>
            <a:chExt cx="1359" cy="192"/>
          </a:xfrm>
        </p:grpSpPr>
        <p:pic>
          <p:nvPicPr>
            <p:cNvPr id="58383" name="Picture 17" descr="Profit0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9" y="2895"/>
              <a:ext cx="329" cy="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384" name="Text Box 18"/>
            <p:cNvSpPr txBox="1">
              <a:spLocks noChangeArrowheads="1"/>
            </p:cNvSpPr>
            <p:nvPr/>
          </p:nvSpPr>
          <p:spPr bwMode="auto">
            <a:xfrm>
              <a:off x="2641" y="2890"/>
              <a:ext cx="987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400" b="1"/>
                <a:t>Profit Sanctuary</a:t>
              </a:r>
            </a:p>
          </p:txBody>
        </p:sp>
      </p:grpSp>
      <p:sp>
        <p:nvSpPr>
          <p:cNvPr id="58381" name="Text Box 15"/>
          <p:cNvSpPr txBox="1">
            <a:spLocks noChangeArrowheads="1"/>
          </p:cNvSpPr>
          <p:nvPr/>
        </p:nvSpPr>
        <p:spPr bwMode="auto">
          <a:xfrm>
            <a:off x="1495425" y="5829300"/>
            <a:ext cx="61483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/>
              <a:t>Firm B counters with a response in Country C</a:t>
            </a:r>
          </a:p>
        </p:txBody>
      </p:sp>
      <p:sp>
        <p:nvSpPr>
          <p:cNvPr id="58382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E672A84C-EDB1-4B49-919B-89FF06D059AA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45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Char char="♦"/>
              <a:defRPr/>
            </a:pPr>
            <a:r>
              <a:rPr lang="en-US" dirty="0" err="1"/>
              <a:t>Ketika</a:t>
            </a:r>
            <a:r>
              <a:rPr lang="en-US" dirty="0"/>
              <a:t> </a:t>
            </a:r>
            <a:r>
              <a:rPr lang="en-US" dirty="0" err="1"/>
              <a:t>perusahaan</a:t>
            </a:r>
            <a:r>
              <a:rPr lang="en-US" dirty="0"/>
              <a:t> yang </a:t>
            </a:r>
            <a:r>
              <a:rPr lang="en-US" dirty="0" err="1"/>
              <a:t>sama</a:t>
            </a:r>
            <a:r>
              <a:rPr lang="en-US" dirty="0"/>
              <a:t> </a:t>
            </a:r>
            <a:r>
              <a:rPr lang="en-US" dirty="0" err="1"/>
              <a:t>bersaing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di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geografis</a:t>
            </a:r>
            <a:r>
              <a:rPr lang="en-US" dirty="0"/>
              <a:t>, </a:t>
            </a:r>
            <a:r>
              <a:rPr lang="en-US" dirty="0" err="1"/>
              <a:t>ancaman</a:t>
            </a:r>
            <a:r>
              <a:rPr lang="en-US" dirty="0"/>
              <a:t> </a:t>
            </a:r>
            <a:r>
              <a:rPr lang="en-US" dirty="0" err="1"/>
              <a:t>serangan</a:t>
            </a:r>
            <a:r>
              <a:rPr lang="en-US" dirty="0"/>
              <a:t> </a:t>
            </a:r>
            <a:r>
              <a:rPr lang="en-US" dirty="0" err="1"/>
              <a:t>balasan</a:t>
            </a:r>
            <a:r>
              <a:rPr lang="en-US" dirty="0"/>
              <a:t> </a:t>
            </a:r>
            <a:r>
              <a:rPr lang="en-US" dirty="0" err="1"/>
              <a:t>lintas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mungkin</a:t>
            </a:r>
            <a:r>
              <a:rPr lang="en-US" dirty="0"/>
              <a:t>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menghalangi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</a:t>
            </a:r>
            <a:r>
              <a:rPr lang="en-US" dirty="0" err="1"/>
              <a:t>kompetitif</a:t>
            </a:r>
            <a:r>
              <a:rPr lang="en-US" dirty="0"/>
              <a:t> yang </a:t>
            </a:r>
            <a:r>
              <a:rPr lang="en-US" dirty="0" err="1"/>
              <a:t>agresif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 </a:t>
            </a:r>
            <a:r>
              <a:rPr lang="en-US" dirty="0" err="1"/>
              <a:t>bersama</a:t>
            </a:r>
            <a:r>
              <a:rPr lang="en-US" dirty="0"/>
              <a:t> di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pesaing</a:t>
            </a:r>
            <a:r>
              <a:rPr lang="en-US" dirty="0"/>
              <a:t> </a:t>
            </a:r>
            <a:r>
              <a:rPr lang="en-US" dirty="0" err="1"/>
              <a:t>internasional</a:t>
            </a:r>
            <a:r>
              <a:rPr lang="en-US" dirty="0"/>
              <a:t>.</a:t>
            </a:r>
            <a:endParaRPr dirty="0"/>
          </a:p>
        </p:txBody>
      </p:sp>
      <p:sp>
        <p:nvSpPr>
          <p:cNvPr id="59395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95F5F505-3ADA-4D92-A64C-809ECE9628BB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46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3525"/>
            <a:ext cx="8212137" cy="1249363"/>
          </a:xfrm>
        </p:spPr>
        <p:txBody>
          <a:bodyPr/>
          <a:lstStyle/>
          <a:p>
            <a:pPr>
              <a:defRPr/>
            </a:pPr>
            <a:r>
              <a:rPr lang="en-US" sz="3600" dirty="0" err="1"/>
              <a:t>Pilihan</a:t>
            </a:r>
            <a:r>
              <a:rPr lang="en-US" sz="3600" dirty="0"/>
              <a:t> </a:t>
            </a:r>
            <a:r>
              <a:rPr lang="en-US" sz="3600" dirty="0" err="1"/>
              <a:t>Strategi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</a:t>
            </a:r>
            <a:r>
              <a:rPr lang="en-US" sz="3600" dirty="0" err="1"/>
              <a:t>Bersaing</a:t>
            </a:r>
            <a:r>
              <a:rPr lang="en-US" sz="3600" dirty="0"/>
              <a:t> di </a:t>
            </a:r>
            <a:r>
              <a:rPr lang="en-US" sz="3600" dirty="0" err="1"/>
              <a:t>Pasar</a:t>
            </a:r>
            <a:r>
              <a:rPr lang="en-US" sz="3600" dirty="0"/>
              <a:t> Negara </a:t>
            </a:r>
            <a:r>
              <a:rPr lang="en-US" sz="3600" dirty="0" err="1"/>
              <a:t>Berkembang</a:t>
            </a:r>
            <a:endParaRPr sz="3600" dirty="0" smtClean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914525"/>
            <a:ext cx="8126413" cy="4502150"/>
          </a:xfrm>
        </p:spPr>
        <p:txBody>
          <a:bodyPr/>
          <a:lstStyle/>
          <a:p>
            <a:pPr>
              <a:defRPr/>
            </a:pPr>
            <a:r>
              <a:rPr lang="en-US" sz="2400" dirty="0" err="1"/>
              <a:t>Siapkan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bersaing</a:t>
            </a:r>
            <a:r>
              <a:rPr lang="en-US" sz="2400" dirty="0"/>
              <a:t> </a:t>
            </a:r>
            <a:r>
              <a:rPr lang="en-US" sz="2400" dirty="0" err="1"/>
              <a:t>berdasarkan</a:t>
            </a:r>
            <a:r>
              <a:rPr lang="en-US" sz="2400" dirty="0"/>
              <a:t> </a:t>
            </a:r>
            <a:r>
              <a:rPr lang="en-US" sz="2400" dirty="0" err="1"/>
              <a:t>harga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r>
              <a:rPr lang="en-US" sz="2400" dirty="0"/>
              <a:t>.</a:t>
            </a:r>
            <a:endParaRPr sz="2400" dirty="0" smtClean="0"/>
          </a:p>
          <a:p>
            <a:pPr>
              <a:defRPr/>
            </a:pPr>
            <a:r>
              <a:rPr lang="en-US" sz="2400" dirty="0" err="1"/>
              <a:t>Siapkan</a:t>
            </a:r>
            <a:r>
              <a:rPr lang="en-US" sz="2400" dirty="0"/>
              <a:t> </a:t>
            </a:r>
            <a:r>
              <a:rPr lang="en-US" sz="2400" dirty="0" err="1"/>
              <a:t>diri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memodifikasi</a:t>
            </a:r>
            <a:r>
              <a:rPr lang="en-US" sz="2400" dirty="0"/>
              <a:t> model </a:t>
            </a:r>
            <a:r>
              <a:rPr lang="en-US" sz="2400" dirty="0" err="1"/>
              <a:t>bisnis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strategi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menyesuaikan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.</a:t>
            </a:r>
            <a:endParaRPr sz="2400" dirty="0" smtClean="0"/>
          </a:p>
          <a:p>
            <a:pPr>
              <a:defRPr/>
            </a:pPr>
            <a:r>
              <a:rPr lang="en-US" sz="2400" dirty="0" err="1"/>
              <a:t>Cobalah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mengubah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 agar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cara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di </a:t>
            </a:r>
            <a:r>
              <a:rPr lang="en-US" sz="2400" dirty="0" err="1"/>
              <a:t>tempat</a:t>
            </a:r>
            <a:r>
              <a:rPr lang="en-US" sz="2400" dirty="0"/>
              <a:t> lain.</a:t>
            </a:r>
            <a:endParaRPr sz="2400" dirty="0"/>
          </a:p>
          <a:p>
            <a:pPr>
              <a:defRPr/>
            </a:pPr>
            <a:r>
              <a:rPr lang="en-US" sz="2400" dirty="0" err="1"/>
              <a:t>Hindari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 </a:t>
            </a:r>
            <a:r>
              <a:rPr lang="en-US" sz="2400" dirty="0" err="1"/>
              <a:t>negara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 yang </a:t>
            </a:r>
            <a:r>
              <a:rPr lang="en-US" sz="2400" dirty="0" err="1"/>
              <a:t>terlalu</a:t>
            </a:r>
            <a:r>
              <a:rPr lang="en-US" sz="2400" dirty="0"/>
              <a:t> </a:t>
            </a:r>
            <a:r>
              <a:rPr lang="en-US" sz="2400" dirty="0" err="1"/>
              <a:t>sulit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mahal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menyesuaikan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kondisi</a:t>
            </a:r>
            <a:r>
              <a:rPr lang="en-US" sz="2400" dirty="0"/>
              <a:t> </a:t>
            </a:r>
            <a:r>
              <a:rPr lang="en-US" sz="2400" dirty="0" err="1"/>
              <a:t>lokal</a:t>
            </a:r>
            <a:r>
              <a:rPr lang="en-US" sz="2400" dirty="0"/>
              <a:t>.</a:t>
            </a:r>
            <a:endParaRPr sz="2400" dirty="0" smtClean="0"/>
          </a:p>
        </p:txBody>
      </p:sp>
      <p:sp>
        <p:nvSpPr>
          <p:cNvPr id="60420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C7B37852-5C6B-4B52-8B58-789B8913677C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47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263525"/>
            <a:ext cx="8212137" cy="1249363"/>
          </a:xfrm>
        </p:spPr>
        <p:txBody>
          <a:bodyPr/>
          <a:lstStyle/>
          <a:p>
            <a:pPr>
              <a:defRPr/>
            </a:pPr>
            <a:r>
              <a:rPr lang="en-US" sz="3600" dirty="0" err="1"/>
              <a:t>Pertahanan</a:t>
            </a:r>
            <a:r>
              <a:rPr lang="en-US" sz="3600" dirty="0"/>
              <a:t> </a:t>
            </a:r>
            <a:r>
              <a:rPr lang="en-US" sz="3600" dirty="0" err="1"/>
              <a:t>Terhadap</a:t>
            </a:r>
            <a:r>
              <a:rPr lang="en-US" sz="3600" dirty="0"/>
              <a:t> </a:t>
            </a:r>
            <a:r>
              <a:rPr lang="en-US" sz="3600" dirty="0" err="1"/>
              <a:t>Raksasa</a:t>
            </a:r>
            <a:r>
              <a:rPr lang="en-US" sz="3600" dirty="0"/>
              <a:t> Global: </a:t>
            </a:r>
            <a:r>
              <a:rPr lang="en-US" sz="3600" dirty="0" err="1"/>
              <a:t>Strategi</a:t>
            </a:r>
            <a:r>
              <a:rPr lang="en-US" sz="3600" dirty="0"/>
              <a:t> </a:t>
            </a:r>
            <a:r>
              <a:rPr lang="en-US" sz="3600" dirty="0" err="1"/>
              <a:t>untuk</a:t>
            </a:r>
            <a:r>
              <a:rPr lang="en-US" sz="3600" dirty="0"/>
              <a:t> Perusahaan </a:t>
            </a:r>
            <a:r>
              <a:rPr lang="en-US" sz="3600" dirty="0" err="1"/>
              <a:t>Lokal</a:t>
            </a:r>
            <a:r>
              <a:rPr lang="en-US" sz="3600" dirty="0"/>
              <a:t> di Negara </a:t>
            </a:r>
            <a:r>
              <a:rPr lang="en-US" sz="3600" dirty="0" err="1"/>
              <a:t>Berkembang</a:t>
            </a:r>
            <a:endParaRPr sz="3600" dirty="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504825" y="1914525"/>
            <a:ext cx="8126413" cy="4502150"/>
          </a:xfrm>
        </p:spPr>
        <p:txBody>
          <a:bodyPr/>
          <a:lstStyle/>
          <a:p>
            <a:pPr>
              <a:defRPr/>
            </a:pPr>
            <a:r>
              <a:rPr lang="en-US" sz="2000" dirty="0" err="1"/>
              <a:t>Kembangkan</a:t>
            </a:r>
            <a:r>
              <a:rPr lang="en-US" sz="2000" dirty="0"/>
              <a:t> model </a:t>
            </a:r>
            <a:r>
              <a:rPr lang="en-US" sz="2000" dirty="0" err="1"/>
              <a:t>bisnis</a:t>
            </a:r>
            <a:r>
              <a:rPr lang="en-US" sz="2000" dirty="0"/>
              <a:t> yang </a:t>
            </a:r>
            <a:r>
              <a:rPr lang="en-US" sz="2000" dirty="0" err="1"/>
              <a:t>memanfaatkan</a:t>
            </a:r>
            <a:r>
              <a:rPr lang="en-US" sz="2000" dirty="0"/>
              <a:t> </a:t>
            </a:r>
            <a:r>
              <a:rPr lang="en-US" sz="2000" dirty="0" err="1"/>
              <a:t>kekurangan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jaringan</a:t>
            </a:r>
            <a:r>
              <a:rPr lang="en-US" sz="2000" dirty="0"/>
              <a:t> </a:t>
            </a:r>
            <a:r>
              <a:rPr lang="en-US" sz="2000" dirty="0" err="1"/>
              <a:t>distribusi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infrastruktur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.</a:t>
            </a:r>
            <a:endParaRPr sz="2000" dirty="0" smtClean="0"/>
          </a:p>
          <a:p>
            <a:pPr>
              <a:defRPr/>
            </a:pPr>
            <a:r>
              <a:rPr lang="en-US" sz="2000" dirty="0" err="1"/>
              <a:t>Manfaatkan</a:t>
            </a:r>
            <a:r>
              <a:rPr lang="en-US" sz="2000" dirty="0"/>
              <a:t> </a:t>
            </a:r>
            <a:r>
              <a:rPr lang="en-US" sz="2000" dirty="0" err="1"/>
              <a:t>pengetahuan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</a:t>
            </a:r>
            <a:r>
              <a:rPr lang="en-US" sz="2000" dirty="0" err="1"/>
              <a:t>kebutuhan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preferensi</a:t>
            </a:r>
            <a:r>
              <a:rPr lang="en-US" sz="2000" dirty="0"/>
              <a:t> </a:t>
            </a:r>
            <a:r>
              <a:rPr lang="en-US" sz="2000" dirty="0" err="1"/>
              <a:t>konsumen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menciptakan</a:t>
            </a:r>
            <a:r>
              <a:rPr lang="en-US" sz="2000" dirty="0"/>
              <a:t> </a:t>
            </a:r>
            <a:r>
              <a:rPr lang="en-US" sz="2000" dirty="0" err="1"/>
              <a:t>produk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layanan</a:t>
            </a:r>
            <a:r>
              <a:rPr lang="en-US" sz="2000" dirty="0"/>
              <a:t> yang </a:t>
            </a:r>
            <a:r>
              <a:rPr lang="en-US" sz="2000" dirty="0" err="1"/>
              <a:t>disesuaikan</a:t>
            </a:r>
            <a:r>
              <a:rPr lang="en-US" sz="2000" dirty="0"/>
              <a:t>.</a:t>
            </a:r>
            <a:endParaRPr sz="2000" dirty="0" smtClean="0"/>
          </a:p>
          <a:p>
            <a:pPr>
              <a:defRPr/>
            </a:pPr>
            <a:r>
              <a:rPr lang="nn-NO" sz="2000" dirty="0"/>
              <a:t>Manfaatkan aspek-aspek dari tenaga kerja lokal yang mungkin tidak dikenal oleh perusahaan multinasional besar.</a:t>
            </a:r>
            <a:endParaRPr sz="2000" dirty="0" smtClean="0"/>
          </a:p>
          <a:p>
            <a:pPr>
              <a:defRPr/>
            </a:pPr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dirty="0" err="1"/>
              <a:t>strategi</a:t>
            </a:r>
            <a:r>
              <a:rPr lang="en-US" sz="2000" dirty="0"/>
              <a:t> </a:t>
            </a:r>
            <a:r>
              <a:rPr lang="en-US" sz="2000" dirty="0" err="1"/>
              <a:t>akuisisi</a:t>
            </a:r>
            <a:r>
              <a:rPr lang="en-US" sz="2000" dirty="0"/>
              <a:t> </a:t>
            </a:r>
            <a:r>
              <a:rPr lang="en-US" sz="2000" dirty="0" err="1"/>
              <a:t>lokal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pertumbuhan</a:t>
            </a:r>
            <a:r>
              <a:rPr lang="en-US" sz="2000" dirty="0"/>
              <a:t> </a:t>
            </a:r>
            <a:r>
              <a:rPr lang="en-US" sz="2000" dirty="0" err="1"/>
              <a:t>cepat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mempertahankan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r>
              <a:rPr lang="en-US" sz="2000" dirty="0"/>
              <a:t> yang </a:t>
            </a:r>
            <a:r>
              <a:rPr lang="en-US" sz="2000" dirty="0" err="1"/>
              <a:t>berorientasi</a:t>
            </a:r>
            <a:r>
              <a:rPr lang="en-US" sz="2000" dirty="0"/>
              <a:t> </a:t>
            </a:r>
            <a:r>
              <a:rPr lang="en-US" sz="2000" dirty="0" err="1"/>
              <a:t>ekspansi</a:t>
            </a:r>
            <a:r>
              <a:rPr lang="en-US" sz="2000" dirty="0"/>
              <a:t>.</a:t>
            </a:r>
            <a:endParaRPr sz="2000" dirty="0" smtClean="0"/>
          </a:p>
          <a:p>
            <a:pPr>
              <a:defRPr/>
            </a:pPr>
            <a:r>
              <a:rPr lang="es-ES" sz="2000" dirty="0"/>
              <a:t>Transfer </a:t>
            </a:r>
            <a:r>
              <a:rPr lang="es-ES" sz="2000" dirty="0" err="1"/>
              <a:t>keahlian</a:t>
            </a:r>
            <a:r>
              <a:rPr lang="es-ES" sz="2000" dirty="0"/>
              <a:t> </a:t>
            </a:r>
            <a:r>
              <a:rPr lang="es-ES" sz="2000" dirty="0" err="1"/>
              <a:t>perusahaan</a:t>
            </a:r>
            <a:r>
              <a:rPr lang="es-ES" sz="2000" dirty="0"/>
              <a:t> </a:t>
            </a:r>
            <a:r>
              <a:rPr lang="es-ES" sz="2000" dirty="0" err="1"/>
              <a:t>ke</a:t>
            </a:r>
            <a:r>
              <a:rPr lang="es-ES" sz="2000" dirty="0"/>
              <a:t> pasar </a:t>
            </a:r>
            <a:r>
              <a:rPr lang="es-ES" sz="2000" dirty="0" err="1"/>
              <a:t>lintas</a:t>
            </a:r>
            <a:r>
              <a:rPr lang="es-ES" sz="2000" dirty="0"/>
              <a:t> batas.</a:t>
            </a:r>
            <a:endParaRPr sz="2000" dirty="0" smtClean="0"/>
          </a:p>
        </p:txBody>
      </p:sp>
      <p:sp>
        <p:nvSpPr>
          <p:cNvPr id="61444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9D364711-9001-40FC-8A98-65CA895D4E2F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48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68550" y="52388"/>
            <a:ext cx="6481763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ILLUSTRATION CAPSULE 7.2</a:t>
            </a:r>
          </a:p>
          <a:p>
            <a:pPr>
              <a:defRPr/>
            </a:pP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Lock&amp;Lock’s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Strategy for Becoming the Leading Food Service Brand in China</a:t>
            </a:r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727075" y="1600200"/>
            <a:ext cx="7654925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eaLnBrk="0" hangingPunct="0">
              <a:spcBef>
                <a:spcPct val="50000"/>
              </a:spcBef>
              <a:buClr>
                <a:srgbClr val="CC6600"/>
              </a:buClr>
              <a:buSzPct val="100000"/>
              <a:buFont typeface="Arial" charset="0"/>
              <a:buChar char="♦"/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Mengapa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Lock&amp;Lock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begitu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sukses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dalam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mengembangkan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operasi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restorannya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ke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negara-negara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berkembang</a:t>
            </a:r>
            <a:r>
              <a:rPr lang="en-US" sz="2800" b="1" dirty="0">
                <a:solidFill>
                  <a:schemeClr val="accent2"/>
                </a:solidFill>
              </a:rPr>
              <a:t>?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 marL="288925" indent="-288925" eaLnBrk="0" hangingPunct="0">
              <a:spcBef>
                <a:spcPct val="50000"/>
              </a:spcBef>
              <a:buClr>
                <a:srgbClr val="CC6600"/>
              </a:buClr>
              <a:buSzPct val="100000"/>
              <a:buFont typeface="Arial" charset="0"/>
              <a:buChar char="♦"/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Bagaimana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pesaing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lokal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Lock&amp;Lock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seharusnya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merespons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ekspansi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berkelanjutan</a:t>
            </a:r>
            <a:r>
              <a:rPr lang="en-US" sz="2800" b="1" dirty="0">
                <a:solidFill>
                  <a:schemeClr val="accent2"/>
                </a:solidFill>
              </a:rPr>
              <a:t> di </a:t>
            </a:r>
            <a:r>
              <a:rPr lang="en-US" sz="2800" b="1" dirty="0" err="1">
                <a:solidFill>
                  <a:schemeClr val="accent2"/>
                </a:solidFill>
              </a:rPr>
              <a:t>pasar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mereka</a:t>
            </a:r>
            <a:r>
              <a:rPr lang="en-US" sz="2800" b="1" dirty="0" smtClean="0">
                <a:solidFill>
                  <a:schemeClr val="accent2"/>
                </a:solidFill>
              </a:rPr>
              <a:t>?</a:t>
            </a:r>
          </a:p>
          <a:p>
            <a:pPr marL="288925" indent="-288925" eaLnBrk="0" hangingPunct="0">
              <a:spcBef>
                <a:spcPct val="50000"/>
              </a:spcBef>
              <a:buClr>
                <a:srgbClr val="CC6600"/>
              </a:buClr>
              <a:buSzPct val="100000"/>
              <a:buFont typeface="Arial" charset="0"/>
              <a:buChar char="♦"/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Mengapa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pelambatan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ekonomi</a:t>
            </a:r>
            <a:r>
              <a:rPr lang="en-US" sz="2800" b="1" dirty="0">
                <a:solidFill>
                  <a:schemeClr val="accent2"/>
                </a:solidFill>
              </a:rPr>
              <a:t> global </a:t>
            </a:r>
            <a:r>
              <a:rPr lang="en-US" sz="2800" b="1" dirty="0" err="1">
                <a:solidFill>
                  <a:schemeClr val="accent2"/>
                </a:solidFill>
              </a:rPr>
              <a:t>tidak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mengurangi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permintaan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untuk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tawaran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restoran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Lock&amp;Lock</a:t>
            </a:r>
            <a:r>
              <a:rPr lang="en-US" sz="2800" b="1" dirty="0">
                <a:solidFill>
                  <a:schemeClr val="accent2"/>
                </a:solidFill>
              </a:rPr>
              <a:t>?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62468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9485921F-3295-42C0-ABFB-871316A1DDCB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49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038" y="228600"/>
            <a:ext cx="5305425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74625" y="728663"/>
            <a:ext cx="25257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 dirty="0"/>
              <a:t>The Diamond of National Advantage</a:t>
            </a:r>
          </a:p>
        </p:txBody>
      </p:sp>
      <p:sp>
        <p:nvSpPr>
          <p:cNvPr id="18436" name="Text Box 3"/>
          <p:cNvSpPr txBox="1">
            <a:spLocks noChangeArrowheads="1"/>
          </p:cNvSpPr>
          <p:nvPr/>
        </p:nvSpPr>
        <p:spPr bwMode="auto">
          <a:xfrm>
            <a:off x="273050" y="409575"/>
            <a:ext cx="16875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solidFill>
                  <a:srgbClr val="CC6600"/>
                </a:solidFill>
              </a:rPr>
              <a:t>FIGURE 7.1</a:t>
            </a:r>
          </a:p>
        </p:txBody>
      </p:sp>
      <p:sp>
        <p:nvSpPr>
          <p:cNvPr id="18437" name="Line 4"/>
          <p:cNvSpPr>
            <a:spLocks noChangeShapeType="1"/>
          </p:cNvSpPr>
          <p:nvPr/>
        </p:nvSpPr>
        <p:spPr bwMode="auto">
          <a:xfrm>
            <a:off x="244475" y="1395413"/>
            <a:ext cx="2211388" cy="0"/>
          </a:xfrm>
          <a:prstGeom prst="line">
            <a:avLst/>
          </a:prstGeom>
          <a:noFill/>
          <a:ln w="57150">
            <a:solidFill>
              <a:srgbClr val="CC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8456613" y="6584950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BA098EC9-A08B-442F-9487-DD3AD1C41438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5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Font typeface="Arial" charset="0"/>
              <a:buChar char="♦"/>
              <a:defRPr/>
            </a:pPr>
            <a:r>
              <a:rPr lang="en-US" dirty="0" err="1"/>
              <a:t>Keuntungan</a:t>
            </a:r>
            <a:r>
              <a:rPr lang="en-US" dirty="0"/>
              <a:t> di </a:t>
            </a:r>
            <a:r>
              <a:rPr lang="en-US" dirty="0" err="1"/>
              <a:t>pasar</a:t>
            </a:r>
            <a:r>
              <a:rPr lang="en-US" dirty="0"/>
              <a:t> </a:t>
            </a:r>
            <a:r>
              <a:rPr lang="en-US" dirty="0" err="1"/>
              <a:t>negara</a:t>
            </a:r>
            <a:r>
              <a:rPr lang="en-US" dirty="0"/>
              <a:t> </a:t>
            </a:r>
            <a:r>
              <a:rPr lang="en-US" dirty="0" err="1"/>
              <a:t>berkembang</a:t>
            </a:r>
            <a:r>
              <a:rPr lang="en-US" dirty="0"/>
              <a:t>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datang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— </a:t>
            </a:r>
            <a:r>
              <a:rPr lang="en-US" dirty="0" err="1"/>
              <a:t>pendatang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menyesuaikan</a:t>
            </a:r>
            <a:r>
              <a:rPr lang="en-US" dirty="0"/>
              <a:t> model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lokal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bersabar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memperoleh</a:t>
            </a:r>
            <a:r>
              <a:rPr lang="en-US" dirty="0"/>
              <a:t> </a:t>
            </a:r>
            <a:r>
              <a:rPr lang="en-US" dirty="0" err="1"/>
              <a:t>laba</a:t>
            </a:r>
            <a:r>
              <a:rPr lang="en-US" dirty="0"/>
              <a:t>.</a:t>
            </a:r>
          </a:p>
          <a:p>
            <a:pPr marL="0" indent="0">
              <a:buNone/>
              <a:defRPr/>
            </a:pPr>
            <a:endParaRPr dirty="0"/>
          </a:p>
        </p:txBody>
      </p:sp>
      <p:sp>
        <p:nvSpPr>
          <p:cNvPr id="63491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04A24345-6435-4777-A8B4-AEA61585B36C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50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3" name="Rectangle 10"/>
          <p:cNvSpPr>
            <a:spLocks noChangeArrowheads="1"/>
          </p:cNvSpPr>
          <p:nvPr/>
        </p:nvSpPr>
        <p:spPr bwMode="auto">
          <a:xfrm>
            <a:off x="398463" y="1600200"/>
            <a:ext cx="8323262" cy="458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8925" indent="-288925" eaLnBrk="0" hangingPunct="0">
              <a:spcBef>
                <a:spcPct val="50000"/>
              </a:spcBef>
              <a:buClr>
                <a:srgbClr val="CC6600"/>
              </a:buClr>
              <a:buSzPct val="100000"/>
              <a:buFont typeface="Arial" charset="0"/>
              <a:buChar char="♦"/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Apa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saja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elemen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kunci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dalam</a:t>
            </a:r>
            <a:r>
              <a:rPr lang="en-US" sz="2800" b="1" dirty="0">
                <a:solidFill>
                  <a:schemeClr val="accent2"/>
                </a:solidFill>
              </a:rPr>
              <a:t> model </a:t>
            </a:r>
            <a:r>
              <a:rPr lang="en-US" sz="2800" b="1" dirty="0" err="1">
                <a:solidFill>
                  <a:schemeClr val="accent2"/>
                </a:solidFill>
              </a:rPr>
              <a:t>bisnis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Ctrip</a:t>
            </a:r>
            <a:r>
              <a:rPr lang="en-US" sz="2800" b="1" dirty="0">
                <a:solidFill>
                  <a:schemeClr val="accent2"/>
                </a:solidFill>
              </a:rPr>
              <a:t> yang </a:t>
            </a:r>
            <a:r>
              <a:rPr lang="en-US" sz="2800" b="1" dirty="0" err="1">
                <a:solidFill>
                  <a:schemeClr val="accent2"/>
                </a:solidFill>
              </a:rPr>
              <a:t>memungkinkan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mereka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berhasil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menghalau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masuknya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pesaing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internasional</a:t>
            </a:r>
            <a:r>
              <a:rPr lang="en-US" sz="2800" b="1" dirty="0">
                <a:solidFill>
                  <a:schemeClr val="accent2"/>
                </a:solidFill>
              </a:rPr>
              <a:t> di </a:t>
            </a:r>
            <a:r>
              <a:rPr lang="en-US" sz="2800" b="1" dirty="0" err="1">
                <a:solidFill>
                  <a:schemeClr val="accent2"/>
                </a:solidFill>
              </a:rPr>
              <a:t>pasar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mereka</a:t>
            </a:r>
            <a:r>
              <a:rPr lang="en-US" sz="2800" b="1" dirty="0">
                <a:solidFill>
                  <a:schemeClr val="accent2"/>
                </a:solidFill>
              </a:rPr>
              <a:t>?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 marL="288925" indent="-288925" eaLnBrk="0" hangingPunct="0">
              <a:spcBef>
                <a:spcPct val="50000"/>
              </a:spcBef>
              <a:buClr>
                <a:srgbClr val="CC6600"/>
              </a:buClr>
              <a:buSzPct val="100000"/>
              <a:buFont typeface="Arial" charset="0"/>
              <a:buChar char="♦"/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Perubahan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apa</a:t>
            </a:r>
            <a:r>
              <a:rPr lang="en-US" sz="2800" b="1" dirty="0">
                <a:solidFill>
                  <a:schemeClr val="accent2"/>
                </a:solidFill>
              </a:rPr>
              <a:t> yang </a:t>
            </a:r>
            <a:r>
              <a:rPr lang="en-US" sz="2800" b="1" dirty="0" err="1">
                <a:solidFill>
                  <a:schemeClr val="accent2"/>
                </a:solidFill>
              </a:rPr>
              <a:t>terjadi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dalam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lingkungan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persaingan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eksternal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Ctrip</a:t>
            </a:r>
            <a:r>
              <a:rPr lang="en-US" sz="2800" b="1" dirty="0">
                <a:solidFill>
                  <a:schemeClr val="accent2"/>
                </a:solidFill>
              </a:rPr>
              <a:t> yang </a:t>
            </a:r>
            <a:r>
              <a:rPr lang="en-US" sz="2800" b="1" dirty="0" err="1">
                <a:solidFill>
                  <a:schemeClr val="accent2"/>
                </a:solidFill>
              </a:rPr>
              <a:t>akhirnya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akan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mengancam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kesuksesan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mereka</a:t>
            </a:r>
            <a:r>
              <a:rPr lang="en-US" sz="2800" b="1" dirty="0">
                <a:solidFill>
                  <a:schemeClr val="accent2"/>
                </a:solidFill>
              </a:rPr>
              <a:t>?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  <a:p>
            <a:pPr marL="288925" indent="-288925" eaLnBrk="0" hangingPunct="0">
              <a:spcBef>
                <a:spcPct val="50000"/>
              </a:spcBef>
              <a:buClr>
                <a:srgbClr val="CC6600"/>
              </a:buClr>
              <a:buSzPct val="100000"/>
              <a:buFont typeface="Arial" charset="0"/>
              <a:buChar char="♦"/>
              <a:defRPr/>
            </a:pPr>
            <a:r>
              <a:rPr lang="en-US" sz="2800" b="1" dirty="0" err="1">
                <a:solidFill>
                  <a:schemeClr val="accent2"/>
                </a:solidFill>
              </a:rPr>
              <a:t>Bagaimana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Kerangka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Berlian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Keunggulan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Kompetitif</a:t>
            </a:r>
            <a:r>
              <a:rPr lang="en-US" sz="2800" b="1" dirty="0">
                <a:solidFill>
                  <a:schemeClr val="accent2"/>
                </a:solidFill>
              </a:rPr>
              <a:t> Nasional </a:t>
            </a:r>
            <a:r>
              <a:rPr lang="en-US" sz="2800" b="1" dirty="0" err="1">
                <a:solidFill>
                  <a:schemeClr val="accent2"/>
                </a:solidFill>
              </a:rPr>
              <a:t>dapat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berguna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bagi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Ctrip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dalam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memprediksi</a:t>
            </a:r>
            <a:r>
              <a:rPr lang="en-US" sz="2800" b="1" dirty="0">
                <a:solidFill>
                  <a:schemeClr val="accent2"/>
                </a:solidFill>
              </a:rPr>
              <a:t> masa </a:t>
            </a:r>
            <a:r>
              <a:rPr lang="en-US" sz="2800" b="1" dirty="0" err="1">
                <a:solidFill>
                  <a:schemeClr val="accent2"/>
                </a:solidFill>
              </a:rPr>
              <a:t>depan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industri</a:t>
            </a:r>
            <a:r>
              <a:rPr lang="en-US" sz="2800" b="1" dirty="0">
                <a:solidFill>
                  <a:schemeClr val="accent2"/>
                </a:solidFill>
              </a:rPr>
              <a:t> </a:t>
            </a:r>
            <a:r>
              <a:rPr lang="en-US" sz="2800" b="1" dirty="0" err="1">
                <a:solidFill>
                  <a:schemeClr val="accent2"/>
                </a:solidFill>
              </a:rPr>
              <a:t>perjalanan</a:t>
            </a:r>
            <a:r>
              <a:rPr lang="en-US" sz="2800" b="1" dirty="0">
                <a:solidFill>
                  <a:schemeClr val="accent2"/>
                </a:solidFill>
              </a:rPr>
              <a:t> di China?</a:t>
            </a:r>
            <a:r>
              <a:rPr lang="en-US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 </a:t>
            </a:r>
            <a:endParaRPr lang="en-US" sz="28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62188" y="176213"/>
            <a:ext cx="6659562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  <a:t>ILLUSTRATION CAPSULE 7.3 </a:t>
            </a:r>
            <a:br>
              <a:rPr lang="en-US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+mn-cs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How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Ctrip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Times New Roman" pitchFamily="18" charset="0"/>
              </a:rPr>
              <a:t> Successfully Defended against International Rivals to Become China’s Largest Online Travel Agency</a:t>
            </a:r>
          </a:p>
        </p:txBody>
      </p:sp>
      <p:sp>
        <p:nvSpPr>
          <p:cNvPr id="64516" name="Rectangle 13"/>
          <p:cNvSpPr>
            <a:spLocks noChangeArrowheads="1"/>
          </p:cNvSpPr>
          <p:nvPr/>
        </p:nvSpPr>
        <p:spPr bwMode="auto">
          <a:xfrm>
            <a:off x="8424863" y="6584950"/>
            <a:ext cx="438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FEA04D52-2E08-4805-839B-BF2C7E687716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51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 err="1"/>
              <a:t>Keunggulan</a:t>
            </a:r>
            <a:r>
              <a:rPr lang="en-US" sz="1800" b="1" dirty="0"/>
              <a:t> Negara </a:t>
            </a:r>
            <a:r>
              <a:rPr lang="en-US" sz="1800" b="1" dirty="0" err="1"/>
              <a:t>Asal</a:t>
            </a:r>
            <a:r>
              <a:rPr lang="en-US" sz="1800" b="1" dirty="0"/>
              <a:t> (Home Country Advantage)</a:t>
            </a:r>
            <a:endParaRPr lang="en-US" sz="1800" dirty="0"/>
          </a:p>
          <a:p>
            <a:r>
              <a:rPr lang="en-US" sz="1800" b="1" dirty="0" err="1"/>
              <a:t>Kondisi</a:t>
            </a:r>
            <a:r>
              <a:rPr lang="en-US" sz="1800" b="1" dirty="0"/>
              <a:t> </a:t>
            </a:r>
            <a:r>
              <a:rPr lang="en-US" sz="1800" b="1" dirty="0" err="1"/>
              <a:t>Permintaan</a:t>
            </a:r>
            <a:r>
              <a:rPr lang="en-US" sz="1800" b="1" dirty="0"/>
              <a:t> (Demand Conditions):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Ukuran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 </a:t>
            </a:r>
            <a:r>
              <a:rPr lang="en-US" sz="1800" dirty="0" err="1"/>
              <a:t>domestik</a:t>
            </a:r>
            <a:r>
              <a:rPr lang="en-US" sz="1800" dirty="0"/>
              <a:t>, </a:t>
            </a:r>
            <a:r>
              <a:rPr lang="en-US" sz="1800" dirty="0" err="1"/>
              <a:t>tingkat</a:t>
            </a:r>
            <a:r>
              <a:rPr lang="en-US" sz="1800" dirty="0"/>
              <a:t> </a:t>
            </a:r>
            <a:r>
              <a:rPr lang="en-US" sz="1800" dirty="0" err="1"/>
              <a:t>pertumbuhan</a:t>
            </a:r>
            <a:r>
              <a:rPr lang="en-US" sz="1800" dirty="0"/>
              <a:t> </a:t>
            </a:r>
            <a:r>
              <a:rPr lang="en-US" sz="1800" dirty="0" err="1"/>
              <a:t>pasar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selera</a:t>
            </a:r>
            <a:r>
              <a:rPr lang="en-US" sz="1800" dirty="0"/>
              <a:t> </a:t>
            </a:r>
            <a:r>
              <a:rPr lang="en-US" sz="1800" dirty="0" err="1"/>
              <a:t>pembeli</a:t>
            </a:r>
            <a:r>
              <a:rPr lang="en-US" sz="1800" dirty="0"/>
              <a:t>.</a:t>
            </a:r>
          </a:p>
          <a:p>
            <a:r>
              <a:rPr lang="en-US" sz="1800" b="1" dirty="0" err="1"/>
              <a:t>Strategi</a:t>
            </a:r>
            <a:r>
              <a:rPr lang="en-US" sz="1800" b="1" dirty="0"/>
              <a:t>, </a:t>
            </a:r>
            <a:r>
              <a:rPr lang="en-US" sz="1800" b="1" dirty="0" err="1"/>
              <a:t>Struktur</a:t>
            </a:r>
            <a:r>
              <a:rPr lang="en-US" sz="1800" b="1" dirty="0"/>
              <a:t>,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Persaingan</a:t>
            </a:r>
            <a:r>
              <a:rPr lang="en-US" sz="1800" b="1" dirty="0"/>
              <a:t> Perusahaan (Firm Strategy, Structure, and Rivalry):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Gaya </a:t>
            </a:r>
            <a:r>
              <a:rPr lang="en-US" sz="1800" dirty="0" err="1"/>
              <a:t>manajemen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organisasi</a:t>
            </a:r>
            <a:r>
              <a:rPr lang="en-US" sz="1800" dirty="0"/>
              <a:t> yang </a:t>
            </a:r>
            <a:r>
              <a:rPr lang="en-US" sz="1800" dirty="0" err="1"/>
              <a:t>berbeda</a:t>
            </a:r>
            <a:r>
              <a:rPr lang="en-US" sz="1800" dirty="0"/>
              <a:t>; </a:t>
            </a:r>
            <a:r>
              <a:rPr lang="en-US" sz="1800" dirty="0" err="1"/>
              <a:t>tingkat</a:t>
            </a:r>
            <a:r>
              <a:rPr lang="en-US" sz="1800" dirty="0"/>
              <a:t> </a:t>
            </a:r>
            <a:r>
              <a:rPr lang="en-US" sz="1800" dirty="0" err="1"/>
              <a:t>intensitas</a:t>
            </a:r>
            <a:r>
              <a:rPr lang="en-US" sz="1800" dirty="0"/>
              <a:t> </a:t>
            </a:r>
            <a:r>
              <a:rPr lang="en-US" sz="1800" dirty="0" err="1"/>
              <a:t>persaingan</a:t>
            </a:r>
            <a:r>
              <a:rPr lang="en-US" sz="1800" dirty="0"/>
              <a:t> </a:t>
            </a:r>
            <a:r>
              <a:rPr lang="en-US" sz="1800" dirty="0" err="1"/>
              <a:t>domestik</a:t>
            </a:r>
            <a:r>
              <a:rPr lang="en-US" sz="1800" dirty="0"/>
              <a:t>.</a:t>
            </a:r>
          </a:p>
          <a:p>
            <a:r>
              <a:rPr lang="en-US" sz="1800" b="1" dirty="0" err="1"/>
              <a:t>Kondisi</a:t>
            </a:r>
            <a:r>
              <a:rPr lang="en-US" sz="1800" b="1" dirty="0"/>
              <a:t> </a:t>
            </a:r>
            <a:r>
              <a:rPr lang="en-US" sz="1800" b="1" dirty="0" err="1"/>
              <a:t>Faktor</a:t>
            </a:r>
            <a:r>
              <a:rPr lang="en-US" sz="1800" b="1" dirty="0"/>
              <a:t> (Factor Conditions):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Ketersediaan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harga</a:t>
            </a:r>
            <a:r>
              <a:rPr lang="en-US" sz="1800" dirty="0"/>
              <a:t> </a:t>
            </a:r>
            <a:r>
              <a:rPr lang="en-US" sz="1800" dirty="0" err="1"/>
              <a:t>relatif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input (</a:t>
            </a:r>
            <a:r>
              <a:rPr lang="en-US" sz="1800" dirty="0" err="1"/>
              <a:t>misalnya</a:t>
            </a:r>
            <a:r>
              <a:rPr lang="en-US" sz="1800" dirty="0"/>
              <a:t> </a:t>
            </a:r>
            <a:r>
              <a:rPr lang="en-US" sz="1800" dirty="0" err="1"/>
              <a:t>tenaga</a:t>
            </a:r>
            <a:r>
              <a:rPr lang="en-US" sz="1800" dirty="0"/>
              <a:t> </a:t>
            </a:r>
            <a:r>
              <a:rPr lang="en-US" sz="1800" dirty="0" err="1"/>
              <a:t>kerja</a:t>
            </a:r>
            <a:r>
              <a:rPr lang="en-US" sz="1800" dirty="0"/>
              <a:t>, </a:t>
            </a:r>
            <a:r>
              <a:rPr lang="en-US" sz="1800" dirty="0" err="1"/>
              <a:t>bahan</a:t>
            </a:r>
            <a:r>
              <a:rPr lang="en-US" sz="1800" dirty="0"/>
              <a:t> </a:t>
            </a:r>
            <a:r>
              <a:rPr lang="en-US" sz="1800" dirty="0" err="1"/>
              <a:t>baku</a:t>
            </a:r>
            <a:r>
              <a:rPr lang="en-US" sz="1800" dirty="0"/>
              <a:t>).</a:t>
            </a:r>
          </a:p>
          <a:p>
            <a:r>
              <a:rPr lang="en-US" sz="1800" b="1" dirty="0" err="1"/>
              <a:t>Industri</a:t>
            </a:r>
            <a:r>
              <a:rPr lang="en-US" sz="1800" b="1" dirty="0"/>
              <a:t> </a:t>
            </a:r>
            <a:r>
              <a:rPr lang="en-US" sz="1800" b="1" dirty="0" err="1"/>
              <a:t>Terkait</a:t>
            </a:r>
            <a:r>
              <a:rPr lang="en-US" sz="1800" b="1" dirty="0"/>
              <a:t> </a:t>
            </a:r>
            <a:r>
              <a:rPr lang="en-US" sz="1800" b="1" dirty="0" err="1"/>
              <a:t>dan</a:t>
            </a:r>
            <a:r>
              <a:rPr lang="en-US" sz="1800" b="1" dirty="0"/>
              <a:t> </a:t>
            </a:r>
            <a:r>
              <a:rPr lang="en-US" sz="1800" b="1" dirty="0" err="1"/>
              <a:t>Pendukung</a:t>
            </a:r>
            <a:r>
              <a:rPr lang="en-US" sz="1800" b="1" dirty="0"/>
              <a:t> (Related and Supporting Industries):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err="1"/>
              <a:t>Kedekatan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pemasok</a:t>
            </a:r>
            <a:r>
              <a:rPr lang="en-US" sz="1800" dirty="0"/>
              <a:t>, </a:t>
            </a:r>
            <a:r>
              <a:rPr lang="en-US" sz="1800" dirty="0" err="1"/>
              <a:t>pengguna</a:t>
            </a:r>
            <a:r>
              <a:rPr lang="en-US" sz="1800" dirty="0"/>
              <a:t> </a:t>
            </a:r>
            <a:r>
              <a:rPr lang="en-US" sz="1800" dirty="0" err="1"/>
              <a:t>akhir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industri</a:t>
            </a:r>
            <a:r>
              <a:rPr lang="en-US" sz="1800" dirty="0"/>
              <a:t> </a:t>
            </a:r>
            <a:r>
              <a:rPr lang="en-US" sz="1800" dirty="0" err="1"/>
              <a:t>pelengkap</a:t>
            </a:r>
            <a:r>
              <a:rPr lang="en-US" sz="1800" dirty="0"/>
              <a:t>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66606838"/>
      </p:ext>
    </p:extLst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400050"/>
            <a:ext cx="8274050" cy="720725"/>
          </a:xfrm>
        </p:spPr>
        <p:txBody>
          <a:bodyPr/>
          <a:lstStyle/>
          <a:p>
            <a:pPr>
              <a:defRPr/>
            </a:pPr>
            <a:r>
              <a:rPr dirty="0" smtClean="0"/>
              <a:t>THE DIAMOND FRAMEWORK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1163638" y="1300163"/>
            <a:ext cx="6810375" cy="511651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Menjawab</a:t>
            </a:r>
            <a:r>
              <a:rPr lang="en-US" sz="2000" dirty="0"/>
              <a:t> </a:t>
            </a:r>
            <a:r>
              <a:rPr lang="en-US" sz="2000" dirty="0" err="1"/>
              <a:t>pertanyaan</a:t>
            </a:r>
            <a:r>
              <a:rPr lang="en-US" sz="2000" dirty="0"/>
              <a:t> </a:t>
            </a:r>
            <a:r>
              <a:rPr lang="en-US" sz="2000" dirty="0" err="1"/>
              <a:t>penting</a:t>
            </a:r>
            <a:r>
              <a:rPr lang="en-US" sz="2000" dirty="0"/>
              <a:t> </a:t>
            </a:r>
            <a:r>
              <a:rPr lang="en-US" sz="2000" dirty="0" err="1"/>
              <a:t>mengenai</a:t>
            </a:r>
            <a:r>
              <a:rPr lang="en-US" sz="2000" dirty="0"/>
              <a:t> </a:t>
            </a:r>
            <a:r>
              <a:rPr lang="en-US" sz="2000" dirty="0" err="1"/>
              <a:t>bagaimana</a:t>
            </a:r>
            <a:r>
              <a:rPr lang="en-US" sz="2000" dirty="0"/>
              <a:t> </a:t>
            </a:r>
            <a:r>
              <a:rPr lang="en-US" sz="2000" dirty="0" err="1"/>
              <a:t>bersaing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konteks</a:t>
            </a:r>
            <a:r>
              <a:rPr lang="en-US" sz="2000" dirty="0"/>
              <a:t> </a:t>
            </a:r>
            <a:r>
              <a:rPr lang="en-US" sz="2000" dirty="0" err="1"/>
              <a:t>internasional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:</a:t>
            </a:r>
          </a:p>
          <a:p>
            <a:r>
              <a:rPr lang="en-US" sz="2000" b="1" dirty="0" err="1"/>
              <a:t>Memprediksi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mana </a:t>
            </a:r>
            <a:r>
              <a:rPr lang="en-US" sz="2000" dirty="0" err="1" smtClean="0"/>
              <a:t>kemungkinan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muncul</a:t>
            </a:r>
            <a:r>
              <a:rPr lang="en-US" sz="2000" dirty="0" smtClean="0"/>
              <a:t> </a:t>
            </a:r>
            <a:r>
              <a:rPr lang="en-US" sz="2000" dirty="0" err="1" smtClean="0"/>
              <a:t>pendatang</a:t>
            </a:r>
            <a:r>
              <a:rPr lang="en-US" sz="2000" dirty="0" smtClean="0"/>
              <a:t> </a:t>
            </a:r>
            <a:r>
              <a:rPr lang="en-US" sz="2000" dirty="0" err="1" smtClean="0"/>
              <a:t>baru</a:t>
            </a:r>
            <a:r>
              <a:rPr lang="en-US" sz="2000" dirty="0" smtClean="0"/>
              <a:t> </a:t>
            </a:r>
            <a:r>
              <a:rPr lang="en-US" sz="2000" dirty="0" err="1" smtClean="0"/>
              <a:t>serta</a:t>
            </a:r>
            <a:r>
              <a:rPr lang="en-US" sz="2000" dirty="0" smtClean="0"/>
              <a:t> </a:t>
            </a:r>
            <a:r>
              <a:rPr lang="en-US" sz="2000" dirty="0" err="1"/>
              <a:t>apa</a:t>
            </a:r>
            <a:r>
              <a:rPr lang="en-US" sz="2000" dirty="0"/>
              <a:t> </a:t>
            </a:r>
            <a:r>
              <a:rPr lang="en-US" sz="2000" dirty="0" err="1"/>
              <a:t>kekuatan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.</a:t>
            </a:r>
          </a:p>
          <a:p>
            <a:r>
              <a:rPr lang="en-US" sz="2000" b="1" dirty="0" err="1"/>
              <a:t>Menyoroti</a:t>
            </a:r>
            <a:r>
              <a:rPr lang="en-US" sz="2000" b="1" dirty="0"/>
              <a:t> </a:t>
            </a:r>
            <a:r>
              <a:rPr lang="en-US" sz="2000" b="1" dirty="0" err="1"/>
              <a:t>peluang</a:t>
            </a:r>
            <a:r>
              <a:rPr lang="en-US" sz="2000" b="1" dirty="0"/>
              <a:t> </a:t>
            </a:r>
            <a:r>
              <a:rPr lang="en-US" sz="2000" b="1" dirty="0" err="1"/>
              <a:t>pasar</a:t>
            </a:r>
            <a:r>
              <a:rPr lang="en-US" sz="2000" b="1" dirty="0"/>
              <a:t> </a:t>
            </a:r>
            <a:r>
              <a:rPr lang="en-US" sz="2000" b="1" dirty="0" err="1"/>
              <a:t>luar</a:t>
            </a:r>
            <a:r>
              <a:rPr lang="en-US" sz="2000" b="1" dirty="0"/>
              <a:t> </a:t>
            </a:r>
            <a:r>
              <a:rPr lang="en-US" sz="2000" b="1" dirty="0" err="1"/>
              <a:t>negeri</a:t>
            </a:r>
            <a:r>
              <a:rPr lang="en-US" sz="2000" dirty="0"/>
              <a:t> di mana para </a:t>
            </a:r>
            <a:r>
              <a:rPr lang="en-US" sz="2000" dirty="0" err="1"/>
              <a:t>pesaing</a:t>
            </a:r>
            <a:r>
              <a:rPr lang="en-US" sz="2000" dirty="0"/>
              <a:t> </a:t>
            </a:r>
            <a:r>
              <a:rPr lang="en-US" sz="2000" dirty="0" err="1"/>
              <a:t>berada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terlemah</a:t>
            </a:r>
            <a:r>
              <a:rPr lang="en-US" sz="2000" dirty="0"/>
              <a:t>.</a:t>
            </a:r>
          </a:p>
          <a:p>
            <a:r>
              <a:rPr lang="en-US" sz="2000" b="1" dirty="0" err="1"/>
              <a:t>Mengidentifikasi</a:t>
            </a:r>
            <a:r>
              <a:rPr lang="en-US" sz="2000" b="1" dirty="0"/>
              <a:t> </a:t>
            </a:r>
            <a:r>
              <a:rPr lang="en-US" sz="2000" b="1" dirty="0" err="1"/>
              <a:t>keunggulan</a:t>
            </a:r>
            <a:r>
              <a:rPr lang="en-US" sz="2000" b="1" dirty="0"/>
              <a:t> </a:t>
            </a:r>
            <a:r>
              <a:rPr lang="en-US" sz="2000" b="1" dirty="0" err="1"/>
              <a:t>berbasis</a:t>
            </a:r>
            <a:r>
              <a:rPr lang="en-US" sz="2000" b="1" dirty="0"/>
              <a:t> </a:t>
            </a:r>
            <a:r>
              <a:rPr lang="en-US" sz="2000" b="1" dirty="0" err="1"/>
              <a:t>lokasi</a:t>
            </a:r>
            <a:r>
              <a:rPr lang="en-US" sz="2000" dirty="0"/>
              <a:t> </a:t>
            </a:r>
            <a:r>
              <a:rPr lang="en-US" sz="2000" dirty="0" smtClean="0"/>
              <a:t>: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/>
              <a:t>menjalankan</a:t>
            </a:r>
            <a:r>
              <a:rPr lang="en-US" sz="2000" dirty="0"/>
              <a:t> </a:t>
            </a:r>
            <a:r>
              <a:rPr lang="en-US" sz="2000" dirty="0" err="1"/>
              <a:t>aktivitas</a:t>
            </a:r>
            <a:r>
              <a:rPr lang="en-US" sz="2000" dirty="0"/>
              <a:t> </a:t>
            </a:r>
            <a:r>
              <a:rPr lang="en-US" sz="2000" dirty="0" err="1"/>
              <a:t>rantai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/>
              <a:t> di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negara</a:t>
            </a:r>
            <a:r>
              <a:rPr lang="en-US" sz="2000" dirty="0"/>
              <a:t> </a:t>
            </a:r>
            <a:r>
              <a:rPr lang="en-US" sz="2000" dirty="0" err="1"/>
              <a:t>tertentu</a:t>
            </a:r>
            <a:r>
              <a:rPr lang="en-US" sz="2000" dirty="0"/>
              <a:t>.</a:t>
            </a:r>
          </a:p>
          <a:p>
            <a:pPr marL="406400" lvl="1" indent="0">
              <a:buNone/>
              <a:defRPr/>
            </a:pPr>
            <a:endParaRPr sz="2000" dirty="0" smtClean="0"/>
          </a:p>
        </p:txBody>
      </p:sp>
      <p:sp>
        <p:nvSpPr>
          <p:cNvPr id="19460" name="Rectangle 13"/>
          <p:cNvSpPr>
            <a:spLocks noChangeArrowheads="1"/>
          </p:cNvSpPr>
          <p:nvPr/>
        </p:nvSpPr>
        <p:spPr bwMode="auto">
          <a:xfrm>
            <a:off x="8456613" y="6584950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46F0F630-5715-4C61-BB24-5B715C10374B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7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560388"/>
            <a:ext cx="7897812" cy="460375"/>
          </a:xfrm>
        </p:spPr>
        <p:txBody>
          <a:bodyPr/>
          <a:lstStyle/>
          <a:p>
            <a:pPr>
              <a:defRPr/>
            </a:pPr>
            <a:r>
              <a:rPr lang="fi-FI" sz="2800" dirty="0"/>
              <a:t>Alasan Penentuan Lokasi Aktivitas Rantai Nilai Secara Strategis</a:t>
            </a:r>
            <a:endParaRPr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6563" y="1412875"/>
            <a:ext cx="3986212" cy="4837113"/>
          </a:xfrm>
        </p:spPr>
        <p:txBody>
          <a:bodyPr/>
          <a:lstStyle/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r>
              <a:rPr lang="en-US" sz="2400" dirty="0"/>
              <a:t>Tingkat </a:t>
            </a:r>
            <a:r>
              <a:rPr lang="en-US" sz="2400" dirty="0" err="1"/>
              <a:t>upah</a:t>
            </a:r>
            <a:r>
              <a:rPr lang="en-US" sz="2400" dirty="0"/>
              <a:t> </a:t>
            </a:r>
            <a:r>
              <a:rPr lang="en-US" sz="2400" dirty="0" err="1"/>
              <a:t>tenaga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 smtClean="0"/>
              <a:t>rendah</a:t>
            </a:r>
            <a:endParaRPr lang="en-US" sz="2400" dirty="0" smtClean="0"/>
          </a:p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r>
              <a:rPr lang="en-US" sz="2400" dirty="0" err="1"/>
              <a:t>Produktivitas</a:t>
            </a:r>
            <a:r>
              <a:rPr lang="en-US" sz="2400" dirty="0"/>
              <a:t> </a:t>
            </a:r>
            <a:r>
              <a:rPr lang="en-US" sz="2400" dirty="0" err="1"/>
              <a:t>pekerja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 smtClean="0"/>
              <a:t>tinggi</a:t>
            </a:r>
            <a:endParaRPr lang="en-US" sz="2400" dirty="0" smtClean="0"/>
          </a:p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r>
              <a:rPr lang="en-US" sz="2400" dirty="0" err="1"/>
              <a:t>Biaya</a:t>
            </a:r>
            <a:r>
              <a:rPr lang="en-US" sz="2400" dirty="0"/>
              <a:t> </a:t>
            </a:r>
            <a:r>
              <a:rPr lang="en-US" sz="2400" dirty="0" err="1"/>
              <a:t>energi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 smtClean="0"/>
              <a:t>rendah</a:t>
            </a:r>
            <a:endParaRPr lang="en-US" sz="2400" dirty="0" smtClean="0"/>
          </a:p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r>
              <a:rPr lang="en-US" sz="2400" dirty="0" err="1"/>
              <a:t>Regulasi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 smtClean="0"/>
              <a:t>longgar</a:t>
            </a:r>
            <a:endParaRPr lang="en-US" sz="2400" dirty="0" smtClean="0"/>
          </a:p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r>
              <a:rPr lang="en-US" sz="2400" dirty="0" err="1"/>
              <a:t>Tarif</a:t>
            </a:r>
            <a:r>
              <a:rPr lang="en-US" sz="2400" dirty="0"/>
              <a:t> </a:t>
            </a:r>
            <a:r>
              <a:rPr lang="en-US" sz="2400" dirty="0" err="1"/>
              <a:t>pajak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 smtClean="0"/>
              <a:t>rendah</a:t>
            </a:r>
            <a:endParaRPr lang="en-US" sz="2400" dirty="0" smtClean="0"/>
          </a:p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r>
              <a:rPr lang="en-US" sz="2400" dirty="0" smtClean="0"/>
              <a:t>Tingkat </a:t>
            </a:r>
            <a:r>
              <a:rPr lang="en-US" sz="2400" dirty="0" err="1"/>
              <a:t>inflasi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rendah</a:t>
            </a:r>
            <a:endParaRPr lang="en-US" sz="2400" dirty="0" smtClean="0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46588" y="1412875"/>
            <a:ext cx="4229100" cy="4837113"/>
          </a:xfrm>
        </p:spPr>
        <p:txBody>
          <a:bodyPr/>
          <a:lstStyle/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r>
              <a:rPr lang="en-US" dirty="0" err="1"/>
              <a:t>Kedekatan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pemasok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yang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 smtClean="0"/>
              <a:t>teknologi</a:t>
            </a:r>
            <a:endParaRPr lang="en-US" dirty="0" smtClean="0"/>
          </a:p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r>
              <a:rPr lang="en-US" dirty="0" err="1"/>
              <a:t>Kedekatan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 smtClean="0"/>
              <a:t>pelanggan</a:t>
            </a:r>
            <a:endParaRPr lang="en-US" dirty="0" smtClean="0"/>
          </a:p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r>
              <a:rPr lang="en-US" dirty="0" err="1"/>
              <a:t>Biaya</a:t>
            </a:r>
            <a:r>
              <a:rPr lang="en-US" dirty="0"/>
              <a:t> </a:t>
            </a:r>
            <a:r>
              <a:rPr lang="en-US" dirty="0" err="1"/>
              <a:t>distribusi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 smtClean="0"/>
              <a:t>rendah</a:t>
            </a:r>
            <a:endParaRPr lang="en-US" dirty="0" smtClean="0"/>
          </a:p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r>
              <a:rPr lang="en-US" dirty="0" err="1"/>
              <a:t>Ketersediaan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keunikan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</a:t>
            </a:r>
            <a:r>
              <a:rPr lang="en-US" dirty="0" err="1"/>
              <a:t>daya</a:t>
            </a:r>
            <a:r>
              <a:rPr lang="en-US" dirty="0"/>
              <a:t> </a:t>
            </a:r>
            <a:r>
              <a:rPr lang="en-US" dirty="0" err="1"/>
              <a:t>alam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485" name="Rectangle 13"/>
          <p:cNvSpPr>
            <a:spLocks noChangeArrowheads="1"/>
          </p:cNvSpPr>
          <p:nvPr/>
        </p:nvSpPr>
        <p:spPr bwMode="auto">
          <a:xfrm>
            <a:off x="8456613" y="6584950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13DF4809-AFB6-49CF-B910-99C43200A50D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8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0713" y="560388"/>
            <a:ext cx="7897812" cy="460375"/>
          </a:xfrm>
        </p:spPr>
        <p:txBody>
          <a:bodyPr/>
          <a:lstStyle/>
          <a:p>
            <a:pPr>
              <a:defRPr/>
            </a:pPr>
            <a:r>
              <a:rPr lang="en-US" sz="2800" dirty="0" err="1"/>
              <a:t>Dampak</a:t>
            </a:r>
            <a:r>
              <a:rPr lang="en-US" sz="2800" dirty="0"/>
              <a:t> </a:t>
            </a:r>
            <a:r>
              <a:rPr lang="en-US" sz="2800" dirty="0" err="1"/>
              <a:t>Kebijakan</a:t>
            </a:r>
            <a:r>
              <a:rPr lang="en-US" sz="2800" dirty="0"/>
              <a:t> </a:t>
            </a:r>
            <a:r>
              <a:rPr lang="en-US" sz="2800" dirty="0" err="1"/>
              <a:t>Pemerintah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Kondisi</a:t>
            </a:r>
            <a:r>
              <a:rPr lang="en-US" sz="2800" dirty="0"/>
              <a:t> </a:t>
            </a:r>
            <a:r>
              <a:rPr lang="en-US" sz="2800" dirty="0" err="1"/>
              <a:t>Ekonomi</a:t>
            </a:r>
            <a:r>
              <a:rPr lang="en-US" sz="2800" dirty="0"/>
              <a:t> di Negara Tuan </a:t>
            </a:r>
            <a:r>
              <a:rPr lang="en-US" sz="2800" dirty="0" err="1"/>
              <a:t>Rumah</a:t>
            </a:r>
            <a:endParaRPr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49288" y="1582738"/>
            <a:ext cx="3300412" cy="4837112"/>
          </a:xfrm>
        </p:spPr>
        <p:txBody>
          <a:bodyPr/>
          <a:lstStyle/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r>
              <a:rPr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Positif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lvl="1" indent="-227013">
              <a:spcBef>
                <a:spcPct val="30000"/>
              </a:spcBef>
              <a:buFont typeface="Arial" charset="0"/>
              <a:buChar char="●"/>
              <a:defRPr/>
            </a:pPr>
            <a:r>
              <a:rPr lang="en-US" sz="2000" dirty="0" err="1">
                <a:solidFill>
                  <a:schemeClr val="tx1"/>
                </a:solidFill>
              </a:rPr>
              <a:t>Insentif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pajak</a:t>
            </a:r>
            <a:endParaRPr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lvl="1" indent="-227013">
              <a:spcBef>
                <a:spcPct val="30000"/>
              </a:spcBef>
              <a:buFont typeface="Arial" charset="0"/>
              <a:buChar char="●"/>
              <a:defRPr/>
            </a:pPr>
            <a:r>
              <a:rPr lang="en-US" sz="2000" dirty="0" err="1">
                <a:solidFill>
                  <a:schemeClr val="tx1"/>
                </a:solidFill>
              </a:rPr>
              <a:t>Tarif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pajak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rendah</a:t>
            </a:r>
            <a:endParaRPr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lvl="1" indent="-227013">
              <a:spcBef>
                <a:spcPct val="30000"/>
              </a:spcBef>
              <a:buFont typeface="Arial" charset="0"/>
              <a:buChar char="●"/>
              <a:defRPr/>
            </a:pPr>
            <a:r>
              <a:rPr lang="en-US" sz="2000" dirty="0" err="1">
                <a:solidFill>
                  <a:schemeClr val="tx1"/>
                </a:solidFill>
              </a:rPr>
              <a:t>Pinjaman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dengan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biaya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rendah</a:t>
            </a:r>
            <a:endParaRPr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30238" lvl="1" indent="-227013">
              <a:spcBef>
                <a:spcPct val="30000"/>
              </a:spcBef>
              <a:buFont typeface="Arial" charset="0"/>
              <a:buChar char="●"/>
              <a:defRPr/>
            </a:pPr>
            <a:r>
              <a:rPr lang="en-US" sz="2000" dirty="0" err="1">
                <a:solidFill>
                  <a:schemeClr val="tx1"/>
                </a:solidFill>
              </a:rPr>
              <a:t>Dukungan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lokasi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dan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pengembangan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wilayah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usaha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630238" lvl="1" indent="-227013">
              <a:spcBef>
                <a:spcPct val="30000"/>
              </a:spcBef>
              <a:buFont typeface="Arial" charset="0"/>
              <a:buChar char="●"/>
              <a:defRPr/>
            </a:pPr>
            <a:r>
              <a:rPr lang="en-US" sz="2000" dirty="0">
                <a:solidFill>
                  <a:schemeClr val="tx1"/>
                </a:solidFill>
              </a:rPr>
              <a:t>Program </a:t>
            </a:r>
            <a:r>
              <a:rPr lang="en-US" sz="2000" dirty="0" err="1">
                <a:solidFill>
                  <a:schemeClr val="tx1"/>
                </a:solidFill>
              </a:rPr>
              <a:t>pelatihan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tenaga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kerja</a:t>
            </a:r>
            <a:endParaRPr sz="20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770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71938" y="1582738"/>
            <a:ext cx="4816475" cy="4837112"/>
          </a:xfrm>
        </p:spPr>
        <p:txBody>
          <a:bodyPr/>
          <a:lstStyle/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r>
              <a:rPr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Negatif</a:t>
            </a: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30000"/>
              </a:spcBef>
              <a:buFont typeface="Arial" charset="0"/>
              <a:buChar char="♦"/>
              <a:defRPr/>
            </a:pPr>
            <a:endParaRPr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9" name="Rectangle 13"/>
          <p:cNvSpPr>
            <a:spLocks noChangeArrowheads="1"/>
          </p:cNvSpPr>
          <p:nvPr/>
        </p:nvSpPr>
        <p:spPr bwMode="auto">
          <a:xfrm>
            <a:off x="8456613" y="6584950"/>
            <a:ext cx="3746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000" b="1">
                <a:latin typeface="Times New Roman" panose="02020603050405020304" pitchFamily="18" charset="0"/>
              </a:rPr>
              <a:t>7–</a:t>
            </a:r>
            <a:fld id="{6231D1E7-1C7A-4977-9400-46E6B93176FE}" type="slidenum">
              <a:rPr lang="en-US" altLang="en-US" sz="1000" b="1">
                <a:latin typeface="Times New Roman" panose="02020603050405020304" pitchFamily="18" charset="0"/>
              </a:rPr>
              <a:pPr algn="ctr" eaLnBrk="1" hangingPunct="1"/>
              <a:t>9</a:t>
            </a:fld>
            <a:endParaRPr lang="en-US" altLang="en-US" sz="1000" b="1">
              <a:latin typeface="Times New Roman" panose="02020603050405020304" pitchFamily="18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 rot="10800000" flipV="1">
            <a:off x="4071938" y="2108468"/>
            <a:ext cx="5072062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Regulasi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lingkungan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ketat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Subsidi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pinjaman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kepada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pesaing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domestik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Pembatasan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impor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Penerapan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tarif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kuota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Persyaratan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kandungan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lokal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Proses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persetujuan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regulasi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yang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kompleks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Pembatasan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repatriasi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laba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Batasan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kepemilikan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minoritas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rafting and Executing Strategy 19e">
  <a:themeElements>
    <a:clrScheme name="3_PPT007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216471"/>
      </a:accent2>
      <a:accent3>
        <a:srgbClr val="FFFFFF"/>
      </a:accent3>
      <a:accent4>
        <a:srgbClr val="000000"/>
      </a:accent4>
      <a:accent5>
        <a:srgbClr val="DAEDEF"/>
      </a:accent5>
      <a:accent6>
        <a:srgbClr val="1D5A66"/>
      </a:accent6>
      <a:hlink>
        <a:srgbClr val="009999"/>
      </a:hlink>
      <a:folHlink>
        <a:srgbClr val="99CC00"/>
      </a:folHlink>
    </a:clrScheme>
    <a:fontScheme name="3_PPT00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D5B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00000"/>
          </a:buClr>
          <a:buSzTx/>
          <a:buFont typeface="Wingdings" pitchFamily="2" charset="2"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E5D5B4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800000"/>
          </a:buClr>
          <a:buSzTx/>
          <a:buFont typeface="Wingdings" pitchFamily="2" charset="2"/>
          <a:buNone/>
          <a:tabLst/>
          <a:defRPr kumimoji="0" lang="en-US" sz="2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PPT0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007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007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007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007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PT007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007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007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007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007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007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007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PT007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216471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1D5A66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7601</TotalTime>
  <Words>2512</Words>
  <Application>Microsoft Office PowerPoint</Application>
  <PresentationFormat>On-screen Show (4:3)</PresentationFormat>
  <Paragraphs>323</Paragraphs>
  <Slides>51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Arial Unicode MS</vt:lpstr>
      <vt:lpstr>Book Antiqua</vt:lpstr>
      <vt:lpstr>Magic R</vt:lpstr>
      <vt:lpstr>Tahoma</vt:lpstr>
      <vt:lpstr>Times New Roman</vt:lpstr>
      <vt:lpstr>Wingdings</vt:lpstr>
      <vt:lpstr>Wingdings 3</vt:lpstr>
      <vt:lpstr>Default Design</vt:lpstr>
      <vt:lpstr>Crafting and Executing Strategy 19e</vt:lpstr>
      <vt:lpstr>PowerPoint Presentation</vt:lpstr>
      <vt:lpstr>PowerPoint Presentation</vt:lpstr>
      <vt:lpstr>PowerPoint Presentation</vt:lpstr>
      <vt:lpstr>Mengapa Bersaing di Lintas Batas Negara - Membuat Perumusan Strategi Menjadi Lebih Kompleks</vt:lpstr>
      <vt:lpstr>PowerPoint Presentation</vt:lpstr>
      <vt:lpstr>PowerPoint Presentation</vt:lpstr>
      <vt:lpstr>THE DIAMOND FRAMEWORK</vt:lpstr>
      <vt:lpstr>Alasan Penentuan Lokasi Aktivitas Rantai Nilai Secara Strategis</vt:lpstr>
      <vt:lpstr>Dampak Kebijakan Pemerintah dan Kondisi Ekonomi di Negara Tuan Rumah</vt:lpstr>
      <vt:lpstr>PowerPoint Presentation</vt:lpstr>
      <vt:lpstr>Risiko Akibat Perubahan Nilai Tukar yang Merugikan</vt:lpstr>
      <vt:lpstr>PowerPoint Presentation</vt:lpstr>
      <vt:lpstr>PowerPoint Presentation</vt:lpstr>
      <vt:lpstr>PowerPoint Presentation</vt:lpstr>
      <vt:lpstr>Perbedaan Antarnegara dalam Kondisi Demografis, Budaya, dan Pasar</vt:lpstr>
      <vt:lpstr>Pilihan Strategis untuk Memasuki dan Bersaing di Pasar Internasional</vt:lpstr>
      <vt:lpstr>STRATEGI EKSPOR</vt:lpstr>
      <vt:lpstr>Strategi Lisensi dan Waralaba</vt:lpstr>
      <vt:lpstr>Strategi Anak Perusahaan Asing </vt:lpstr>
      <vt:lpstr>PowerPoint Presentation</vt:lpstr>
      <vt:lpstr>Strategi Anak Perusahaan Asing</vt:lpstr>
      <vt:lpstr>Strategi Greenfield</vt:lpstr>
      <vt:lpstr>Manfaat Strategi Aliansi dan Usaha Patungan</vt:lpstr>
      <vt:lpstr>PowerPoint Presentation</vt:lpstr>
      <vt:lpstr>Risiko Aliansi Strategis dengan Mitra Asing</vt:lpstr>
      <vt:lpstr>PowerPoint Presentation</vt:lpstr>
      <vt:lpstr>PowerPoint Presentation</vt:lpstr>
      <vt:lpstr>Bersaing Secara Internasional: Tiga Pendekatan Strategis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Pencarian Keunggulan Kompetitif di Arena Internasional</vt:lpstr>
      <vt:lpstr>Menggunakan Lokasi untuk Membangun Keunggulan Kompetitif</vt:lpstr>
      <vt:lpstr>PowerPoint Presentation</vt:lpstr>
      <vt:lpstr>Kapan Harus Memusatkan Aktivitas di Beberapa Lokasi</vt:lpstr>
      <vt:lpstr>Kapan Harus Menyebarkan Aktivitas ke Banyak Lokasi</vt:lpstr>
      <vt:lpstr>Berbagi dan Mentransfer Sumber Daya serta Kapabilitas untuk Membangun Keunggulan Kompetitif</vt:lpstr>
      <vt:lpstr>PowerPoint Presentation</vt:lpstr>
      <vt:lpstr>PowerPoint Presentation</vt:lpstr>
      <vt:lpstr>PowerPoint Presentation</vt:lpstr>
      <vt:lpstr>DUMPING AS A STRATEGY</vt:lpstr>
      <vt:lpstr>USING PROFIT SANCTUARIES TO DEFEND AGAINST INTERNATIONAL RIVALS</vt:lpstr>
      <vt:lpstr>PowerPoint Presentation</vt:lpstr>
      <vt:lpstr>Pilihan Strategi untuk Bersaing di Pasar Negara Berkembang</vt:lpstr>
      <vt:lpstr>Pertahanan Terhadap Raksasa Global: Strategi untuk Perusahaan Lokal di Negara Berkembang</vt:lpstr>
      <vt:lpstr>PowerPoint Presentation</vt:lpstr>
      <vt:lpstr>PowerPoint Presentation</vt:lpstr>
      <vt:lpstr>PowerPoint Presentation</vt:lpstr>
    </vt:vector>
  </TitlesOfParts>
  <Manager>Laura Griffin</Manager>
  <Company>The McGraw-Hill Companies,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Crafting &amp; Executing Strategy 19e</dc:title>
  <dc:subject>Chapter 7</dc:subject>
  <dc:creator>Charlie Cook,;ccook@uwa.edu</dc:creator>
  <cp:lastModifiedBy>Viola De Yusa</cp:lastModifiedBy>
  <cp:revision>565</cp:revision>
  <dcterms:created xsi:type="dcterms:W3CDTF">2008-06-25T14:33:31Z</dcterms:created>
  <dcterms:modified xsi:type="dcterms:W3CDTF">2025-10-20T09:31:54Z</dcterms:modified>
</cp:coreProperties>
</file>