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25"/>
  </p:handoutMasterIdLst>
  <p:sldIdLst>
    <p:sldId id="256" r:id="rId3"/>
    <p:sldId id="461" r:id="rId5"/>
    <p:sldId id="385" r:id="rId6"/>
    <p:sldId id="462" r:id="rId7"/>
    <p:sldId id="463" r:id="rId8"/>
    <p:sldId id="411" r:id="rId9"/>
    <p:sldId id="434" r:id="rId10"/>
    <p:sldId id="435" r:id="rId11"/>
    <p:sldId id="438" r:id="rId12"/>
    <p:sldId id="464" r:id="rId13"/>
    <p:sldId id="465" r:id="rId14"/>
    <p:sldId id="436" r:id="rId15"/>
    <p:sldId id="466" r:id="rId16"/>
    <p:sldId id="439" r:id="rId17"/>
    <p:sldId id="440" r:id="rId18"/>
    <p:sldId id="467" r:id="rId19"/>
    <p:sldId id="441" r:id="rId20"/>
    <p:sldId id="442" r:id="rId21"/>
    <p:sldId id="444" r:id="rId22"/>
    <p:sldId id="468" r:id="rId23"/>
    <p:sldId id="460" r:id="rId24"/>
  </p:sldIdLst>
  <p:sldSz cx="9144000" cy="6858000" type="screen4x3"/>
  <p:notesSz cx="7045325" cy="9345295"/>
  <p:custDataLst>
    <p:tags r:id="rId3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09" userDrawn="1">
          <p15:clr>
            <a:srgbClr val="A4A3A4"/>
          </p15:clr>
        </p15:guide>
        <p15:guide id="2" pos="2825"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cmAuthor id="2"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816" autoAdjust="0"/>
    <p:restoredTop sz="81339" autoAdjust="0"/>
  </p:normalViewPr>
  <p:slideViewPr>
    <p:cSldViewPr showGuides="1">
      <p:cViewPr varScale="1">
        <p:scale>
          <a:sx n="48" d="100"/>
          <a:sy n="48" d="100"/>
        </p:scale>
        <p:origin x="1644" y="36"/>
      </p:cViewPr>
      <p:guideLst>
        <p:guide orient="horz" pos="2209"/>
        <p:guide pos="2825"/>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3011"/>
        <p:guide pos="2176"/>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0" Type="http://schemas.openxmlformats.org/officeDocument/2006/relationships/tags" Target="tags/tag2.xml"/><Relationship Id="rId3" Type="http://schemas.openxmlformats.org/officeDocument/2006/relationships/slide" Target="slides/slide1.xml"/><Relationship Id="rId29" Type="http://schemas.openxmlformats.org/officeDocument/2006/relationships/commentAuthors" Target="commentAuthors.xml"/><Relationship Id="rId28" Type="http://schemas.openxmlformats.org/officeDocument/2006/relationships/tableStyles" Target="tableStyles.xml"/><Relationship Id="rId27" Type="http://schemas.openxmlformats.org/officeDocument/2006/relationships/viewProps" Target="viewProps.xml"/><Relationship Id="rId26" Type="http://schemas.openxmlformats.org/officeDocument/2006/relationships/presProps" Target="presProps.xml"/><Relationship Id="rId25" Type="http://schemas.openxmlformats.org/officeDocument/2006/relationships/handoutMaster" Target="handoutMasters/handoutMaster1.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fld>
            <a:endParaRPr lang="en-US"/>
          </a:p>
        </p:txBody>
      </p:sp>
    </p:spTree>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fld>
            <a:endParaRPr lang="en-US"/>
          </a:p>
        </p:txBody>
      </p:sp>
    </p:spTree>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r>
              <a:rPr lang="en-US" altLang="en-US"/>
              <a:t>1. Pengurus dipilih oleh Rapat Anggota.</a:t>
            </a:r>
            <a:r>
              <a:rPr lang="en-US" altLang="en-US">
                <a:sym typeface="+mn-ea"/>
              </a:rPr>
              <a:t>(Pasal 29–31)</a:t>
            </a:r>
            <a:endParaRPr lang="en-US" altLang="en-US"/>
          </a:p>
          <a:p>
            <a:r>
              <a:rPr lang="en-US" altLang="en-US"/>
              <a:t>Tugas: Mengelola seluruh operasional. Menyusun rencana kerja dan RAPBK. Mewakili koperasi di muka hukum.</a:t>
            </a:r>
            <a:endParaRPr lang="en-US" altLang="en-US"/>
          </a:p>
          <a:p>
            <a:r>
              <a:rPr lang="en-US" altLang="en-US"/>
              <a:t>Contoh:</a:t>
            </a:r>
            <a:endParaRPr lang="en-US" altLang="en-US"/>
          </a:p>
          <a:p>
            <a:r>
              <a:rPr lang="en-US" altLang="en-US"/>
              <a:t>Pengurus KSP “Sejahtera” menandatangani kontrak kerjasama pendanaan dengan BPR untuk memperbesar modal koperasi.</a:t>
            </a:r>
            <a:endParaRPr lang="en-US" altLang="en-US"/>
          </a:p>
          <a:p>
            <a:r>
              <a:rPr lang="en-US" altLang="en-US"/>
              <a:t>2. Pengawas melakukan penilaian terhadap kinerja pengurus.</a:t>
            </a:r>
            <a:endParaRPr lang="en-US" altLang="en-US"/>
          </a:p>
          <a:p>
            <a:r>
              <a:rPr lang="en-US" altLang="en-US"/>
              <a:t>Tugasnya mencakup: Memeriksa laporan keuangan. Menilai kepatuhan terhadap AD/ART. Memberikan rekomendasi perbaikan. Sebagai analogi, posisi Pengawas mirip komite audit dalam perusahaan.</a:t>
            </a:r>
            <a:endParaRPr lang="en-US" altLang="en-US"/>
          </a:p>
        </p:txBody>
      </p:sp>
      <p:sp>
        <p:nvSpPr>
          <p:cNvPr id="4" name="Date Placeholder 3"/>
          <p:cNvSpPr>
            <a:spLocks noGrp="1"/>
          </p:cNvSpPr>
          <p:nvPr>
            <p:ph type="dt" idx="1"/>
          </p:nvPr>
        </p:nvSpPr>
        <p:spPr/>
        <p:txBody>
          <a:bodyPr/>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r>
              <a:rPr lang="en-US" altLang="en-US"/>
              <a:t>Tim Pro:</a:t>
            </a:r>
            <a:endParaRPr lang="en-US" altLang="en-US"/>
          </a:p>
          <a:p>
            <a:r>
              <a:rPr lang="en-US" altLang="en-US"/>
              <a:t>Tidak ada RAT selama 5 tahun melanggar Pasal 23–26.</a:t>
            </a:r>
            <a:endParaRPr lang="en-US" altLang="en-US"/>
          </a:p>
          <a:p>
            <a:r>
              <a:rPr lang="en-US" altLang="en-US"/>
              <a:t>Tidak menjalankan usaha → memenuhi syarat pembubaran administratif.</a:t>
            </a:r>
            <a:endParaRPr lang="en-US" altLang="en-US"/>
          </a:p>
          <a:p>
            <a:r>
              <a:rPr lang="en-US" altLang="en-US"/>
              <a:t>Mencegah kerugian anggota dan penyalahgunaan aset.</a:t>
            </a:r>
            <a:endParaRPr lang="en-US" altLang="en-US"/>
          </a:p>
          <a:p>
            <a:endParaRPr lang="en-US" altLang="en-US"/>
          </a:p>
          <a:p>
            <a:r>
              <a:rPr lang="en-US" altLang="en-US"/>
              <a:t>Tim Kontra:</a:t>
            </a:r>
            <a:endParaRPr lang="en-US" altLang="en-US"/>
          </a:p>
          <a:p>
            <a:r>
              <a:rPr lang="en-US" altLang="en-US"/>
              <a:t>Koperasi masih memiliki aset yang bisa dioptimalkan.</a:t>
            </a:r>
            <a:endParaRPr lang="en-US" altLang="en-US"/>
          </a:p>
          <a:p>
            <a:r>
              <a:rPr lang="en-US" altLang="en-US"/>
              <a:t>Revitalisasi lebih bermanfaat daripada pembubaran.</a:t>
            </a:r>
            <a:endParaRPr lang="en-US" altLang="en-US"/>
          </a:p>
          <a:p>
            <a:r>
              <a:rPr lang="en-US" altLang="en-US"/>
              <a:t>Pembubaran dapat menghilangkan peluang ekonomi lokal bagi anggota.</a:t>
            </a:r>
            <a:endParaRPr lang="en-US" altLang="en-US"/>
          </a:p>
        </p:txBody>
      </p:sp>
      <p:sp>
        <p:nvSpPr>
          <p:cNvPr id="4" name="Date Placeholder 3"/>
          <p:cNvSpPr>
            <a:spLocks noGrp="1"/>
          </p:cNvSpPr>
          <p:nvPr>
            <p:ph type="dt" idx="1"/>
          </p:nvPr>
        </p:nvSpPr>
        <p:spPr/>
        <p:txBody>
          <a:bodyPr/>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592" y="287700"/>
            <a:ext cx="7632848"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defRPr/>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HKB24413</a:t>
            </a:r>
            <a:r>
              <a:rPr kumimoji="0" lang="en-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a:t>
            </a: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lang="en-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HUKUM </a:t>
            </a:r>
            <a:r>
              <a:rPr lang="en-US" altLang="en-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PERUSAHAAN</a:t>
            </a:r>
            <a:endParaRPr kumimoji="0" lang="en-US" altLang="en-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sym typeface="+mn-ea"/>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showMasterSp="0"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592" y="287700"/>
            <a:ext cx="7632848"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defRPr/>
            </a:pPr>
            <a:r>
              <a:rPr lang="en-US" altLang="en-US"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HKB24413</a:t>
            </a:r>
            <a:r>
              <a:rPr lang="en-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a:t>
            </a:r>
            <a:r>
              <a:rPr lang="id-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 </a:t>
            </a:r>
            <a:r>
              <a:rPr lang="en-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HUKUM </a:t>
            </a:r>
            <a:r>
              <a:rPr lang="en-US" altLang="en-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PERUSAHAAN</a:t>
            </a:r>
            <a:endParaRPr kumimoji="0" lang="en-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Rectangle 1"/>
          <p:cNvSpPr>
            <a:spLocks noChangeArrowheads="1"/>
          </p:cNvSpPr>
          <p:nvPr userDrawn="1"/>
        </p:nvSpPr>
        <p:spPr bwMode="auto">
          <a:xfrm>
            <a:off x="899592" y="287700"/>
            <a:ext cx="7704856"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defRPr/>
            </a:pPr>
            <a:r>
              <a:rPr lang="en-US" altLang="en-US"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HKB24413</a:t>
            </a:r>
            <a:r>
              <a:rPr lang="en-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a:t>
            </a:r>
            <a:r>
              <a:rPr lang="id-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 </a:t>
            </a:r>
            <a:r>
              <a:rPr lang="en-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HUKUM </a:t>
            </a:r>
            <a:r>
              <a:rPr lang="en-US" altLang="en-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PERUSAHAAN</a:t>
            </a:r>
            <a:endParaRPr kumimoji="0" lang="en-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6"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6" Type="http://schemas.openxmlformats.org/officeDocument/2006/relationships/theme" Target="../theme/theme1.xml"/><Relationship Id="rId5" Type="http://schemas.openxmlformats.org/officeDocument/2006/relationships/image" Target="../media/image1.jpeg"/><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8"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6" Type="http://schemas.openxmlformats.org/officeDocument/2006/relationships/comments" Target="../comments/comment1.xml"/><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image" Target="../media/image3.png"/><Relationship Id="rId2" Type="http://schemas.openxmlformats.org/officeDocument/2006/relationships/tags" Target="../tags/tag1.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1"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2"/>
            </p:custDataLst>
          </p:nvPr>
        </p:nvSpPr>
        <p:spPr>
          <a:xfrm>
            <a:off x="0" y="1918097"/>
            <a:ext cx="9144000" cy="1568450"/>
          </a:xfrm>
          <a:prstGeom prst="rect">
            <a:avLst/>
          </a:prstGeom>
          <a:noFill/>
        </p:spPr>
        <p:txBody>
          <a:bodyPr wrap="square" lIns="91440" tIns="45720" rIns="91440" bIns="45720">
            <a:spAutoFit/>
          </a:bodyPr>
          <a:lstStyle/>
          <a:p>
            <a:pPr algn="ctr">
              <a:lnSpc>
                <a:spcPct val="120000"/>
              </a:lnSpc>
            </a:pPr>
            <a:r>
              <a:rPr lang="en-US" altLang="en-US" sz="4000" b="1" dirty="0">
                <a:ln w="19050">
                  <a:solidFill>
                    <a:schemeClr val="tx2">
                      <a:tint val="1000"/>
                    </a:schemeClr>
                  </a:solidFill>
                  <a:prstDash val="solid"/>
                </a:ln>
                <a:solidFill>
                  <a:schemeClr val="tx1"/>
                </a:solidFill>
                <a:effectLst>
                  <a:reflection blurRad="6350" stA="55000" endA="300" endPos="45500" dir="5400000" sy="-100000" algn="bl" rotWithShape="0"/>
                </a:effectLst>
                <a:latin typeface="Cambria" panose="02040503050406030204" pitchFamily="18" charset="0"/>
                <a:cs typeface="Arial" panose="020B0604020202020204" pitchFamily="34" charset="0"/>
              </a:rPr>
              <a:t>KOPRASI</a:t>
            </a:r>
            <a:endParaRPr lang="en-US" altLang="en-US" sz="4000" b="1" dirty="0">
              <a:ln w="19050">
                <a:solidFill>
                  <a:schemeClr val="tx2">
                    <a:tint val="1000"/>
                  </a:schemeClr>
                </a:solidFill>
                <a:prstDash val="solid"/>
              </a:ln>
              <a:solidFill>
                <a:schemeClr val="tx1"/>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lnSpc>
                <a:spcPct val="120000"/>
              </a:lnSpc>
            </a:pPr>
            <a:r>
              <a:rPr lang="en-US" altLang="en-US" sz="4000" b="1" dirty="0">
                <a:ln w="19050">
                  <a:solidFill>
                    <a:schemeClr val="tx2">
                      <a:tint val="1000"/>
                    </a:schemeClr>
                  </a:solidFill>
                  <a:prstDash val="solid"/>
                </a:ln>
                <a:solidFill>
                  <a:schemeClr val="tx1"/>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Ke-9</a:t>
            </a:r>
            <a:endParaRPr lang="en-US" altLang="en-US" sz="4000" b="1" dirty="0">
              <a:ln w="19050">
                <a:solidFill>
                  <a:schemeClr val="tx2">
                    <a:tint val="1000"/>
                  </a:schemeClr>
                </a:solidFill>
                <a:prstDash val="solid"/>
              </a:ln>
              <a:solidFill>
                <a:schemeClr val="tx1"/>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3">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416560" y="603885"/>
            <a:ext cx="8384540" cy="5567045"/>
          </a:xfrm>
        </p:spPr>
        <p:txBody>
          <a:bodyPr>
            <a:normAutofit/>
          </a:bodyPr>
          <a:p>
            <a:pPr algn="ctr"/>
            <a:r>
              <a:rPr lang="en-US" altLang="en-US" sz="2300">
                <a:solidFill>
                  <a:schemeClr val="tx1"/>
                </a:solidFill>
              </a:rPr>
              <a:t>Modal Sendiri</a:t>
            </a:r>
            <a:endParaRPr lang="en-US" altLang="en-US" sz="2300">
              <a:solidFill>
                <a:schemeClr val="tx1"/>
              </a:solidFill>
            </a:endParaRPr>
          </a:p>
          <a:p>
            <a:pPr algn="ctr"/>
            <a:endParaRPr lang="en-US" altLang="en-US" sz="2300">
              <a:solidFill>
                <a:schemeClr val="tx1"/>
              </a:solidFill>
            </a:endParaRPr>
          </a:p>
          <a:p>
            <a:pPr algn="just"/>
            <a:r>
              <a:rPr lang="en-US" altLang="en-US" sz="2300">
                <a:solidFill>
                  <a:schemeClr val="tx1"/>
                </a:solidFill>
              </a:rPr>
              <a:t>Modal sendiri meliputi:</a:t>
            </a:r>
            <a:endParaRPr lang="en-US" altLang="en-US" sz="2300">
              <a:solidFill>
                <a:schemeClr val="tx1"/>
              </a:solidFill>
            </a:endParaRPr>
          </a:p>
          <a:p>
            <a:pPr marL="342900" indent="-342900" algn="just">
              <a:buFont typeface="Arial" panose="020B0604020202020204" pitchFamily="34" charset="0"/>
              <a:buChar char="•"/>
            </a:pPr>
            <a:r>
              <a:rPr lang="en-US" altLang="en-US" sz="2300">
                <a:solidFill>
                  <a:schemeClr val="tx1"/>
                </a:solidFill>
              </a:rPr>
              <a:t>Simpanannya anggota (pokok &amp; wajib).</a:t>
            </a:r>
            <a:endParaRPr lang="en-US" altLang="en-US" sz="2300">
              <a:solidFill>
                <a:schemeClr val="tx1"/>
              </a:solidFill>
            </a:endParaRPr>
          </a:p>
          <a:p>
            <a:pPr marL="342900" indent="-342900" algn="just">
              <a:buFont typeface="Arial" panose="020B0604020202020204" pitchFamily="34" charset="0"/>
              <a:buChar char="•"/>
            </a:pPr>
            <a:r>
              <a:rPr lang="en-US" altLang="en-US" sz="2300">
                <a:solidFill>
                  <a:schemeClr val="tx1"/>
                </a:solidFill>
              </a:rPr>
              <a:t>Dana cadangan dari 20–40% SHU.</a:t>
            </a:r>
            <a:endParaRPr lang="en-US" altLang="en-US" sz="2300">
              <a:solidFill>
                <a:schemeClr val="tx1"/>
              </a:solidFill>
            </a:endParaRPr>
          </a:p>
          <a:p>
            <a:pPr marL="342900" indent="-342900" algn="just">
              <a:buFont typeface="Arial" panose="020B0604020202020204" pitchFamily="34" charset="0"/>
              <a:buChar char="•"/>
            </a:pPr>
            <a:r>
              <a:rPr lang="en-US" altLang="en-US" sz="2300">
                <a:solidFill>
                  <a:schemeClr val="tx1"/>
                </a:solidFill>
              </a:rPr>
              <a:t>Hibah yang tidak mengikat.</a:t>
            </a:r>
            <a:endParaRPr lang="en-US" altLang="en-US" sz="2300">
              <a:solidFill>
                <a:schemeClr val="tx1"/>
              </a:solidFill>
            </a:endParaRPr>
          </a:p>
          <a:p>
            <a:pPr algn="just">
              <a:buFont typeface="Arial" panose="020B0604020202020204" pitchFamily="34" charset="0"/>
            </a:pPr>
            <a:endParaRPr lang="en-US" altLang="en-US" sz="2300">
              <a:solidFill>
                <a:schemeClr val="tx1"/>
              </a:solidFill>
            </a:endParaRPr>
          </a:p>
          <a:p>
            <a:pPr algn="just"/>
            <a:r>
              <a:rPr lang="en-US" altLang="en-US" sz="2300">
                <a:solidFill>
                  <a:schemeClr val="tx1"/>
                </a:solidFill>
              </a:rPr>
              <a:t>Contoh:</a:t>
            </a:r>
            <a:endParaRPr lang="en-US" altLang="en-US" sz="2300">
              <a:solidFill>
                <a:schemeClr val="tx1"/>
              </a:solidFill>
            </a:endParaRPr>
          </a:p>
          <a:p>
            <a:pPr algn="just"/>
            <a:r>
              <a:rPr lang="en-US" altLang="en-US" sz="2300">
                <a:solidFill>
                  <a:schemeClr val="tx1"/>
                </a:solidFill>
              </a:rPr>
              <a:t>Koperasi “Maju Bersama” memiliki 200 anggota. Simpanan pokok Rp 500.000 per orang, sehingga modal awal terkumpul Rp 100.000.000 sebagai kekuatan usaha mandiri koperasi.</a:t>
            </a:r>
            <a:endParaRPr lang="en-US" altLang="en-US" sz="2300">
              <a:solidFill>
                <a:schemeClr val="tx1"/>
              </a:solidFill>
            </a:endParaRPr>
          </a:p>
        </p:txBody>
      </p:sp>
    </p:spTree>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401320" y="864870"/>
            <a:ext cx="8292465" cy="5375275"/>
          </a:xfrm>
        </p:spPr>
        <p:txBody>
          <a:bodyPr>
            <a:normAutofit/>
          </a:bodyPr>
          <a:p>
            <a:r>
              <a:rPr lang="en-US" altLang="en-US" sz="2500">
                <a:solidFill>
                  <a:schemeClr val="tx1"/>
                </a:solidFill>
              </a:rPr>
              <a:t>Modal Pinjaman</a:t>
            </a:r>
            <a:endParaRPr lang="en-US" altLang="en-US" sz="2500">
              <a:solidFill>
                <a:schemeClr val="tx1"/>
              </a:solidFill>
            </a:endParaRPr>
          </a:p>
          <a:p>
            <a:endParaRPr lang="en-US" altLang="en-US" sz="2500">
              <a:solidFill>
                <a:schemeClr val="tx1"/>
              </a:solidFill>
            </a:endParaRPr>
          </a:p>
          <a:p>
            <a:pPr algn="just"/>
            <a:r>
              <a:rPr lang="en-US" altLang="en-US" sz="2500">
                <a:solidFill>
                  <a:schemeClr val="tx1"/>
                </a:solidFill>
              </a:rPr>
              <a:t>Sumber modal pinjaman:</a:t>
            </a:r>
            <a:endParaRPr lang="en-US" altLang="en-US" sz="2500">
              <a:solidFill>
                <a:schemeClr val="tx1"/>
              </a:solidFill>
            </a:endParaRPr>
          </a:p>
          <a:p>
            <a:pPr algn="just"/>
            <a:endParaRPr lang="en-US" altLang="en-US" sz="2500">
              <a:solidFill>
                <a:schemeClr val="tx1"/>
              </a:solidFill>
            </a:endParaRPr>
          </a:p>
          <a:p>
            <a:pPr marL="457200" indent="-457200" algn="just">
              <a:buAutoNum type="arabicPeriod"/>
            </a:pPr>
            <a:r>
              <a:rPr lang="en-US" altLang="en-US" sz="2500">
                <a:solidFill>
                  <a:schemeClr val="tx1"/>
                </a:solidFill>
              </a:rPr>
              <a:t>Pinjaman dari anggota.</a:t>
            </a:r>
            <a:endParaRPr lang="en-US" altLang="en-US" sz="2500">
              <a:solidFill>
                <a:schemeClr val="tx1"/>
              </a:solidFill>
            </a:endParaRPr>
          </a:p>
          <a:p>
            <a:pPr marL="457200" indent="-457200" algn="just">
              <a:buAutoNum type="arabicPeriod"/>
            </a:pPr>
            <a:r>
              <a:rPr lang="en-US" altLang="en-US" sz="2500">
                <a:solidFill>
                  <a:schemeClr val="tx1"/>
                </a:solidFill>
              </a:rPr>
              <a:t>Pinjaman dari koperasi lain.</a:t>
            </a:r>
            <a:endParaRPr lang="en-US" altLang="en-US" sz="2500">
              <a:solidFill>
                <a:schemeClr val="tx1"/>
              </a:solidFill>
            </a:endParaRPr>
          </a:p>
          <a:p>
            <a:pPr marL="457200" indent="-457200" algn="just">
              <a:buAutoNum type="arabicPeriod"/>
            </a:pPr>
            <a:r>
              <a:rPr lang="en-US" altLang="en-US" sz="2500">
                <a:solidFill>
                  <a:schemeClr val="tx1"/>
                </a:solidFill>
              </a:rPr>
              <a:t>Pinjaman dari bank atau lembaga keuangan.</a:t>
            </a:r>
            <a:endParaRPr lang="en-US" altLang="en-US" sz="2500">
              <a:solidFill>
                <a:schemeClr val="tx1"/>
              </a:solidFill>
            </a:endParaRPr>
          </a:p>
          <a:p>
            <a:pPr marL="457200" indent="-457200" algn="just">
              <a:buAutoNum type="arabicPeriod"/>
            </a:pPr>
            <a:r>
              <a:rPr lang="en-US" altLang="en-US" sz="2500">
                <a:solidFill>
                  <a:schemeClr val="tx1"/>
                </a:solidFill>
              </a:rPr>
              <a:t>Penerbitan obligasi koperasi.</a:t>
            </a:r>
            <a:endParaRPr lang="en-US" altLang="en-US" sz="2500">
              <a:solidFill>
                <a:schemeClr val="tx1"/>
              </a:solidFill>
            </a:endParaRPr>
          </a:p>
          <a:p>
            <a:pPr marL="457200" indent="-457200" algn="just">
              <a:buAutoNum type="arabicPeriod"/>
            </a:pPr>
            <a:endParaRPr lang="en-US" altLang="en-US" sz="2500">
              <a:solidFill>
                <a:schemeClr val="tx1"/>
              </a:solidFill>
            </a:endParaRPr>
          </a:p>
          <a:p>
            <a:pPr algn="just"/>
            <a:r>
              <a:rPr lang="en-US" altLang="en-US" sz="2500">
                <a:solidFill>
                  <a:schemeClr val="tx1"/>
                </a:solidFill>
              </a:rPr>
              <a:t>Menurut Pasal 42, koperasi harus memastikan pinjaman tidak mengancam kesehatan keuangan koperasi.</a:t>
            </a:r>
            <a:endParaRPr lang="en-US" altLang="en-US" sz="2500">
              <a:solidFill>
                <a:schemeClr val="tx1"/>
              </a:solidFill>
            </a:endParaRPr>
          </a:p>
        </p:txBody>
      </p:sp>
    </p:spTree>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693420"/>
            <a:ext cx="8744585" cy="5629275"/>
          </a:xfrm>
        </p:spPr>
        <p:txBody>
          <a:bodyPr>
            <a:noAutofit/>
          </a:bodyPr>
          <a:lstStyle/>
          <a:p>
            <a:pPr algn="ctr"/>
            <a:r>
              <a:rPr lang="en-US" altLang="en-US" sz="2200">
                <a:solidFill>
                  <a:schemeClr val="tx1"/>
                </a:solidFill>
              </a:rPr>
              <a:t>Organisasi dan Organ Koperasi</a:t>
            </a:r>
            <a:endParaRPr lang="en-US" altLang="en-US" sz="2200">
              <a:solidFill>
                <a:schemeClr val="tx1"/>
              </a:solidFill>
            </a:endParaRPr>
          </a:p>
          <a:p>
            <a:pPr algn="just"/>
            <a:endParaRPr lang="en-US" altLang="en-US" sz="2200">
              <a:solidFill>
                <a:schemeClr val="tx1"/>
              </a:solidFill>
            </a:endParaRPr>
          </a:p>
          <a:p>
            <a:pPr algn="just"/>
            <a:r>
              <a:rPr lang="en-US" altLang="en-US" sz="2200">
                <a:solidFill>
                  <a:schemeClr val="tx1"/>
                </a:solidFill>
              </a:rPr>
              <a:t>Organ Koperasi (Pasal 21 UU No. 25/1992):</a:t>
            </a:r>
            <a:endParaRPr lang="en-US" altLang="en-US" sz="2200">
              <a:solidFill>
                <a:schemeClr val="tx1"/>
              </a:solidFill>
            </a:endParaRPr>
          </a:p>
          <a:p>
            <a:pPr marL="457200" indent="-457200" algn="just">
              <a:buAutoNum type="arabicPeriod"/>
            </a:pPr>
            <a:r>
              <a:rPr lang="en-US" altLang="en-US" sz="2200">
                <a:solidFill>
                  <a:schemeClr val="tx1"/>
                </a:solidFill>
              </a:rPr>
              <a:t>Rapat Anggota: pemegang kekuasaan tertinggi.</a:t>
            </a:r>
            <a:endParaRPr lang="en-US" altLang="en-US" sz="2200">
              <a:solidFill>
                <a:schemeClr val="tx1"/>
              </a:solidFill>
            </a:endParaRPr>
          </a:p>
          <a:p>
            <a:pPr marL="457200" indent="-457200" algn="just">
              <a:buAutoNum type="arabicPeriod"/>
            </a:pPr>
            <a:r>
              <a:rPr lang="en-US" altLang="en-US" sz="2200">
                <a:solidFill>
                  <a:schemeClr val="tx1"/>
                </a:solidFill>
              </a:rPr>
              <a:t>Pengurus: pelaksana keputusan rapat anggota.</a:t>
            </a:r>
            <a:endParaRPr lang="en-US" altLang="en-US" sz="2200">
              <a:solidFill>
                <a:schemeClr val="tx1"/>
              </a:solidFill>
            </a:endParaRPr>
          </a:p>
          <a:p>
            <a:pPr marL="457200" indent="-457200" algn="just">
              <a:buAutoNum type="arabicPeriod"/>
            </a:pPr>
            <a:r>
              <a:rPr lang="en-US" altLang="en-US" sz="2200">
                <a:solidFill>
                  <a:schemeClr val="tx1"/>
                </a:solidFill>
              </a:rPr>
              <a:t>Pengawas: mengawasi jalannya organisasi dan keuangan.</a:t>
            </a:r>
            <a:endParaRPr lang="en-US" altLang="en-US" sz="2200">
              <a:solidFill>
                <a:schemeClr val="tx1"/>
              </a:solidFill>
            </a:endParaRPr>
          </a:p>
          <a:p>
            <a:pPr algn="just"/>
            <a:endParaRPr lang="en-US" altLang="en-US" sz="2200">
              <a:solidFill>
                <a:schemeClr val="tx1"/>
              </a:solidFill>
            </a:endParaRPr>
          </a:p>
          <a:p>
            <a:pPr algn="just"/>
            <a:r>
              <a:rPr lang="en-US" altLang="en-US" sz="2200">
                <a:solidFill>
                  <a:schemeClr val="tx1"/>
                </a:solidFill>
              </a:rPr>
              <a:t>Contoh:</a:t>
            </a:r>
            <a:endParaRPr lang="en-US" altLang="en-US" sz="2200">
              <a:solidFill>
                <a:schemeClr val="tx1"/>
              </a:solidFill>
            </a:endParaRPr>
          </a:p>
          <a:p>
            <a:pPr algn="just"/>
            <a:r>
              <a:rPr lang="en-US" altLang="en-US" sz="2200">
                <a:solidFill>
                  <a:schemeClr val="tx1"/>
                </a:solidFill>
              </a:rPr>
              <a:t>Dalam RAT, anggota memilih pengurus baru secara demokratis setiap 3 tahun.</a:t>
            </a:r>
            <a:endParaRPr lang="en-US" altLang="en-US" sz="2200">
              <a:solidFill>
                <a:schemeClr val="tx1"/>
              </a:solidFill>
            </a:endParaRPr>
          </a:p>
        </p:txBody>
      </p:sp>
    </p:spTree>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52425" y="644525"/>
            <a:ext cx="8292465" cy="5500370"/>
          </a:xfrm>
        </p:spPr>
        <p:txBody>
          <a:bodyPr>
            <a:normAutofit/>
          </a:bodyPr>
          <a:p>
            <a:pPr algn="ctr"/>
            <a:r>
              <a:rPr lang="en-US" altLang="en-US" sz="2300">
                <a:solidFill>
                  <a:schemeClr val="tx1"/>
                </a:solidFill>
              </a:rPr>
              <a:t>Rapat Anggota</a:t>
            </a:r>
            <a:endParaRPr lang="en-US" altLang="en-US" sz="2300">
              <a:solidFill>
                <a:schemeClr val="tx1"/>
              </a:solidFill>
            </a:endParaRPr>
          </a:p>
          <a:p>
            <a:pPr algn="just"/>
            <a:endParaRPr lang="en-US" altLang="en-US" sz="2300">
              <a:solidFill>
                <a:schemeClr val="tx1"/>
              </a:solidFill>
            </a:endParaRPr>
          </a:p>
          <a:p>
            <a:pPr algn="just"/>
            <a:r>
              <a:rPr lang="en-US" altLang="en-US" sz="2300">
                <a:solidFill>
                  <a:schemeClr val="tx1"/>
                </a:solidFill>
              </a:rPr>
              <a:t>Rapat Anggota adalah puncak kekuasaan koperasi.</a:t>
            </a:r>
            <a:endParaRPr lang="en-US" altLang="en-US" sz="2300">
              <a:solidFill>
                <a:schemeClr val="tx1"/>
              </a:solidFill>
            </a:endParaRPr>
          </a:p>
          <a:p>
            <a:pPr algn="just"/>
            <a:r>
              <a:rPr lang="en-US" altLang="en-US" sz="2300">
                <a:solidFill>
                  <a:schemeClr val="tx1"/>
                </a:solidFill>
              </a:rPr>
              <a:t>Tugas:</a:t>
            </a:r>
            <a:endParaRPr lang="en-US" altLang="en-US" sz="2300">
              <a:solidFill>
                <a:schemeClr val="tx1"/>
              </a:solidFill>
            </a:endParaRPr>
          </a:p>
          <a:p>
            <a:pPr marL="457200" indent="-457200" algn="just">
              <a:buAutoNum type="arabicPeriod"/>
            </a:pPr>
            <a:r>
              <a:rPr lang="en-US" altLang="en-US" sz="2300">
                <a:solidFill>
                  <a:schemeClr val="tx1"/>
                </a:solidFill>
              </a:rPr>
              <a:t>Menetapkan AD/ART.</a:t>
            </a:r>
            <a:endParaRPr lang="en-US" altLang="en-US" sz="2300">
              <a:solidFill>
                <a:schemeClr val="tx1"/>
              </a:solidFill>
            </a:endParaRPr>
          </a:p>
          <a:p>
            <a:pPr marL="457200" indent="-457200" algn="just">
              <a:buAutoNum type="arabicPeriod"/>
            </a:pPr>
            <a:r>
              <a:rPr lang="en-US" altLang="en-US" sz="2300">
                <a:solidFill>
                  <a:schemeClr val="tx1"/>
                </a:solidFill>
              </a:rPr>
              <a:t>Mengangkat Pengurus &amp; Pengawas.</a:t>
            </a:r>
            <a:endParaRPr lang="en-US" altLang="en-US" sz="2300">
              <a:solidFill>
                <a:schemeClr val="tx1"/>
              </a:solidFill>
            </a:endParaRPr>
          </a:p>
          <a:p>
            <a:pPr marL="457200" indent="-457200" algn="just">
              <a:buAutoNum type="arabicPeriod"/>
            </a:pPr>
            <a:r>
              <a:rPr lang="en-US" altLang="en-US" sz="2300">
                <a:solidFill>
                  <a:schemeClr val="tx1"/>
                </a:solidFill>
              </a:rPr>
              <a:t>Mengesahkan Rencana Kerja &amp; RAPBK.</a:t>
            </a:r>
            <a:endParaRPr lang="en-US" altLang="en-US" sz="2300">
              <a:solidFill>
                <a:schemeClr val="tx1"/>
              </a:solidFill>
            </a:endParaRPr>
          </a:p>
          <a:p>
            <a:pPr marL="457200" indent="-457200" algn="just">
              <a:buAutoNum type="arabicPeriod"/>
            </a:pPr>
            <a:r>
              <a:rPr lang="en-US" altLang="en-US" sz="2300">
                <a:solidFill>
                  <a:schemeClr val="tx1"/>
                </a:solidFill>
              </a:rPr>
              <a:t>Menerima laporan pertanggungjawaban pengurus.</a:t>
            </a:r>
            <a:endParaRPr lang="en-US" altLang="en-US" sz="2300">
              <a:solidFill>
                <a:schemeClr val="tx1"/>
              </a:solidFill>
            </a:endParaRPr>
          </a:p>
          <a:p>
            <a:pPr algn="just"/>
            <a:endParaRPr lang="en-US" altLang="en-US" sz="2300">
              <a:solidFill>
                <a:schemeClr val="tx1"/>
              </a:solidFill>
            </a:endParaRPr>
          </a:p>
          <a:p>
            <a:pPr algn="just"/>
            <a:r>
              <a:rPr lang="en-US" altLang="en-US" sz="2300">
                <a:solidFill>
                  <a:schemeClr val="tx1"/>
                </a:solidFill>
              </a:rPr>
              <a:t>Dalam praktik, Rapat Anggota sering menentukan arah strategis, misalnya membuka unit usaha baru atau pemberian pinjaman maksimum.</a:t>
            </a:r>
            <a:endParaRPr lang="en-US" altLang="en-US" sz="2300">
              <a:solidFill>
                <a:schemeClr val="tx1"/>
              </a:solidFill>
            </a:endParaRPr>
          </a:p>
        </p:txBody>
      </p:sp>
    </p:spTree>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693420"/>
            <a:ext cx="8744585" cy="5629275"/>
          </a:xfrm>
        </p:spPr>
        <p:txBody>
          <a:bodyPr>
            <a:noAutofit/>
          </a:bodyPr>
          <a:lstStyle/>
          <a:p>
            <a:pPr algn="ctr"/>
            <a:r>
              <a:rPr lang="en-US" altLang="en-US" sz="2200">
                <a:solidFill>
                  <a:schemeClr val="tx1"/>
                </a:solidFill>
              </a:rPr>
              <a:t>Tanggung Jawab, Hak dan Kewajiban Organ Koperasi</a:t>
            </a:r>
            <a:endParaRPr lang="en-US" altLang="en-US" sz="2200">
              <a:solidFill>
                <a:schemeClr val="tx1"/>
              </a:solidFill>
            </a:endParaRPr>
          </a:p>
          <a:p>
            <a:pPr algn="just"/>
            <a:endParaRPr lang="en-US" altLang="en-US" sz="2200">
              <a:solidFill>
                <a:schemeClr val="tx1"/>
              </a:solidFill>
            </a:endParaRPr>
          </a:p>
          <a:p>
            <a:pPr algn="just"/>
            <a:r>
              <a:rPr lang="en-US" altLang="en-US" sz="2200">
                <a:solidFill>
                  <a:schemeClr val="tx1"/>
                </a:solidFill>
              </a:rPr>
              <a:t>Pengurus: bertanggung jawab atas kegiatan usaha koperasi (Pasal 30).</a:t>
            </a:r>
            <a:endParaRPr lang="en-US" altLang="en-US" sz="2200">
              <a:solidFill>
                <a:schemeClr val="tx1"/>
              </a:solidFill>
            </a:endParaRPr>
          </a:p>
          <a:p>
            <a:pPr algn="just"/>
            <a:endParaRPr lang="en-US" altLang="en-US" sz="2200">
              <a:solidFill>
                <a:schemeClr val="tx1"/>
              </a:solidFill>
            </a:endParaRPr>
          </a:p>
          <a:p>
            <a:pPr algn="just"/>
            <a:r>
              <a:rPr lang="en-US" altLang="en-US" sz="2200">
                <a:solidFill>
                  <a:schemeClr val="tx1"/>
                </a:solidFill>
              </a:rPr>
              <a:t>Pengawas: memiliki hak memeriksa laporan keuangan dan menilai kebijakan.</a:t>
            </a:r>
            <a:endParaRPr lang="en-US" altLang="en-US" sz="2200">
              <a:solidFill>
                <a:schemeClr val="tx1"/>
              </a:solidFill>
            </a:endParaRPr>
          </a:p>
          <a:p>
            <a:pPr algn="just"/>
            <a:endParaRPr lang="en-US" altLang="en-US" sz="2200">
              <a:solidFill>
                <a:schemeClr val="tx1"/>
              </a:solidFill>
            </a:endParaRPr>
          </a:p>
          <a:p>
            <a:pPr algn="just"/>
            <a:r>
              <a:rPr lang="en-US" altLang="en-US" sz="2200">
                <a:solidFill>
                  <a:schemeClr val="tx1"/>
                </a:solidFill>
              </a:rPr>
              <a:t>Anggota: memiliki hak suara dan kewajiban berpartisipasi aktif.</a:t>
            </a:r>
            <a:endParaRPr lang="en-US" altLang="en-US" sz="2200">
              <a:solidFill>
                <a:schemeClr val="tx1"/>
              </a:solidFill>
            </a:endParaRPr>
          </a:p>
          <a:p>
            <a:pPr algn="just"/>
            <a:endParaRPr lang="en-US" altLang="en-US" sz="2200">
              <a:solidFill>
                <a:schemeClr val="tx1"/>
              </a:solidFill>
            </a:endParaRPr>
          </a:p>
          <a:p>
            <a:pPr algn="just"/>
            <a:r>
              <a:rPr lang="en-US" altLang="en-US" sz="2200">
                <a:solidFill>
                  <a:schemeClr val="tx1"/>
                </a:solidFill>
              </a:rPr>
              <a:t>Kegagalan koperasi sering disebabkan lemahnya peran pengawasan internal.</a:t>
            </a:r>
            <a:endParaRPr lang="en-US" altLang="en-US" sz="2200">
              <a:solidFill>
                <a:schemeClr val="tx1"/>
              </a:solidFill>
            </a:endParaRPr>
          </a:p>
        </p:txBody>
      </p:sp>
    </p:spTree>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693420"/>
            <a:ext cx="8744585" cy="5629275"/>
          </a:xfrm>
        </p:spPr>
        <p:txBody>
          <a:bodyPr>
            <a:noAutofit/>
          </a:bodyPr>
          <a:lstStyle/>
          <a:p>
            <a:pPr algn="ctr"/>
            <a:r>
              <a:rPr lang="en-US" altLang="en-US" sz="2200">
                <a:solidFill>
                  <a:schemeClr val="tx1"/>
                </a:solidFill>
              </a:rPr>
              <a:t>Prosedur Pendirian Koperasi</a:t>
            </a:r>
            <a:endParaRPr lang="en-US" altLang="en-US" sz="2200">
              <a:solidFill>
                <a:schemeClr val="tx1"/>
              </a:solidFill>
            </a:endParaRPr>
          </a:p>
          <a:p>
            <a:pPr algn="just"/>
            <a:endParaRPr lang="en-US" altLang="en-US" sz="2200">
              <a:solidFill>
                <a:schemeClr val="tx1"/>
              </a:solidFill>
            </a:endParaRPr>
          </a:p>
          <a:p>
            <a:pPr algn="just"/>
            <a:r>
              <a:rPr lang="en-US" altLang="en-US" sz="2200">
                <a:solidFill>
                  <a:schemeClr val="tx1"/>
                </a:solidFill>
              </a:rPr>
              <a:t>Tahapan:</a:t>
            </a:r>
            <a:endParaRPr lang="en-US" altLang="en-US" sz="2200">
              <a:solidFill>
                <a:schemeClr val="tx1"/>
              </a:solidFill>
            </a:endParaRPr>
          </a:p>
          <a:p>
            <a:pPr marL="457200" indent="-457200" algn="just">
              <a:buAutoNum type="arabicPeriod"/>
            </a:pPr>
            <a:r>
              <a:rPr lang="en-US" altLang="en-US" sz="2200">
                <a:solidFill>
                  <a:schemeClr val="tx1"/>
                </a:solidFill>
              </a:rPr>
              <a:t>Rapat pendirian minimal 20 orang.</a:t>
            </a:r>
            <a:endParaRPr lang="en-US" altLang="en-US" sz="2200">
              <a:solidFill>
                <a:schemeClr val="tx1"/>
              </a:solidFill>
            </a:endParaRPr>
          </a:p>
          <a:p>
            <a:pPr marL="457200" indent="-457200" algn="just">
              <a:buAutoNum type="arabicPeriod"/>
            </a:pPr>
            <a:r>
              <a:rPr lang="en-US" altLang="en-US" sz="2200">
                <a:solidFill>
                  <a:schemeClr val="tx1"/>
                </a:solidFill>
              </a:rPr>
              <a:t>Penyusunan Anggaran Dasar (AD).</a:t>
            </a:r>
            <a:endParaRPr lang="en-US" altLang="en-US" sz="2200">
              <a:solidFill>
                <a:schemeClr val="tx1"/>
              </a:solidFill>
            </a:endParaRPr>
          </a:p>
          <a:p>
            <a:pPr marL="457200" indent="-457200" algn="just">
              <a:buAutoNum type="arabicPeriod"/>
            </a:pPr>
            <a:r>
              <a:rPr lang="en-US" altLang="en-US" sz="2200">
                <a:solidFill>
                  <a:schemeClr val="tx1"/>
                </a:solidFill>
              </a:rPr>
              <a:t>Akta pendirian oleh notaris koperasi.</a:t>
            </a:r>
            <a:endParaRPr lang="en-US" altLang="en-US" sz="2200">
              <a:solidFill>
                <a:schemeClr val="tx1"/>
              </a:solidFill>
            </a:endParaRPr>
          </a:p>
          <a:p>
            <a:pPr marL="457200" indent="-457200" algn="just">
              <a:buAutoNum type="arabicPeriod"/>
            </a:pPr>
            <a:r>
              <a:rPr lang="en-US" altLang="en-US" sz="2200">
                <a:solidFill>
                  <a:schemeClr val="tx1"/>
                </a:solidFill>
              </a:rPr>
              <a:t>Permohonan pengesahan ke Kementerian Koperasi dan UKM.</a:t>
            </a:r>
            <a:endParaRPr lang="en-US" altLang="en-US" sz="2200">
              <a:solidFill>
                <a:schemeClr val="tx1"/>
              </a:solidFill>
            </a:endParaRPr>
          </a:p>
          <a:p>
            <a:pPr marL="457200" indent="-457200" algn="just">
              <a:buAutoNum type="arabicPeriod"/>
            </a:pPr>
            <a:r>
              <a:rPr lang="en-US" altLang="en-US" sz="2200">
                <a:solidFill>
                  <a:schemeClr val="tx1"/>
                </a:solidFill>
              </a:rPr>
              <a:t>Pengumuman dalam Berita Negara.</a:t>
            </a:r>
            <a:endParaRPr lang="en-US" altLang="en-US" sz="2200">
              <a:solidFill>
                <a:schemeClr val="tx1"/>
              </a:solidFill>
            </a:endParaRPr>
          </a:p>
          <a:p>
            <a:pPr algn="just"/>
            <a:endParaRPr lang="en-US" altLang="en-US" sz="2200">
              <a:solidFill>
                <a:schemeClr val="tx1"/>
              </a:solidFill>
            </a:endParaRPr>
          </a:p>
          <a:p>
            <a:pPr algn="just"/>
            <a:r>
              <a:rPr lang="en-US" altLang="en-US" sz="2200">
                <a:solidFill>
                  <a:schemeClr val="tx1"/>
                </a:solidFill>
              </a:rPr>
              <a:t>Dasar Hukum:</a:t>
            </a:r>
            <a:endParaRPr lang="en-US" altLang="en-US" sz="2200">
              <a:solidFill>
                <a:schemeClr val="tx1"/>
              </a:solidFill>
            </a:endParaRPr>
          </a:p>
          <a:p>
            <a:pPr algn="just"/>
            <a:r>
              <a:rPr lang="en-US" altLang="en-US" sz="2200">
                <a:solidFill>
                  <a:schemeClr val="tx1"/>
                </a:solidFill>
              </a:rPr>
              <a:t>Permenkop No. 9 Tahun 2018 tentang Penyelenggaraan dan Pembinaan Koperasi.</a:t>
            </a:r>
            <a:endParaRPr lang="en-US" altLang="en-US" sz="2200">
              <a:solidFill>
                <a:schemeClr val="tx1"/>
              </a:solidFill>
            </a:endParaRPr>
          </a:p>
          <a:p>
            <a:pPr algn="just"/>
            <a:r>
              <a:rPr lang="en-US" altLang="en-US" sz="2200">
                <a:solidFill>
                  <a:schemeClr val="tx1"/>
                </a:solidFill>
              </a:rPr>
              <a:t>Koperasi Mahasiswa Universitas melakukan akta pendirian melalui Notaris Pembuat Akta Koperasi (NPAK).</a:t>
            </a:r>
            <a:endParaRPr lang="en-US" altLang="en-US" sz="2200">
              <a:solidFill>
                <a:schemeClr val="tx1"/>
              </a:solidFill>
            </a:endParaRPr>
          </a:p>
        </p:txBody>
      </p:sp>
    </p:spTree>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654685" y="826770"/>
            <a:ext cx="7903845" cy="5365750"/>
          </a:xfrm>
        </p:spPr>
        <p:txBody>
          <a:bodyPr>
            <a:normAutofit fontScale="90000"/>
          </a:bodyPr>
          <a:p>
            <a:pPr algn="ctr"/>
            <a:r>
              <a:rPr lang="en-US" altLang="en-US">
                <a:solidFill>
                  <a:schemeClr val="tx1"/>
                </a:solidFill>
              </a:rPr>
              <a:t>Prosedur Pendirian (Alur Praktis)</a:t>
            </a:r>
            <a:endParaRPr lang="en-US" altLang="en-US">
              <a:solidFill>
                <a:schemeClr val="tx1"/>
              </a:solidFill>
            </a:endParaRPr>
          </a:p>
          <a:p>
            <a:pPr algn="just"/>
            <a:endParaRPr lang="en-US" altLang="en-US">
              <a:solidFill>
                <a:schemeClr val="tx1"/>
              </a:solidFill>
            </a:endParaRPr>
          </a:p>
          <a:p>
            <a:pPr marL="342900" indent="-342900" algn="just">
              <a:buAutoNum type="arabicPeriod"/>
            </a:pPr>
            <a:r>
              <a:rPr lang="en-US" altLang="en-US">
                <a:solidFill>
                  <a:schemeClr val="tx1"/>
                </a:solidFill>
              </a:rPr>
              <a:t>Pembentukan panitia persiapan.</a:t>
            </a:r>
            <a:endParaRPr lang="en-US" altLang="en-US">
              <a:solidFill>
                <a:schemeClr val="tx1"/>
              </a:solidFill>
            </a:endParaRPr>
          </a:p>
          <a:p>
            <a:pPr marL="342900" indent="-342900" algn="just">
              <a:buAutoNum type="arabicPeriod"/>
            </a:pPr>
            <a:r>
              <a:rPr lang="en-US" altLang="en-US">
                <a:solidFill>
                  <a:schemeClr val="tx1"/>
                </a:solidFill>
              </a:rPr>
              <a:t>Melakukan penyuluhan perkoperasian.</a:t>
            </a:r>
            <a:endParaRPr lang="en-US" altLang="en-US">
              <a:solidFill>
                <a:schemeClr val="tx1"/>
              </a:solidFill>
            </a:endParaRPr>
          </a:p>
          <a:p>
            <a:pPr marL="342900" indent="-342900" algn="just">
              <a:buAutoNum type="arabicPeriod"/>
            </a:pPr>
            <a:r>
              <a:rPr lang="en-US" altLang="en-US">
                <a:solidFill>
                  <a:schemeClr val="tx1"/>
                </a:solidFill>
              </a:rPr>
              <a:t>Rapat pembentukan koperasi dan penyusunan AD/ART.</a:t>
            </a:r>
            <a:endParaRPr lang="en-US" altLang="en-US">
              <a:solidFill>
                <a:schemeClr val="tx1"/>
              </a:solidFill>
            </a:endParaRPr>
          </a:p>
          <a:p>
            <a:pPr marL="342900" indent="-342900" algn="just">
              <a:buAutoNum type="arabicPeriod"/>
            </a:pPr>
            <a:r>
              <a:rPr lang="en-US" altLang="en-US">
                <a:solidFill>
                  <a:schemeClr val="tx1"/>
                </a:solidFill>
              </a:rPr>
              <a:t>Menyusun kelengkapan administratif (KTP, daftar hadir, draft rencana usaha).</a:t>
            </a:r>
            <a:endParaRPr lang="en-US" altLang="en-US">
              <a:solidFill>
                <a:schemeClr val="tx1"/>
              </a:solidFill>
            </a:endParaRPr>
          </a:p>
          <a:p>
            <a:pPr marL="342900" indent="-342900" algn="just">
              <a:buAutoNum type="arabicPeriod"/>
            </a:pPr>
            <a:r>
              <a:rPr lang="en-US" altLang="en-US">
                <a:solidFill>
                  <a:schemeClr val="tx1"/>
                </a:solidFill>
              </a:rPr>
              <a:t>Pembuatan akta pendirian oleh Notaris.</a:t>
            </a:r>
            <a:endParaRPr lang="en-US" altLang="en-US">
              <a:solidFill>
                <a:schemeClr val="tx1"/>
              </a:solidFill>
            </a:endParaRPr>
          </a:p>
          <a:p>
            <a:pPr marL="342900" indent="-342900" algn="just">
              <a:buAutoNum type="arabicPeriod"/>
            </a:pPr>
            <a:r>
              <a:rPr lang="en-US" altLang="en-US">
                <a:solidFill>
                  <a:schemeClr val="tx1"/>
                </a:solidFill>
              </a:rPr>
              <a:t>Permohonan pengesahan badan hukum.</a:t>
            </a:r>
            <a:endParaRPr lang="en-US" altLang="en-US">
              <a:solidFill>
                <a:schemeClr val="tx1"/>
              </a:solidFill>
            </a:endParaRPr>
          </a:p>
          <a:p>
            <a:pPr algn="just"/>
            <a:r>
              <a:rPr lang="en-US" altLang="en-US">
                <a:solidFill>
                  <a:schemeClr val="tx1"/>
                </a:solidFill>
              </a:rPr>
              <a:t>Proses ini memastikan koperasi berdiri secara legal dan siap beroperasi.</a:t>
            </a:r>
            <a:endParaRPr lang="en-US" altLang="en-US">
              <a:solidFill>
                <a:schemeClr val="tx1"/>
              </a:solidFill>
            </a:endParaRPr>
          </a:p>
        </p:txBody>
      </p:sp>
    </p:spTree>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693420"/>
            <a:ext cx="8744585" cy="5629275"/>
          </a:xfrm>
        </p:spPr>
        <p:txBody>
          <a:bodyPr>
            <a:noAutofit/>
          </a:bodyPr>
          <a:lstStyle/>
          <a:p>
            <a:pPr algn="ctr">
              <a:buFont typeface="+mj-lt"/>
            </a:pPr>
            <a:r>
              <a:rPr lang="en-US" altLang="en-US" sz="2200">
                <a:solidFill>
                  <a:schemeClr val="tx1"/>
                </a:solidFill>
              </a:rPr>
              <a:t>Pembubaran Koperasi (Pasal 46–50)</a:t>
            </a:r>
            <a:endParaRPr lang="en-US" altLang="en-US" sz="2200">
              <a:solidFill>
                <a:schemeClr val="tx1"/>
              </a:solidFill>
            </a:endParaRPr>
          </a:p>
          <a:p>
            <a:pPr algn="just">
              <a:buFont typeface="+mj-lt"/>
            </a:pPr>
            <a:endParaRPr lang="en-US" altLang="en-US" sz="2200">
              <a:solidFill>
                <a:schemeClr val="tx1"/>
              </a:solidFill>
            </a:endParaRPr>
          </a:p>
          <a:p>
            <a:pPr algn="just">
              <a:buFont typeface="+mj-lt"/>
            </a:pPr>
            <a:r>
              <a:rPr lang="en-US" altLang="en-US" sz="2200">
                <a:solidFill>
                  <a:schemeClr val="tx1"/>
                </a:solidFill>
              </a:rPr>
              <a:t>Koperasi dapat dibubarkan melalui:</a:t>
            </a:r>
            <a:endParaRPr lang="en-US" altLang="en-US" sz="2200">
              <a:solidFill>
                <a:schemeClr val="tx1"/>
              </a:solidFill>
            </a:endParaRPr>
          </a:p>
          <a:p>
            <a:pPr marL="457200" indent="-457200" algn="just">
              <a:buFont typeface="+mj-lt"/>
              <a:buAutoNum type="arabicPeriod"/>
            </a:pPr>
            <a:r>
              <a:rPr lang="en-US" altLang="en-US" sz="2200">
                <a:solidFill>
                  <a:schemeClr val="tx1"/>
                </a:solidFill>
              </a:rPr>
              <a:t>Keputusan Rapat Anggota (pembubaran sukarela).</a:t>
            </a:r>
            <a:endParaRPr lang="en-US" altLang="en-US" sz="2200">
              <a:solidFill>
                <a:schemeClr val="tx1"/>
              </a:solidFill>
            </a:endParaRPr>
          </a:p>
          <a:p>
            <a:pPr marL="457200" indent="-457200" algn="just">
              <a:buFont typeface="+mj-lt"/>
              <a:buAutoNum type="arabicPeriod"/>
            </a:pPr>
            <a:r>
              <a:rPr lang="en-US" altLang="en-US" sz="2200">
                <a:solidFill>
                  <a:schemeClr val="tx1"/>
                </a:solidFill>
              </a:rPr>
              <a:t>Keputusan Pemerintah bila koperasi melanggar hukum atau tidak aktif.</a:t>
            </a:r>
            <a:endParaRPr lang="en-US" altLang="en-US" sz="2200">
              <a:solidFill>
                <a:schemeClr val="tx1"/>
              </a:solidFill>
            </a:endParaRPr>
          </a:p>
          <a:p>
            <a:pPr marL="457200" indent="-457200" algn="just">
              <a:buFont typeface="+mj-lt"/>
              <a:buAutoNum type="arabicPeriod"/>
            </a:pPr>
            <a:r>
              <a:rPr lang="en-US" altLang="en-US" sz="2200">
                <a:solidFill>
                  <a:schemeClr val="tx1"/>
                </a:solidFill>
              </a:rPr>
              <a:t>Putusan Pengadilan jika terdapat sengketa atau permohonan pihak ketiga.</a:t>
            </a:r>
            <a:endParaRPr lang="en-US" altLang="en-US" sz="2200">
              <a:solidFill>
                <a:schemeClr val="tx1"/>
              </a:solidFill>
            </a:endParaRPr>
          </a:p>
          <a:p>
            <a:pPr algn="just">
              <a:buFont typeface="+mj-lt"/>
            </a:pPr>
            <a:endParaRPr lang="en-US" altLang="en-US" sz="2200">
              <a:solidFill>
                <a:schemeClr val="tx1"/>
              </a:solidFill>
            </a:endParaRPr>
          </a:p>
          <a:p>
            <a:pPr algn="just">
              <a:buFont typeface="+mj-lt"/>
            </a:pPr>
            <a:r>
              <a:rPr lang="en-US" altLang="en-US" sz="2200">
                <a:solidFill>
                  <a:schemeClr val="tx1"/>
                </a:solidFill>
              </a:rPr>
              <a:t>Pembubaran harus disertai proses likuidasi harta dan penyelesaian utang–piutang.</a:t>
            </a:r>
            <a:endParaRPr lang="en-US" altLang="en-US" sz="2200">
              <a:solidFill>
                <a:schemeClr val="tx1"/>
              </a:solidFill>
            </a:endParaRPr>
          </a:p>
          <a:p>
            <a:pPr algn="just">
              <a:buFont typeface="+mj-lt"/>
            </a:pPr>
            <a:endParaRPr lang="en-US" altLang="en-US" sz="2200">
              <a:solidFill>
                <a:schemeClr val="tx1"/>
              </a:solidFill>
            </a:endParaRPr>
          </a:p>
          <a:p>
            <a:pPr algn="just">
              <a:buFont typeface="+mj-lt"/>
            </a:pPr>
            <a:r>
              <a:rPr lang="en-US" altLang="en-US" sz="2200">
                <a:solidFill>
                  <a:schemeClr val="tx1"/>
                </a:solidFill>
              </a:rPr>
              <a:t>Akibat Hukum:</a:t>
            </a:r>
            <a:endParaRPr lang="en-US" altLang="en-US" sz="2200">
              <a:solidFill>
                <a:schemeClr val="tx1"/>
              </a:solidFill>
            </a:endParaRPr>
          </a:p>
          <a:p>
            <a:pPr algn="just">
              <a:buFont typeface="+mj-lt"/>
            </a:pPr>
            <a:r>
              <a:rPr lang="en-US" altLang="en-US" sz="2200">
                <a:solidFill>
                  <a:schemeClr val="tx1"/>
                </a:solidFill>
              </a:rPr>
              <a:t>Koperasi bubar sejak pengumuman pembubaran diterbitkan, dan aset dibagikan sesuai ketentuan.</a:t>
            </a:r>
            <a:endParaRPr lang="en-US" altLang="en-US" sz="2200">
              <a:solidFill>
                <a:schemeClr val="tx1"/>
              </a:solidFill>
            </a:endParaRPr>
          </a:p>
        </p:txBody>
      </p:sp>
    </p:spTree>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693420"/>
            <a:ext cx="8744585" cy="5629275"/>
          </a:xfrm>
        </p:spPr>
        <p:txBody>
          <a:bodyPr>
            <a:noAutofit/>
          </a:bodyPr>
          <a:lstStyle/>
          <a:p>
            <a:pPr algn="ctr">
              <a:buFont typeface="+mj-lt"/>
            </a:pPr>
            <a:r>
              <a:rPr lang="en-US" altLang="en-US" sz="2200">
                <a:solidFill>
                  <a:schemeClr val="tx1"/>
                </a:solidFill>
              </a:rPr>
              <a:t>Hapusnya Status Badan Hukum Koperasi</a:t>
            </a:r>
            <a:endParaRPr lang="en-US" altLang="en-US" sz="2200">
              <a:solidFill>
                <a:schemeClr val="tx1"/>
              </a:solidFill>
            </a:endParaRPr>
          </a:p>
          <a:p>
            <a:pPr algn="ctr">
              <a:buFont typeface="+mj-lt"/>
            </a:pPr>
            <a:endParaRPr lang="en-US" altLang="en-US" sz="2200">
              <a:solidFill>
                <a:schemeClr val="tx1"/>
              </a:solidFill>
            </a:endParaRPr>
          </a:p>
          <a:p>
            <a:pPr algn="just">
              <a:buFont typeface="+mj-lt"/>
            </a:pPr>
            <a:r>
              <a:rPr lang="en-US" altLang="en-US" sz="2200">
                <a:solidFill>
                  <a:schemeClr val="tx1"/>
                </a:solidFill>
              </a:rPr>
              <a:t>Status badan hukum koperasi dianggap hapus jika:</a:t>
            </a:r>
            <a:endParaRPr lang="en-US" altLang="en-US" sz="2200">
              <a:solidFill>
                <a:schemeClr val="tx1"/>
              </a:solidFill>
            </a:endParaRPr>
          </a:p>
          <a:p>
            <a:pPr marL="457200" indent="-457200" algn="just">
              <a:buFont typeface="+mj-lt"/>
              <a:buAutoNum type="arabicPeriod"/>
            </a:pPr>
            <a:r>
              <a:rPr lang="en-US" altLang="en-US" sz="2200">
                <a:solidFill>
                  <a:schemeClr val="tx1"/>
                </a:solidFill>
              </a:rPr>
              <a:t>Telah selesai proses likuidasi.</a:t>
            </a:r>
            <a:endParaRPr lang="en-US" altLang="en-US" sz="2200">
              <a:solidFill>
                <a:schemeClr val="tx1"/>
              </a:solidFill>
            </a:endParaRPr>
          </a:p>
          <a:p>
            <a:pPr marL="457200" indent="-457200" algn="just">
              <a:buFont typeface="+mj-lt"/>
              <a:buAutoNum type="arabicPeriod"/>
            </a:pPr>
            <a:r>
              <a:rPr lang="en-US" altLang="en-US" sz="2200">
                <a:solidFill>
                  <a:schemeClr val="tx1"/>
                </a:solidFill>
              </a:rPr>
              <a:t>Pemerintah mencabut badan hukum karena koperasi tidak beroperasi.</a:t>
            </a:r>
            <a:endParaRPr lang="en-US" altLang="en-US" sz="2200">
              <a:solidFill>
                <a:schemeClr val="tx1"/>
              </a:solidFill>
            </a:endParaRPr>
          </a:p>
          <a:p>
            <a:pPr marL="457200" indent="-457200" algn="just">
              <a:buFont typeface="+mj-lt"/>
              <a:buAutoNum type="arabicPeriod"/>
            </a:pPr>
            <a:r>
              <a:rPr lang="en-US" altLang="en-US" sz="2200">
                <a:solidFill>
                  <a:schemeClr val="tx1"/>
                </a:solidFill>
              </a:rPr>
              <a:t>AD/ART atau struktur organisasi tidak memenuhi syarat regulasi.</a:t>
            </a:r>
            <a:endParaRPr lang="en-US" altLang="en-US" sz="2200">
              <a:solidFill>
                <a:schemeClr val="tx1"/>
              </a:solidFill>
            </a:endParaRPr>
          </a:p>
          <a:p>
            <a:pPr marL="457200" indent="-457200" algn="just">
              <a:buFont typeface="+mj-lt"/>
              <a:buAutoNum type="arabicPeriod"/>
            </a:pPr>
            <a:endParaRPr lang="en-US" altLang="en-US" sz="2200">
              <a:solidFill>
                <a:schemeClr val="tx1"/>
              </a:solidFill>
            </a:endParaRPr>
          </a:p>
          <a:p>
            <a:pPr algn="just">
              <a:buFont typeface="+mj-lt"/>
            </a:pPr>
            <a:r>
              <a:rPr lang="en-US" altLang="en-US" sz="2200">
                <a:solidFill>
                  <a:schemeClr val="tx1"/>
                </a:solidFill>
              </a:rPr>
              <a:t>Akibat hukum:</a:t>
            </a:r>
            <a:endParaRPr lang="en-US" altLang="en-US" sz="2200">
              <a:solidFill>
                <a:schemeClr val="tx1"/>
              </a:solidFill>
            </a:endParaRPr>
          </a:p>
          <a:p>
            <a:pPr algn="just">
              <a:buFont typeface="+mj-lt"/>
            </a:pPr>
            <a:r>
              <a:rPr lang="en-US" altLang="en-US" sz="2200">
                <a:solidFill>
                  <a:schemeClr val="tx1"/>
                </a:solidFill>
              </a:rPr>
              <a:t>Semua hak dan kewajiban koperasi harus diselesaikan oleh likuidator, termasuk pembagian sisa hasil kekayaan.</a:t>
            </a:r>
            <a:endParaRPr lang="en-US" altLang="en-US" sz="2200">
              <a:solidFill>
                <a:schemeClr val="tx1"/>
              </a:solidFill>
            </a:endParaRPr>
          </a:p>
          <a:p>
            <a:pPr algn="just">
              <a:buFont typeface="+mj-lt"/>
            </a:pPr>
            <a:endParaRPr lang="en-US" altLang="en-US" sz="2200">
              <a:solidFill>
                <a:schemeClr val="tx1"/>
              </a:solidFill>
            </a:endParaRPr>
          </a:p>
          <a:p>
            <a:pPr algn="just">
              <a:buFont typeface="+mj-lt"/>
            </a:pPr>
            <a:r>
              <a:rPr lang="en-US" altLang="en-US" sz="2200">
                <a:solidFill>
                  <a:schemeClr val="tx1"/>
                </a:solidFill>
              </a:rPr>
              <a:t>Dasar Hukum:</a:t>
            </a:r>
            <a:endParaRPr lang="en-US" altLang="en-US" sz="2200">
              <a:solidFill>
                <a:schemeClr val="tx1"/>
              </a:solidFill>
            </a:endParaRPr>
          </a:p>
          <a:p>
            <a:pPr algn="just">
              <a:buFont typeface="+mj-lt"/>
            </a:pPr>
            <a:r>
              <a:rPr lang="en-US" altLang="en-US" sz="2200">
                <a:solidFill>
                  <a:schemeClr val="tx1"/>
                </a:solidFill>
              </a:rPr>
              <a:t>Permenkop No. 2 Tahun 2019 tentang Tata Cara Pembubaran Koperasi.</a:t>
            </a:r>
            <a:endParaRPr lang="en-US" altLang="en-US" sz="2200">
              <a:solidFill>
                <a:schemeClr val="tx1"/>
              </a:solidFill>
            </a:endParaRPr>
          </a:p>
        </p:txBody>
      </p:sp>
    </p:spTree>
  </p:cSld>
  <p:clrMapOvr>
    <a:masterClrMapping/>
  </p:clrMapOvr>
  <p:transition spd="slow">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693420"/>
            <a:ext cx="8744585" cy="5629275"/>
          </a:xfrm>
        </p:spPr>
        <p:txBody>
          <a:bodyPr>
            <a:noAutofit/>
          </a:bodyPr>
          <a:lstStyle/>
          <a:p>
            <a:pPr algn="ctr">
              <a:buFont typeface="+mj-lt"/>
            </a:pPr>
            <a:r>
              <a:rPr lang="en-US" altLang="en-US" sz="2200">
                <a:solidFill>
                  <a:schemeClr val="tx1"/>
                </a:solidFill>
              </a:rPr>
              <a:t>Kelebihan dan Kekurangan Koperasi</a:t>
            </a:r>
            <a:endParaRPr lang="en-US" altLang="en-US" sz="2200">
              <a:solidFill>
                <a:schemeClr val="tx1"/>
              </a:solidFill>
            </a:endParaRPr>
          </a:p>
          <a:p>
            <a:pPr algn="just">
              <a:buFont typeface="+mj-lt"/>
            </a:pPr>
            <a:endParaRPr lang="en-US" altLang="en-US" sz="2200">
              <a:solidFill>
                <a:schemeClr val="tx1"/>
              </a:solidFill>
            </a:endParaRPr>
          </a:p>
          <a:p>
            <a:pPr marL="342900" indent="-342900" algn="just">
              <a:buFont typeface="Wingdings" panose="05000000000000000000" charset="0"/>
              <a:buChar char="v"/>
            </a:pPr>
            <a:r>
              <a:rPr lang="en-US" altLang="en-US" sz="2200">
                <a:solidFill>
                  <a:schemeClr val="tx1"/>
                </a:solidFill>
              </a:rPr>
              <a:t>Kelebihan:</a:t>
            </a:r>
            <a:endParaRPr lang="en-US" altLang="en-US" sz="2200">
              <a:solidFill>
                <a:schemeClr val="tx1"/>
              </a:solidFill>
            </a:endParaRPr>
          </a:p>
          <a:p>
            <a:pPr algn="just">
              <a:buFont typeface="+mj-lt"/>
            </a:pPr>
            <a:r>
              <a:rPr lang="en-US" altLang="en-US" sz="2200">
                <a:solidFill>
                  <a:schemeClr val="tx1"/>
                </a:solidFill>
              </a:rPr>
              <a:t>Demokratis dan partisipatif.</a:t>
            </a:r>
            <a:endParaRPr lang="en-US" altLang="en-US" sz="2200">
              <a:solidFill>
                <a:schemeClr val="tx1"/>
              </a:solidFill>
            </a:endParaRPr>
          </a:p>
          <a:p>
            <a:pPr algn="just">
              <a:buFont typeface="+mj-lt"/>
            </a:pPr>
            <a:r>
              <a:rPr lang="en-US" altLang="en-US" sz="2200">
                <a:solidFill>
                  <a:schemeClr val="tx1"/>
                </a:solidFill>
              </a:rPr>
              <a:t>Berorientasi pada kesejahteraan anggota, bukan laba.</a:t>
            </a:r>
            <a:endParaRPr lang="en-US" altLang="en-US" sz="2200">
              <a:solidFill>
                <a:schemeClr val="tx1"/>
              </a:solidFill>
            </a:endParaRPr>
          </a:p>
          <a:p>
            <a:pPr algn="just">
              <a:buFont typeface="+mj-lt"/>
            </a:pPr>
            <a:r>
              <a:rPr lang="en-US" altLang="en-US" sz="2200">
                <a:solidFill>
                  <a:schemeClr val="tx1"/>
                </a:solidFill>
              </a:rPr>
              <a:t>Modal diperoleh dari anggota sendiri.</a:t>
            </a:r>
            <a:endParaRPr lang="en-US" altLang="en-US" sz="2200">
              <a:solidFill>
                <a:schemeClr val="tx1"/>
              </a:solidFill>
            </a:endParaRPr>
          </a:p>
          <a:p>
            <a:pPr algn="just">
              <a:buFont typeface="+mj-lt"/>
            </a:pPr>
            <a:endParaRPr lang="en-US" altLang="en-US" sz="2200">
              <a:solidFill>
                <a:schemeClr val="tx1"/>
              </a:solidFill>
            </a:endParaRPr>
          </a:p>
          <a:p>
            <a:pPr marL="342900" indent="-342900" algn="just">
              <a:buFont typeface="Wingdings" panose="05000000000000000000" charset="0"/>
              <a:buChar char="v"/>
            </a:pPr>
            <a:r>
              <a:rPr lang="en-US" altLang="en-US" sz="2200">
                <a:solidFill>
                  <a:schemeClr val="tx1"/>
                </a:solidFill>
              </a:rPr>
              <a:t>Kekurangan:</a:t>
            </a:r>
            <a:endParaRPr lang="en-US" altLang="en-US" sz="2200">
              <a:solidFill>
                <a:schemeClr val="tx1"/>
              </a:solidFill>
            </a:endParaRPr>
          </a:p>
          <a:p>
            <a:pPr algn="just">
              <a:buFont typeface="+mj-lt"/>
            </a:pPr>
            <a:r>
              <a:rPr lang="en-US" altLang="en-US" sz="2200">
                <a:solidFill>
                  <a:schemeClr val="tx1"/>
                </a:solidFill>
              </a:rPr>
              <a:t>Kesulitan manajemen profesional.</a:t>
            </a:r>
            <a:endParaRPr lang="en-US" altLang="en-US" sz="2200">
              <a:solidFill>
                <a:schemeClr val="tx1"/>
              </a:solidFill>
            </a:endParaRPr>
          </a:p>
          <a:p>
            <a:pPr algn="just">
              <a:buFont typeface="+mj-lt"/>
            </a:pPr>
            <a:r>
              <a:rPr lang="en-US" altLang="en-US" sz="2200">
                <a:solidFill>
                  <a:schemeClr val="tx1"/>
                </a:solidFill>
              </a:rPr>
              <a:t>Rentan konflik internal.</a:t>
            </a:r>
            <a:endParaRPr lang="en-US" altLang="en-US" sz="2200">
              <a:solidFill>
                <a:schemeClr val="tx1"/>
              </a:solidFill>
            </a:endParaRPr>
          </a:p>
          <a:p>
            <a:pPr algn="just">
              <a:buFont typeface="+mj-lt"/>
            </a:pPr>
            <a:r>
              <a:rPr lang="en-US" altLang="en-US" sz="2200">
                <a:solidFill>
                  <a:schemeClr val="tx1"/>
                </a:solidFill>
              </a:rPr>
              <a:t>Kurang adaptif terhadap kompetisi pasar bebas.</a:t>
            </a:r>
            <a:endParaRPr lang="en-US" altLang="en-US" sz="2200">
              <a:solidFill>
                <a:schemeClr val="tx1"/>
              </a:solidFill>
            </a:endParaRPr>
          </a:p>
        </p:txBody>
      </p:sp>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60045" y="815975"/>
            <a:ext cx="8216265" cy="5245100"/>
          </a:xfrm>
        </p:spPr>
        <p:txBody>
          <a:bodyPr/>
          <a:p>
            <a:pPr algn="just"/>
            <a:r>
              <a:rPr lang="en-US" altLang="en-US" sz="2500">
                <a:solidFill>
                  <a:schemeClr val="tx1"/>
                </a:solidFill>
              </a:rPr>
              <a:t>Koperasi adalah badan usaha yang beranggotakan orang-perorangan atau badan hukum koperasi yang berlandaskan prinsip usaha bersama dan asas kekeluargaan.</a:t>
            </a:r>
            <a:endParaRPr lang="en-US" altLang="en-US" sz="2500">
              <a:solidFill>
                <a:schemeClr val="tx1"/>
              </a:solidFill>
            </a:endParaRPr>
          </a:p>
          <a:p>
            <a:pPr algn="just"/>
            <a:endParaRPr lang="en-US" altLang="en-US" sz="2500">
              <a:solidFill>
                <a:schemeClr val="tx1"/>
              </a:solidFill>
            </a:endParaRPr>
          </a:p>
          <a:p>
            <a:pPr algn="just"/>
            <a:r>
              <a:rPr lang="en-US" altLang="en-US" sz="2500">
                <a:solidFill>
                  <a:schemeClr val="tx1"/>
                </a:solidFill>
              </a:rPr>
              <a:t>Berbeda dengan PT yang berorientasi pada profit pemegang saham, koperasi lebih menekankan partisipasi anggota, bukan modal.</a:t>
            </a:r>
            <a:endParaRPr lang="en-US" altLang="en-US" sz="2500">
              <a:solidFill>
                <a:schemeClr val="tx1"/>
              </a:solidFill>
            </a:endParaRPr>
          </a:p>
          <a:p>
            <a:pPr algn="just"/>
            <a:endParaRPr lang="en-US" altLang="en-US" sz="2500">
              <a:solidFill>
                <a:schemeClr val="tx1"/>
              </a:solidFill>
            </a:endParaRPr>
          </a:p>
          <a:p>
            <a:pPr algn="just"/>
            <a:r>
              <a:rPr lang="en-US" altLang="en-US" sz="2500">
                <a:solidFill>
                  <a:schemeClr val="tx1"/>
                </a:solidFill>
              </a:rPr>
              <a:t>Koperasi menjadi instrumen ekonomi kerakyatan yang menggabungkan fungsi ekonomi sekaligus sosial.</a:t>
            </a:r>
            <a:endParaRPr lang="en-US" altLang="en-US" sz="2500">
              <a:solidFill>
                <a:schemeClr val="tx1"/>
              </a:solidFill>
            </a:endParaRPr>
          </a:p>
        </p:txBody>
      </p:sp>
    </p:spTree>
  </p:cSld>
  <p:clrMapOvr>
    <a:masterClrMapping/>
  </p:clrMapOvr>
  <p:transition spd="slow">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26695" y="512445"/>
            <a:ext cx="8522970" cy="5612765"/>
          </a:xfrm>
        </p:spPr>
        <p:txBody>
          <a:bodyPr>
            <a:normAutofit fontScale="80000"/>
          </a:bodyPr>
          <a:p>
            <a:pPr algn="ctr"/>
            <a:r>
              <a:rPr lang="en-US" altLang="en-US">
                <a:solidFill>
                  <a:schemeClr val="tx1"/>
                </a:solidFill>
              </a:rPr>
              <a:t>Pembagian SHU</a:t>
            </a:r>
            <a:endParaRPr lang="en-US" altLang="en-US">
              <a:solidFill>
                <a:schemeClr val="tx1"/>
              </a:solidFill>
            </a:endParaRPr>
          </a:p>
          <a:p>
            <a:pPr algn="ctr"/>
            <a:endParaRPr lang="en-US" altLang="en-US">
              <a:solidFill>
                <a:schemeClr val="tx1"/>
              </a:solidFill>
            </a:endParaRPr>
          </a:p>
          <a:p>
            <a:pPr algn="just"/>
            <a:r>
              <a:rPr lang="en-US" altLang="en-US">
                <a:solidFill>
                  <a:schemeClr val="tx1"/>
                </a:solidFill>
              </a:rPr>
              <a:t>1. Pertanyaan untuk Tim PRO</a:t>
            </a:r>
            <a:endParaRPr lang="en-US" altLang="en-US">
              <a:solidFill>
                <a:schemeClr val="tx1"/>
              </a:solidFill>
            </a:endParaRPr>
          </a:p>
          <a:p>
            <a:pPr algn="just"/>
            <a:endParaRPr lang="en-US" altLang="en-US">
              <a:solidFill>
                <a:schemeClr val="tx1"/>
              </a:solidFill>
            </a:endParaRPr>
          </a:p>
          <a:p>
            <a:pPr algn="just"/>
            <a:r>
              <a:rPr lang="en-US" altLang="en-US">
                <a:solidFill>
                  <a:schemeClr val="tx1"/>
                </a:solidFill>
              </a:rPr>
              <a:t>“Apakah pembagian SHU berdasarkan besarnya simpanan modal anggota layak diterapkan di koperasi, mengingat sebagian besar pendapatan koperasi berasal dari modal yang disimpan anggota? Jelaskan alasan mengapa skema ini adil dan relevan bagi keberlanjutan koperasi.”</a:t>
            </a:r>
            <a:endParaRPr lang="en-US" altLang="en-US">
              <a:solidFill>
                <a:schemeClr val="tx1"/>
              </a:solidFill>
            </a:endParaRPr>
          </a:p>
          <a:p>
            <a:pPr algn="just"/>
            <a:endParaRPr lang="en-US" altLang="en-US">
              <a:solidFill>
                <a:schemeClr val="tx1"/>
              </a:solidFill>
            </a:endParaRPr>
          </a:p>
          <a:p>
            <a:pPr algn="just"/>
            <a:r>
              <a:rPr lang="en-US" altLang="en-US">
                <a:solidFill>
                  <a:schemeClr val="tx1"/>
                </a:solidFill>
              </a:rPr>
              <a:t>2. Pertanyaan untuk Tim KONTRA</a:t>
            </a:r>
            <a:endParaRPr lang="en-US" altLang="en-US">
              <a:solidFill>
                <a:schemeClr val="tx1"/>
              </a:solidFill>
            </a:endParaRPr>
          </a:p>
          <a:p>
            <a:pPr algn="just"/>
            <a:endParaRPr lang="en-US" altLang="en-US">
              <a:solidFill>
                <a:schemeClr val="tx1"/>
              </a:solidFill>
            </a:endParaRPr>
          </a:p>
          <a:p>
            <a:pPr algn="just"/>
            <a:r>
              <a:rPr lang="en-US" altLang="en-US">
                <a:solidFill>
                  <a:schemeClr val="tx1"/>
                </a:solidFill>
              </a:rPr>
              <a:t>“Mengapa pembagian SHU tidak boleh dilakukan hanya berdasarkan besarnya simpanan modal anggota? Jelaskan bagaimana skema tersebut bertentangan dengan prinsip koperasi dan Pasal 45 UU Perkoperasian.”</a:t>
            </a:r>
            <a:endParaRPr lang="en-US" altLang="en-US">
              <a:solidFill>
                <a:schemeClr val="tx1"/>
              </a:solidFill>
            </a:endParaRPr>
          </a:p>
        </p:txBody>
      </p:sp>
    </p:spTree>
  </p:cSld>
  <p:clrMapOvr>
    <a:masterClrMapping/>
  </p:clrMapOvr>
  <p:transition spd="slow">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4000" b="1"/>
              <a:t>	</a:t>
            </a:r>
            <a:endParaRPr lang="en-US" sz="4000" b="1"/>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863600" y="550545"/>
            <a:ext cx="7416800" cy="1139825"/>
          </a:xfrm>
        </p:spPr>
        <p:txBody>
          <a:bodyPr>
            <a:normAutofit/>
          </a:bodyPr>
          <a:lstStyle/>
          <a:p>
            <a:pPr algn="ctr">
              <a:lnSpc>
                <a:spcPct val="100000"/>
              </a:lnSpc>
              <a:buFont typeface="Wingdings" panose="05000000000000000000" charset="0"/>
            </a:pPr>
            <a:r>
              <a:rPr lang="en-US" altLang="en-US" sz="2400" dirty="0">
                <a:solidFill>
                  <a:schemeClr val="tx1"/>
                </a:solidFill>
                <a:sym typeface="+mn-ea"/>
              </a:rPr>
              <a:t>Sejarah Koperasi</a:t>
            </a:r>
            <a:endParaRPr lang="en-US" altLang="en-US" sz="2400" b="1" dirty="0">
              <a:solidFill>
                <a:schemeClr val="tx1"/>
              </a:solidFill>
            </a:endParaRPr>
          </a:p>
        </p:txBody>
      </p:sp>
      <p:sp>
        <p:nvSpPr>
          <p:cNvPr id="3" name="Subtitle 1"/>
          <p:cNvSpPr txBox="1"/>
          <p:nvPr/>
        </p:nvSpPr>
        <p:spPr>
          <a:xfrm>
            <a:off x="236855" y="1148715"/>
            <a:ext cx="8759190" cy="5144135"/>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457200" indent="-457200" algn="just">
              <a:lnSpc>
                <a:spcPct val="100000"/>
              </a:lnSpc>
              <a:buFont typeface="Wingdings" panose="05000000000000000000" charset="0"/>
              <a:buAutoNum type="arabicPeriod"/>
            </a:pPr>
            <a:r>
              <a:rPr lang="en-US" altLang="en-US" sz="2100" dirty="0">
                <a:solidFill>
                  <a:schemeClr val="tx1"/>
                </a:solidFill>
              </a:rPr>
              <a:t>Asal-usul koperasi dunia: Berawal dari Rochdale Equitable Pioneers Society (1844) di Inggris — cikal bakal prinsip koperasi modern.</a:t>
            </a:r>
            <a:endParaRPr lang="en-US" altLang="en-US" sz="2100" dirty="0">
              <a:solidFill>
                <a:schemeClr val="tx1"/>
              </a:solidFill>
            </a:endParaRPr>
          </a:p>
          <a:p>
            <a:pPr marL="457200" indent="-457200" algn="just">
              <a:lnSpc>
                <a:spcPct val="100000"/>
              </a:lnSpc>
              <a:buFont typeface="Wingdings" panose="05000000000000000000" charset="0"/>
              <a:buAutoNum type="arabicPeriod"/>
            </a:pPr>
            <a:r>
              <a:rPr lang="en-US" altLang="en-US" sz="2100" dirty="0">
                <a:solidFill>
                  <a:schemeClr val="tx1"/>
                </a:solidFill>
              </a:rPr>
              <a:t>Perkembangan koperasi di Indonesia:</a:t>
            </a:r>
            <a:endParaRPr lang="en-US" altLang="en-US" sz="2100" dirty="0">
              <a:solidFill>
                <a:schemeClr val="tx1"/>
              </a:solidFill>
            </a:endParaRPr>
          </a:p>
          <a:p>
            <a:pPr marL="763270" indent="-299720" algn="just" defTabSz="914400">
              <a:lnSpc>
                <a:spcPct val="100000"/>
              </a:lnSpc>
              <a:buFont typeface="Arial" panose="020B0604020202020204" pitchFamily="34" charset="0"/>
              <a:buChar char="•"/>
              <a:tabLst>
                <a:tab pos="716280" algn="l"/>
              </a:tabLst>
            </a:pPr>
            <a:r>
              <a:rPr lang="en-US" altLang="en-US" sz="2100" dirty="0">
                <a:solidFill>
                  <a:schemeClr val="tx1"/>
                </a:solidFill>
              </a:rPr>
              <a:t>Masa kolonial: koperasi digunakan untuk melawan dominasi ekonomi kolonial.</a:t>
            </a:r>
            <a:endParaRPr lang="en-US" altLang="en-US" sz="2100" dirty="0">
              <a:solidFill>
                <a:schemeClr val="tx1"/>
              </a:solidFill>
            </a:endParaRPr>
          </a:p>
          <a:p>
            <a:pPr marL="763270" indent="-299720" algn="just" defTabSz="914400">
              <a:lnSpc>
                <a:spcPct val="100000"/>
              </a:lnSpc>
              <a:buFont typeface="Arial" panose="020B0604020202020204" pitchFamily="34" charset="0"/>
              <a:buChar char="•"/>
              <a:tabLst>
                <a:tab pos="716280" algn="l"/>
              </a:tabLst>
            </a:pPr>
            <a:r>
              <a:rPr lang="en-US" altLang="en-US" sz="2100" dirty="0">
                <a:solidFill>
                  <a:schemeClr val="tx1"/>
                </a:solidFill>
              </a:rPr>
              <a:t>Masa pasca kemerdekaan: koperasi diakui dalam Pasal 33 UUD 1945.</a:t>
            </a:r>
            <a:endParaRPr lang="en-US" altLang="en-US" sz="2100" dirty="0">
              <a:solidFill>
                <a:schemeClr val="tx1"/>
              </a:solidFill>
            </a:endParaRPr>
          </a:p>
          <a:p>
            <a:pPr marL="763270" indent="-299720" algn="just" defTabSz="914400">
              <a:lnSpc>
                <a:spcPct val="100000"/>
              </a:lnSpc>
              <a:buFont typeface="Arial" panose="020B0604020202020204" pitchFamily="34" charset="0"/>
              <a:buChar char="•"/>
              <a:tabLst>
                <a:tab pos="716280" algn="l"/>
              </a:tabLst>
            </a:pPr>
            <a:r>
              <a:rPr lang="en-US" altLang="en-US" sz="2100" dirty="0">
                <a:solidFill>
                  <a:schemeClr val="tx1"/>
                </a:solidFill>
              </a:rPr>
              <a:t>Reformasi: koperasi diarahkan menjadi pelaku ekonomi yang efisien dan modern.</a:t>
            </a:r>
            <a:endParaRPr lang="en-US" altLang="en-US" sz="2100" dirty="0">
              <a:solidFill>
                <a:schemeClr val="tx1"/>
              </a:solidFill>
            </a:endParaRPr>
          </a:p>
          <a:p>
            <a:pPr algn="just">
              <a:lnSpc>
                <a:spcPct val="100000"/>
              </a:lnSpc>
              <a:buFont typeface="Wingdings" panose="05000000000000000000" charset="0"/>
            </a:pPr>
            <a:endParaRPr lang="en-US" altLang="en-US" sz="2100" dirty="0">
              <a:solidFill>
                <a:schemeClr val="tx1"/>
              </a:solidFill>
            </a:endParaRPr>
          </a:p>
          <a:p>
            <a:pPr algn="just">
              <a:lnSpc>
                <a:spcPct val="100000"/>
              </a:lnSpc>
              <a:buFont typeface="Wingdings" panose="05000000000000000000" charset="0"/>
            </a:pPr>
            <a:r>
              <a:rPr lang="en-US" altLang="en-US" sz="2100" dirty="0">
                <a:solidFill>
                  <a:schemeClr val="tx1"/>
                </a:solidFill>
              </a:rPr>
              <a:t>Dasar Hukum:</a:t>
            </a:r>
            <a:endParaRPr lang="en-US" altLang="en-US" sz="2100" dirty="0">
              <a:solidFill>
                <a:schemeClr val="tx1"/>
              </a:solidFill>
            </a:endParaRPr>
          </a:p>
          <a:p>
            <a:pPr algn="just">
              <a:lnSpc>
                <a:spcPct val="100000"/>
              </a:lnSpc>
              <a:buFont typeface="Wingdings" panose="05000000000000000000" charset="0"/>
            </a:pPr>
            <a:r>
              <a:rPr lang="en-US" altLang="en-US" sz="2100" dirty="0">
                <a:solidFill>
                  <a:schemeClr val="tx1"/>
                </a:solidFill>
              </a:rPr>
              <a:t>UU No. 25 Tahun 1992 tentang Perkoperasian.</a:t>
            </a:r>
            <a:endParaRPr lang="en-US" altLang="en-US" sz="2100" dirty="0">
              <a:solidFill>
                <a:schemeClr val="tx1"/>
              </a:solidFill>
            </a:endParaRPr>
          </a:p>
          <a:p>
            <a:pPr algn="just">
              <a:lnSpc>
                <a:spcPct val="100000"/>
              </a:lnSpc>
              <a:buFont typeface="Wingdings" panose="05000000000000000000" charset="0"/>
            </a:pPr>
            <a:r>
              <a:rPr lang="en-US" altLang="en-US" sz="2100" dirty="0">
                <a:solidFill>
                  <a:schemeClr val="tx1"/>
                </a:solidFill>
              </a:rPr>
              <a:t>Contoh:</a:t>
            </a:r>
            <a:endParaRPr lang="en-US" altLang="en-US" sz="2100" dirty="0">
              <a:solidFill>
                <a:schemeClr val="tx1"/>
              </a:solidFill>
            </a:endParaRPr>
          </a:p>
          <a:p>
            <a:pPr algn="just">
              <a:lnSpc>
                <a:spcPct val="100000"/>
              </a:lnSpc>
              <a:buFont typeface="Wingdings" panose="05000000000000000000" charset="0"/>
            </a:pPr>
            <a:r>
              <a:rPr lang="en-US" altLang="en-US" sz="2100" dirty="0">
                <a:solidFill>
                  <a:schemeClr val="tx1"/>
                </a:solidFill>
              </a:rPr>
              <a:t>Koperasi “Setia Budi Wanita” Malang yang menjadi model koperasi berbasis perempuan.</a:t>
            </a:r>
            <a:endParaRPr lang="en-US" altLang="en-US" sz="2100" dirty="0">
              <a:solidFill>
                <a:schemeClr val="tx1"/>
              </a:solidFill>
            </a:endParaRPr>
          </a:p>
        </p:txBody>
      </p:sp>
    </p:spTree>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452120" y="603885"/>
            <a:ext cx="8158480" cy="5551805"/>
          </a:xfrm>
        </p:spPr>
        <p:txBody>
          <a:bodyPr>
            <a:normAutofit lnSpcReduction="10000"/>
          </a:bodyPr>
          <a:p>
            <a:pPr marL="514350" indent="-514350" algn="just">
              <a:buFont typeface="+mj-lt"/>
              <a:buAutoNum type="arabicPeriod"/>
            </a:pPr>
            <a:r>
              <a:rPr lang="en-US" altLang="en-US" sz="2200">
                <a:solidFill>
                  <a:schemeClr val="tx1"/>
                </a:solidFill>
              </a:rPr>
              <a:t>Sejarah Koperasi Dunia </a:t>
            </a:r>
            <a:endParaRPr lang="en-US" altLang="en-US" sz="2200">
              <a:solidFill>
                <a:schemeClr val="tx1"/>
              </a:solidFill>
            </a:endParaRPr>
          </a:p>
          <a:p>
            <a:pPr marL="950595" indent="-435610" algn="just">
              <a:buFont typeface="Arial" panose="020B0604020202020204" pitchFamily="34" charset="0"/>
              <a:buChar char="•"/>
            </a:pPr>
            <a:r>
              <a:rPr lang="en-US" altLang="en-US" sz="2200">
                <a:solidFill>
                  <a:schemeClr val="tx1"/>
                </a:solidFill>
              </a:rPr>
              <a:t>Awal perkembangan koperasi modern dimulai dari Rochdale Society of Equitable Pioneers (Inggris, 1844).</a:t>
            </a:r>
            <a:endParaRPr lang="en-US" altLang="en-US" sz="2200">
              <a:solidFill>
                <a:schemeClr val="tx1"/>
              </a:solidFill>
            </a:endParaRPr>
          </a:p>
          <a:p>
            <a:pPr marL="950595" indent="-435610" algn="just">
              <a:buFont typeface="Arial" panose="020B0604020202020204" pitchFamily="34" charset="0"/>
              <a:buChar char="•"/>
            </a:pPr>
            <a:r>
              <a:rPr lang="en-US" altLang="en-US" sz="2200">
                <a:solidFill>
                  <a:schemeClr val="tx1"/>
                </a:solidFill>
              </a:rPr>
              <a:t>Para pekerja pabrik yang hidup dalam kemiskinan sepakat membentuk organisasi untuk memenuhi kebutuhan pokok secara bersama.</a:t>
            </a:r>
            <a:endParaRPr lang="en-US" altLang="en-US" sz="2200">
              <a:solidFill>
                <a:schemeClr val="tx1"/>
              </a:solidFill>
            </a:endParaRPr>
          </a:p>
          <a:p>
            <a:pPr marL="950595" indent="-435610" algn="just">
              <a:buFont typeface="Arial" panose="020B0604020202020204" pitchFamily="34" charset="0"/>
              <a:buChar char="•"/>
            </a:pPr>
            <a:r>
              <a:rPr lang="en-US" altLang="en-US" sz="2200">
                <a:solidFill>
                  <a:schemeClr val="tx1"/>
                </a:solidFill>
              </a:rPr>
              <a:t>Prinsip-prinsip dasar seperti kejujuran, demokrasi ekonomi, dan pembagian hasil secara adil kemudian menjadi fondasi koperasi dunia.</a:t>
            </a:r>
            <a:endParaRPr lang="en-US" altLang="en-US" sz="2200">
              <a:solidFill>
                <a:schemeClr val="tx1"/>
              </a:solidFill>
            </a:endParaRPr>
          </a:p>
          <a:p>
            <a:pPr marL="0" indent="0" algn="just">
              <a:buFont typeface="Arial" panose="020B0604020202020204" pitchFamily="34" charset="0"/>
            </a:pPr>
            <a:r>
              <a:rPr lang="en-US" altLang="en-US" sz="2200">
                <a:solidFill>
                  <a:schemeClr val="tx1"/>
                </a:solidFill>
              </a:rPr>
              <a:t>2.   Sejarah Koperasi Indonesia</a:t>
            </a:r>
            <a:endParaRPr lang="en-US" altLang="en-US" sz="2200">
              <a:solidFill>
                <a:schemeClr val="tx1"/>
              </a:solidFill>
            </a:endParaRPr>
          </a:p>
          <a:p>
            <a:pPr marL="973455" indent="-458470" algn="just">
              <a:buFont typeface="Arial" panose="020B0604020202020204" pitchFamily="34" charset="0"/>
              <a:buChar char="•"/>
            </a:pPr>
            <a:r>
              <a:rPr lang="en-US" altLang="en-US" sz="2200">
                <a:solidFill>
                  <a:schemeClr val="tx1"/>
                </a:solidFill>
              </a:rPr>
              <a:t>Gerakan koperasi masuk ke Indonesia pada masa kolonial.</a:t>
            </a:r>
            <a:endParaRPr lang="en-US" altLang="en-US" sz="2200">
              <a:solidFill>
                <a:schemeClr val="tx1"/>
              </a:solidFill>
            </a:endParaRPr>
          </a:p>
          <a:p>
            <a:pPr marL="973455" indent="-458470" algn="just">
              <a:buFont typeface="Arial" panose="020B0604020202020204" pitchFamily="34" charset="0"/>
              <a:buChar char="•"/>
            </a:pPr>
            <a:r>
              <a:rPr lang="en-US" altLang="en-US" sz="2200">
                <a:solidFill>
                  <a:schemeClr val="tx1"/>
                </a:solidFill>
              </a:rPr>
              <a:t>Tokoh nasional seperti Dr. Sutomo dan H. Samanhudi memperkenalkan koperasi sebagai alat perlawanan ekonomi.</a:t>
            </a:r>
            <a:endParaRPr lang="en-US" altLang="en-US" sz="2200">
              <a:solidFill>
                <a:schemeClr val="tx1"/>
              </a:solidFill>
            </a:endParaRPr>
          </a:p>
          <a:p>
            <a:pPr marL="973455" indent="-458470" algn="just">
              <a:buFont typeface="Arial" panose="020B0604020202020204" pitchFamily="34" charset="0"/>
              <a:buChar char="•"/>
            </a:pPr>
            <a:r>
              <a:rPr lang="en-US" altLang="en-US" sz="2200">
                <a:solidFill>
                  <a:schemeClr val="tx1"/>
                </a:solidFill>
              </a:rPr>
              <a:t>Kongres Koperasi pertama tahun 1947 di Tasikmalaya menghasilkan keputusan penting, termasuk penetapan 12 Juli sebagai Hari Koperasi Nasional.</a:t>
            </a:r>
            <a:endParaRPr lang="en-US" altLang="en-US" sz="2200">
              <a:solidFill>
                <a:schemeClr val="tx1"/>
              </a:solidFill>
            </a:endParaRPr>
          </a:p>
        </p:txBody>
      </p:sp>
    </p:spTree>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465455" y="648970"/>
            <a:ext cx="8085455" cy="5426075"/>
          </a:xfrm>
        </p:spPr>
        <p:txBody>
          <a:bodyPr>
            <a:normAutofit/>
          </a:bodyPr>
          <a:p>
            <a:pPr algn="ctr"/>
            <a:r>
              <a:rPr lang="en-US" altLang="en-US" sz="2500">
                <a:solidFill>
                  <a:schemeClr val="tx1"/>
                </a:solidFill>
              </a:rPr>
              <a:t>Tujuan Koperasi (Pasal 3 UU 25/1992)</a:t>
            </a:r>
            <a:endParaRPr lang="en-US" altLang="en-US" sz="2500">
              <a:solidFill>
                <a:schemeClr val="tx1"/>
              </a:solidFill>
            </a:endParaRPr>
          </a:p>
          <a:p>
            <a:pPr algn="just"/>
            <a:endParaRPr lang="en-US" altLang="en-US" sz="2500">
              <a:solidFill>
                <a:schemeClr val="tx1"/>
              </a:solidFill>
            </a:endParaRPr>
          </a:p>
          <a:p>
            <a:pPr algn="just"/>
            <a:r>
              <a:rPr lang="en-US" altLang="en-US" sz="2500">
                <a:solidFill>
                  <a:schemeClr val="tx1"/>
                </a:solidFill>
              </a:rPr>
              <a:t>Tujuan koperasi adalah: </a:t>
            </a:r>
            <a:endParaRPr lang="en-US" altLang="en-US" sz="2500">
              <a:solidFill>
                <a:schemeClr val="tx1"/>
              </a:solidFill>
            </a:endParaRPr>
          </a:p>
          <a:p>
            <a:pPr marL="514350" indent="-514350" algn="just">
              <a:buAutoNum type="arabicPeriod"/>
            </a:pPr>
            <a:r>
              <a:rPr lang="en-US" altLang="en-US" sz="2500">
                <a:solidFill>
                  <a:schemeClr val="tx1"/>
                </a:solidFill>
              </a:rPr>
              <a:t>Meningkatkan kesejahteraan anggota melalui kegiatan usaha yang sesuai kebutuhan mereka.</a:t>
            </a:r>
            <a:endParaRPr lang="en-US" altLang="en-US" sz="2500">
              <a:solidFill>
                <a:schemeClr val="tx1"/>
              </a:solidFill>
            </a:endParaRPr>
          </a:p>
          <a:p>
            <a:pPr marL="514350" indent="-514350" algn="just">
              <a:buAutoNum type="arabicPeriod"/>
            </a:pPr>
            <a:r>
              <a:rPr lang="en-US" altLang="en-US" sz="2500">
                <a:solidFill>
                  <a:schemeClr val="tx1"/>
                </a:solidFill>
              </a:rPr>
              <a:t>Memberikan manfaat ekonomi bagi masyarakat luas.</a:t>
            </a:r>
            <a:endParaRPr lang="en-US" altLang="en-US" sz="2500">
              <a:solidFill>
                <a:schemeClr val="tx1"/>
              </a:solidFill>
            </a:endParaRPr>
          </a:p>
          <a:p>
            <a:pPr marL="514350" indent="-514350" algn="just">
              <a:buAutoNum type="arabicPeriod"/>
            </a:pPr>
            <a:r>
              <a:rPr lang="en-US" altLang="en-US" sz="2500">
                <a:solidFill>
                  <a:schemeClr val="tx1"/>
                </a:solidFill>
              </a:rPr>
              <a:t>Mewujudkan tatanan perekonomian nasional yang berkeadilan berdasarkan asas kekeluargaan.</a:t>
            </a:r>
            <a:endParaRPr lang="en-US" altLang="en-US" sz="2500">
              <a:solidFill>
                <a:schemeClr val="tx1"/>
              </a:solidFill>
            </a:endParaRPr>
          </a:p>
          <a:p>
            <a:pPr algn="just"/>
            <a:r>
              <a:rPr lang="en-US" altLang="en-US" sz="2500">
                <a:solidFill>
                  <a:schemeClr val="tx1"/>
                </a:solidFill>
              </a:rPr>
              <a:t>Koperasi menjadi jembatan antara semangat gotong royong dan mekanisme bisnis modern.</a:t>
            </a:r>
            <a:endParaRPr lang="en-US" altLang="en-US" sz="2500">
              <a:solidFill>
                <a:schemeClr val="tx1"/>
              </a:solidFill>
            </a:endParaRPr>
          </a:p>
        </p:txBody>
      </p:sp>
    </p:spTree>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1"/>
          <p:cNvSpPr txBox="1"/>
          <p:nvPr/>
        </p:nvSpPr>
        <p:spPr>
          <a:xfrm>
            <a:off x="241300" y="737870"/>
            <a:ext cx="8486775" cy="532892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ctr">
              <a:lnSpc>
                <a:spcPts val="2350"/>
              </a:lnSpc>
              <a:buFont typeface="+mj-lt"/>
            </a:pPr>
            <a:r>
              <a:rPr lang="en-US" altLang="en-US" sz="2400" dirty="0">
                <a:solidFill>
                  <a:schemeClr val="tx1"/>
                </a:solidFill>
              </a:rPr>
              <a:t>Asas dan Prinsip Koperasi</a:t>
            </a:r>
            <a:endParaRPr lang="en-US" altLang="en-US" sz="2400" dirty="0">
              <a:solidFill>
                <a:schemeClr val="tx1"/>
              </a:solidFill>
            </a:endParaRPr>
          </a:p>
          <a:p>
            <a:pPr algn="ctr">
              <a:lnSpc>
                <a:spcPts val="2350"/>
              </a:lnSpc>
              <a:buFont typeface="+mj-lt"/>
            </a:pPr>
            <a:endParaRPr lang="en-US" altLang="en-US" sz="2000" dirty="0">
              <a:solidFill>
                <a:schemeClr val="tx1"/>
              </a:solidFill>
            </a:endParaRPr>
          </a:p>
          <a:p>
            <a:pPr marL="342900" indent="-342900" algn="just">
              <a:lnSpc>
                <a:spcPts val="2350"/>
              </a:lnSpc>
              <a:buFont typeface="Wingdings" panose="05000000000000000000" charset="0"/>
              <a:buChar char="v"/>
            </a:pPr>
            <a:r>
              <a:rPr lang="en-US" altLang="en-US" sz="2300" dirty="0">
                <a:solidFill>
                  <a:schemeClr val="tx1"/>
                </a:solidFill>
              </a:rPr>
              <a:t>Asas: kekeluargaan dan gotong royong.</a:t>
            </a:r>
            <a:endParaRPr lang="en-US" altLang="en-US" sz="2300" dirty="0">
              <a:solidFill>
                <a:schemeClr val="tx1"/>
              </a:solidFill>
            </a:endParaRPr>
          </a:p>
          <a:p>
            <a:pPr algn="just">
              <a:lnSpc>
                <a:spcPts val="2350"/>
              </a:lnSpc>
              <a:buFont typeface="Wingdings" panose="05000000000000000000" charset="0"/>
            </a:pPr>
            <a:endParaRPr lang="en-US" altLang="en-US" sz="2300" dirty="0">
              <a:solidFill>
                <a:schemeClr val="tx1"/>
              </a:solidFill>
            </a:endParaRPr>
          </a:p>
          <a:p>
            <a:pPr marL="342900" indent="-342900" algn="just">
              <a:lnSpc>
                <a:spcPts val="2350"/>
              </a:lnSpc>
              <a:buFont typeface="Wingdings" panose="05000000000000000000" charset="0"/>
              <a:buChar char="v"/>
            </a:pPr>
            <a:r>
              <a:rPr lang="en-US" altLang="en-US" sz="2300" dirty="0">
                <a:solidFill>
                  <a:schemeClr val="tx1"/>
                </a:solidFill>
              </a:rPr>
              <a:t>Prinsip Koperasi (Pasal 5 UU No. 25/1992):</a:t>
            </a:r>
            <a:endParaRPr lang="en-US" altLang="en-US" sz="2300" dirty="0">
              <a:solidFill>
                <a:schemeClr val="tx1"/>
              </a:solidFill>
            </a:endParaRPr>
          </a:p>
          <a:p>
            <a:pPr marL="457200" indent="-457200" algn="just">
              <a:lnSpc>
                <a:spcPts val="2350"/>
              </a:lnSpc>
              <a:buFont typeface="+mj-lt"/>
              <a:buAutoNum type="arabicPeriod"/>
            </a:pPr>
            <a:r>
              <a:rPr lang="en-US" altLang="en-US" sz="2300" dirty="0">
                <a:solidFill>
                  <a:schemeClr val="tx1"/>
                </a:solidFill>
              </a:rPr>
              <a:t>Keanggotaan sukarela dan terbuka.</a:t>
            </a:r>
            <a:endParaRPr lang="en-US" altLang="en-US" sz="2300" dirty="0">
              <a:solidFill>
                <a:schemeClr val="tx1"/>
              </a:solidFill>
            </a:endParaRPr>
          </a:p>
          <a:p>
            <a:pPr marL="457200" indent="-457200" algn="just">
              <a:lnSpc>
                <a:spcPts val="2350"/>
              </a:lnSpc>
              <a:buFont typeface="+mj-lt"/>
              <a:buAutoNum type="arabicPeriod"/>
            </a:pPr>
            <a:r>
              <a:rPr lang="en-US" altLang="en-US" sz="2300" dirty="0">
                <a:solidFill>
                  <a:schemeClr val="tx1"/>
                </a:solidFill>
              </a:rPr>
              <a:t>Pengelolaan demokratis.</a:t>
            </a:r>
            <a:endParaRPr lang="en-US" altLang="en-US" sz="2300" dirty="0">
              <a:solidFill>
                <a:schemeClr val="tx1"/>
              </a:solidFill>
            </a:endParaRPr>
          </a:p>
          <a:p>
            <a:pPr marL="457200" indent="-457200" algn="just">
              <a:lnSpc>
                <a:spcPts val="2350"/>
              </a:lnSpc>
              <a:buFont typeface="+mj-lt"/>
              <a:buAutoNum type="arabicPeriod"/>
            </a:pPr>
            <a:r>
              <a:rPr lang="en-US" altLang="en-US" sz="2300" dirty="0">
                <a:solidFill>
                  <a:schemeClr val="tx1"/>
                </a:solidFill>
              </a:rPr>
              <a:t>Pembagian SHU secara adil sesuai jasa usaha.</a:t>
            </a:r>
            <a:endParaRPr lang="en-US" altLang="en-US" sz="2300" dirty="0">
              <a:solidFill>
                <a:schemeClr val="tx1"/>
              </a:solidFill>
            </a:endParaRPr>
          </a:p>
          <a:p>
            <a:pPr marL="457200" indent="-457200" algn="just">
              <a:lnSpc>
                <a:spcPts val="2350"/>
              </a:lnSpc>
              <a:buFont typeface="+mj-lt"/>
              <a:buAutoNum type="arabicPeriod"/>
            </a:pPr>
            <a:r>
              <a:rPr lang="en-US" altLang="en-US" sz="2300" dirty="0">
                <a:solidFill>
                  <a:schemeClr val="tx1"/>
                </a:solidFill>
              </a:rPr>
              <a:t>Kemandirian.</a:t>
            </a:r>
            <a:endParaRPr lang="en-US" altLang="en-US" sz="2300" dirty="0">
              <a:solidFill>
                <a:schemeClr val="tx1"/>
              </a:solidFill>
            </a:endParaRPr>
          </a:p>
          <a:p>
            <a:pPr marL="457200" indent="-457200" algn="just">
              <a:lnSpc>
                <a:spcPts val="2350"/>
              </a:lnSpc>
              <a:buFont typeface="+mj-lt"/>
              <a:buAutoNum type="arabicPeriod"/>
            </a:pPr>
            <a:r>
              <a:rPr lang="en-US" altLang="en-US" sz="2300" dirty="0">
                <a:solidFill>
                  <a:schemeClr val="tx1"/>
                </a:solidFill>
              </a:rPr>
              <a:t>Pendidikan perkoperasian.</a:t>
            </a:r>
            <a:endParaRPr lang="en-US" altLang="en-US" sz="2300" dirty="0">
              <a:solidFill>
                <a:schemeClr val="tx1"/>
              </a:solidFill>
            </a:endParaRPr>
          </a:p>
          <a:p>
            <a:pPr marL="457200" indent="-457200" algn="just">
              <a:lnSpc>
                <a:spcPts val="2350"/>
              </a:lnSpc>
              <a:buFont typeface="+mj-lt"/>
              <a:buAutoNum type="arabicPeriod"/>
            </a:pPr>
            <a:r>
              <a:rPr lang="en-US" altLang="en-US" sz="2300" dirty="0">
                <a:solidFill>
                  <a:schemeClr val="tx1"/>
                </a:solidFill>
              </a:rPr>
              <a:t>Kerjasama antarkoperasi.</a:t>
            </a:r>
            <a:endParaRPr lang="en-US" altLang="en-US" sz="2300" dirty="0">
              <a:solidFill>
                <a:schemeClr val="tx1"/>
              </a:solidFill>
            </a:endParaRPr>
          </a:p>
          <a:p>
            <a:pPr marL="457200" indent="-457200" algn="just">
              <a:lnSpc>
                <a:spcPts val="2350"/>
              </a:lnSpc>
              <a:buFont typeface="+mj-lt"/>
              <a:buAutoNum type="arabicPeriod"/>
            </a:pPr>
            <a:endParaRPr lang="en-US" altLang="en-US" sz="2300" dirty="0">
              <a:solidFill>
                <a:schemeClr val="tx1"/>
              </a:solidFill>
            </a:endParaRPr>
          </a:p>
          <a:p>
            <a:pPr algn="just">
              <a:lnSpc>
                <a:spcPts val="2350"/>
              </a:lnSpc>
              <a:buFont typeface="+mj-lt"/>
            </a:pPr>
            <a:r>
              <a:rPr lang="en-US" altLang="en-US" sz="2300" dirty="0">
                <a:solidFill>
                  <a:schemeClr val="tx1"/>
                </a:solidFill>
              </a:rPr>
              <a:t>Prinsip ini memastikan koperasi tidak berubah menjadi perusahaan yang didominasi modal semata.</a:t>
            </a:r>
            <a:endParaRPr lang="en-US" altLang="en-US" sz="2300" dirty="0">
              <a:solidFill>
                <a:schemeClr val="tx1"/>
              </a:solidFill>
            </a:endParaRPr>
          </a:p>
        </p:txBody>
      </p:sp>
    </p:spTree>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693420"/>
            <a:ext cx="8744585" cy="5629275"/>
          </a:xfrm>
        </p:spPr>
        <p:txBody>
          <a:bodyPr>
            <a:noAutofit/>
          </a:bodyPr>
          <a:lstStyle/>
          <a:p>
            <a:pPr algn="ctr"/>
            <a:r>
              <a:rPr lang="en-US" altLang="en-US" sz="2200">
                <a:solidFill>
                  <a:schemeClr val="tx1"/>
                </a:solidFill>
              </a:rPr>
              <a:t>Tujuan dan Fungsi Koperasi</a:t>
            </a:r>
            <a:endParaRPr lang="en-US" altLang="en-US" sz="2200">
              <a:solidFill>
                <a:schemeClr val="tx1"/>
              </a:solidFill>
            </a:endParaRPr>
          </a:p>
          <a:p>
            <a:pPr algn="ctr"/>
            <a:endParaRPr lang="en-US" altLang="en-US" sz="2200">
              <a:solidFill>
                <a:schemeClr val="tx1"/>
              </a:solidFill>
            </a:endParaRPr>
          </a:p>
          <a:p>
            <a:pPr algn="just"/>
            <a:r>
              <a:rPr lang="en-US" altLang="en-US" sz="2200">
                <a:solidFill>
                  <a:schemeClr val="tx1"/>
                </a:solidFill>
              </a:rPr>
              <a:t>Tujuan: Meningkatkan kesejahteraan anggota dan masyarakat (Pasal 3 UU No. 25/1992).</a:t>
            </a:r>
            <a:endParaRPr lang="en-US" altLang="en-US" sz="2200">
              <a:solidFill>
                <a:schemeClr val="tx1"/>
              </a:solidFill>
            </a:endParaRPr>
          </a:p>
          <a:p>
            <a:pPr algn="just"/>
            <a:endParaRPr lang="en-US" altLang="en-US" sz="2200">
              <a:solidFill>
                <a:schemeClr val="tx1"/>
              </a:solidFill>
            </a:endParaRPr>
          </a:p>
          <a:p>
            <a:pPr algn="just"/>
            <a:r>
              <a:rPr lang="en-US" altLang="en-US" sz="2200">
                <a:solidFill>
                  <a:schemeClr val="tx1"/>
                </a:solidFill>
              </a:rPr>
              <a:t>Fungsi: Sebagai gerakan ekonomi rakyat, serta sarana demokrasi ekonomi.</a:t>
            </a:r>
            <a:endParaRPr lang="en-US" altLang="en-US" sz="2200">
              <a:solidFill>
                <a:schemeClr val="tx1"/>
              </a:solidFill>
            </a:endParaRPr>
          </a:p>
          <a:p>
            <a:pPr algn="just"/>
            <a:endParaRPr lang="en-US" altLang="en-US" sz="2200">
              <a:solidFill>
                <a:schemeClr val="tx1"/>
              </a:solidFill>
            </a:endParaRPr>
          </a:p>
          <a:p>
            <a:pPr algn="just"/>
            <a:r>
              <a:rPr lang="en-US" altLang="en-US" sz="2200">
                <a:solidFill>
                  <a:schemeClr val="tx1"/>
                </a:solidFill>
              </a:rPr>
              <a:t>Contoh:</a:t>
            </a:r>
            <a:endParaRPr lang="en-US" altLang="en-US" sz="2200">
              <a:solidFill>
                <a:schemeClr val="tx1"/>
              </a:solidFill>
            </a:endParaRPr>
          </a:p>
          <a:p>
            <a:pPr algn="just"/>
            <a:r>
              <a:rPr lang="en-US" altLang="en-US" sz="2200">
                <a:solidFill>
                  <a:schemeClr val="tx1"/>
                </a:solidFill>
              </a:rPr>
              <a:t>Koperasi karyawan universitas yang menyediakan kebutuhan harian dosen dan pegawai dengan harga terjangkau.</a:t>
            </a:r>
            <a:endParaRPr lang="en-US" altLang="en-US" sz="2200">
              <a:solidFill>
                <a:schemeClr val="tx1"/>
              </a:solidFill>
            </a:endParaRPr>
          </a:p>
        </p:txBody>
      </p:sp>
    </p:spTree>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693420"/>
            <a:ext cx="8744585" cy="5629275"/>
          </a:xfrm>
        </p:spPr>
        <p:txBody>
          <a:bodyPr>
            <a:noAutofit/>
          </a:bodyPr>
          <a:lstStyle/>
          <a:p>
            <a:pPr algn="ctr"/>
            <a:r>
              <a:rPr lang="en-US" altLang="en-US" sz="2200">
                <a:solidFill>
                  <a:schemeClr val="tx1"/>
                </a:solidFill>
              </a:rPr>
              <a:t>Keanggotaan dan Keorganisasian Koperasi</a:t>
            </a:r>
            <a:endParaRPr lang="en-US" altLang="en-US" sz="2200">
              <a:solidFill>
                <a:schemeClr val="tx1"/>
              </a:solidFill>
            </a:endParaRPr>
          </a:p>
          <a:p>
            <a:pPr algn="ctr"/>
            <a:endParaRPr lang="en-US" altLang="en-US" sz="2200">
              <a:solidFill>
                <a:schemeClr val="tx1"/>
              </a:solidFill>
            </a:endParaRPr>
          </a:p>
          <a:p>
            <a:pPr algn="just"/>
            <a:r>
              <a:rPr lang="en-US" altLang="en-US" sz="2200">
                <a:solidFill>
                  <a:schemeClr val="tx1"/>
                </a:solidFill>
              </a:rPr>
              <a:t>Syarat keanggotaan (Pasal 17 UU No. 25/1992)</a:t>
            </a:r>
            <a:endParaRPr lang="en-US" altLang="en-US" sz="2200">
              <a:solidFill>
                <a:schemeClr val="tx1"/>
              </a:solidFill>
            </a:endParaRPr>
          </a:p>
          <a:p>
            <a:pPr algn="just"/>
            <a:endParaRPr lang="en-US" altLang="en-US" sz="2200">
              <a:solidFill>
                <a:schemeClr val="tx1"/>
              </a:solidFill>
            </a:endParaRPr>
          </a:p>
          <a:p>
            <a:pPr algn="just"/>
            <a:r>
              <a:rPr lang="en-US" altLang="en-US" sz="2200">
                <a:solidFill>
                  <a:schemeClr val="tx1"/>
                </a:solidFill>
              </a:rPr>
              <a:t>Hak anggota: menghadiri rapat anggota, memilih pengurus, menerima SHU.</a:t>
            </a:r>
            <a:endParaRPr lang="en-US" altLang="en-US" sz="2200">
              <a:solidFill>
                <a:schemeClr val="tx1"/>
              </a:solidFill>
            </a:endParaRPr>
          </a:p>
          <a:p>
            <a:pPr algn="just"/>
            <a:endParaRPr lang="en-US" altLang="en-US" sz="2200">
              <a:solidFill>
                <a:schemeClr val="tx1"/>
              </a:solidFill>
            </a:endParaRPr>
          </a:p>
          <a:p>
            <a:pPr algn="just"/>
            <a:r>
              <a:rPr lang="en-US" altLang="en-US" sz="2200">
                <a:solidFill>
                  <a:schemeClr val="tx1"/>
                </a:solidFill>
              </a:rPr>
              <a:t>Kewajiban: mematuhi AD/ART, berpartisipasi dalam kegiatan koperasi.</a:t>
            </a:r>
            <a:endParaRPr lang="en-US" altLang="en-US" sz="2200">
              <a:solidFill>
                <a:schemeClr val="tx1"/>
              </a:solidFill>
            </a:endParaRPr>
          </a:p>
          <a:p>
            <a:pPr algn="just"/>
            <a:endParaRPr lang="en-US" altLang="en-US" sz="2200">
              <a:solidFill>
                <a:schemeClr val="tx1"/>
              </a:solidFill>
            </a:endParaRPr>
          </a:p>
          <a:p>
            <a:pPr algn="just"/>
            <a:r>
              <a:rPr lang="en-US" altLang="en-US" sz="2200">
                <a:solidFill>
                  <a:schemeClr val="tx1"/>
                </a:solidFill>
              </a:rPr>
              <a:t>Contoh: Setiap anggota wajib menyetor simpanan pokok dan wajib.</a:t>
            </a:r>
            <a:endParaRPr lang="en-US" altLang="en-US" sz="2200">
              <a:solidFill>
                <a:schemeClr val="tx1"/>
              </a:solidFill>
            </a:endParaRPr>
          </a:p>
        </p:txBody>
      </p:sp>
    </p:spTree>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478155"/>
            <a:ext cx="8744585" cy="5790565"/>
          </a:xfrm>
        </p:spPr>
        <p:txBody>
          <a:bodyPr>
            <a:noAutofit/>
          </a:bodyPr>
          <a:lstStyle/>
          <a:p>
            <a:pPr algn="ctr"/>
            <a:r>
              <a:rPr lang="en-US" altLang="en-US" sz="2000">
                <a:solidFill>
                  <a:schemeClr val="tx1"/>
                </a:solidFill>
              </a:rPr>
              <a:t>Permodalan Koperasi</a:t>
            </a:r>
            <a:endParaRPr lang="en-US" altLang="en-US" sz="2000">
              <a:solidFill>
                <a:schemeClr val="tx1"/>
              </a:solidFill>
            </a:endParaRPr>
          </a:p>
          <a:p>
            <a:pPr algn="just"/>
            <a:r>
              <a:rPr lang="en-US" altLang="en-US" sz="2000">
                <a:solidFill>
                  <a:schemeClr val="tx1"/>
                </a:solidFill>
              </a:rPr>
              <a:t>Modal koperasi terdiri dari modal sendiri dan modal pinjaman.</a:t>
            </a:r>
            <a:endParaRPr lang="en-US" altLang="en-US" sz="2000">
              <a:solidFill>
                <a:schemeClr val="tx1"/>
              </a:solidFill>
            </a:endParaRPr>
          </a:p>
          <a:p>
            <a:pPr algn="just"/>
            <a:r>
              <a:rPr lang="en-US" altLang="en-US" sz="2000">
                <a:solidFill>
                  <a:schemeClr val="tx1"/>
                </a:solidFill>
              </a:rPr>
              <a:t>Modal menjadi bagian penting karena menentukan sejauh mana koperasi mampu memberikan layanan ekonomi seperti simpan pinjam, distribusi barang, atau usaha sektor riil lainnya. (Pasal 41–49 UU 25/1992).</a:t>
            </a:r>
            <a:endParaRPr lang="en-US" altLang="en-US" sz="2000">
              <a:solidFill>
                <a:schemeClr val="tx1"/>
              </a:solidFill>
            </a:endParaRPr>
          </a:p>
          <a:p>
            <a:pPr algn="ctr"/>
            <a:endParaRPr lang="en-US" altLang="en-US" sz="2000">
              <a:solidFill>
                <a:schemeClr val="tx1"/>
              </a:solidFill>
            </a:endParaRPr>
          </a:p>
          <a:p>
            <a:pPr algn="just"/>
            <a:r>
              <a:rPr lang="en-US" altLang="en-US" sz="2000">
                <a:solidFill>
                  <a:schemeClr val="tx1"/>
                </a:solidFill>
              </a:rPr>
              <a:t>Sumber modal (Pasal 41–42 UU No. 25/1992):</a:t>
            </a:r>
            <a:endParaRPr lang="en-US" altLang="en-US" sz="2000">
              <a:solidFill>
                <a:schemeClr val="tx1"/>
              </a:solidFill>
            </a:endParaRPr>
          </a:p>
          <a:p>
            <a:pPr marL="457200" indent="-457200" algn="just">
              <a:buFont typeface="+mj-lt"/>
              <a:buAutoNum type="alphaLcPeriod"/>
            </a:pPr>
            <a:r>
              <a:rPr lang="en-US" altLang="en-US" sz="2000">
                <a:solidFill>
                  <a:schemeClr val="tx1"/>
                </a:solidFill>
              </a:rPr>
              <a:t>Simpanan pokok, wajib, sukarela</a:t>
            </a:r>
            <a:endParaRPr lang="en-US" altLang="en-US" sz="2000">
              <a:solidFill>
                <a:schemeClr val="tx1"/>
              </a:solidFill>
            </a:endParaRPr>
          </a:p>
          <a:p>
            <a:pPr marL="457200" indent="-457200" algn="just">
              <a:buFont typeface="+mj-lt"/>
              <a:buAutoNum type="alphaLcPeriod"/>
            </a:pPr>
            <a:r>
              <a:rPr lang="en-US" altLang="en-US" sz="2000">
                <a:solidFill>
                  <a:schemeClr val="tx1"/>
                </a:solidFill>
              </a:rPr>
              <a:t>Modal penyertaan</a:t>
            </a:r>
            <a:endParaRPr lang="en-US" altLang="en-US" sz="2000">
              <a:solidFill>
                <a:schemeClr val="tx1"/>
              </a:solidFill>
            </a:endParaRPr>
          </a:p>
          <a:p>
            <a:pPr marL="457200" indent="-457200" algn="just">
              <a:buFont typeface="+mj-lt"/>
              <a:buAutoNum type="alphaLcPeriod"/>
            </a:pPr>
            <a:r>
              <a:rPr lang="en-US" altLang="en-US" sz="2000">
                <a:solidFill>
                  <a:schemeClr val="tx1"/>
                </a:solidFill>
              </a:rPr>
              <a:t>Hibah</a:t>
            </a:r>
            <a:endParaRPr lang="en-US" altLang="en-US" sz="2000">
              <a:solidFill>
                <a:schemeClr val="tx1"/>
              </a:solidFill>
            </a:endParaRPr>
          </a:p>
          <a:p>
            <a:pPr marL="457200" indent="-457200" algn="just">
              <a:buFont typeface="+mj-lt"/>
              <a:buAutoNum type="alphaLcPeriod"/>
            </a:pPr>
            <a:r>
              <a:rPr lang="en-US" altLang="en-US" sz="2000">
                <a:solidFill>
                  <a:schemeClr val="tx1"/>
                </a:solidFill>
              </a:rPr>
              <a:t>Dana cadangan</a:t>
            </a:r>
            <a:endParaRPr lang="en-US" altLang="en-US" sz="2000">
              <a:solidFill>
                <a:schemeClr val="tx1"/>
              </a:solidFill>
            </a:endParaRPr>
          </a:p>
          <a:p>
            <a:pPr marL="457200" indent="-457200" algn="just">
              <a:buFont typeface="+mj-lt"/>
              <a:buAutoNum type="alphaLcPeriod"/>
            </a:pPr>
            <a:r>
              <a:rPr lang="en-US" altLang="en-US" sz="2000">
                <a:solidFill>
                  <a:schemeClr val="tx1"/>
                </a:solidFill>
              </a:rPr>
              <a:t>Pinjaman dari lembaga lain</a:t>
            </a:r>
            <a:endParaRPr lang="en-US" altLang="en-US" sz="2000">
              <a:solidFill>
                <a:schemeClr val="tx1"/>
              </a:solidFill>
            </a:endParaRPr>
          </a:p>
          <a:p>
            <a:pPr algn="just">
              <a:buFont typeface="+mj-lt"/>
            </a:pPr>
            <a:r>
              <a:rPr lang="en-US" altLang="en-US" sz="2000">
                <a:solidFill>
                  <a:schemeClr val="tx1"/>
                </a:solidFill>
              </a:rPr>
              <a:t>Pengelolaan SHU (Sisa Hasil Usaha):</a:t>
            </a:r>
            <a:endParaRPr lang="en-US" altLang="en-US" sz="2000">
              <a:solidFill>
                <a:schemeClr val="tx1"/>
              </a:solidFill>
            </a:endParaRPr>
          </a:p>
          <a:p>
            <a:pPr marL="457200" indent="-457200" algn="just">
              <a:buFont typeface="+mj-lt"/>
              <a:buAutoNum type="alphaLcPeriod"/>
            </a:pPr>
            <a:r>
              <a:rPr lang="en-US" altLang="en-US" sz="2000">
                <a:solidFill>
                  <a:schemeClr val="tx1"/>
                </a:solidFill>
              </a:rPr>
              <a:t>Ditetapkan oleh Rapat Anggota Tahunan (RAT).</a:t>
            </a:r>
            <a:endParaRPr lang="en-US" altLang="en-US" sz="2000">
              <a:solidFill>
                <a:schemeClr val="tx1"/>
              </a:solidFill>
            </a:endParaRPr>
          </a:p>
          <a:p>
            <a:pPr marL="457200" indent="-457200" algn="just">
              <a:buFont typeface="+mj-lt"/>
              <a:buAutoNum type="alphaLcPeriod"/>
            </a:pPr>
            <a:r>
              <a:rPr lang="en-US" altLang="en-US" sz="2000">
                <a:solidFill>
                  <a:schemeClr val="tx1"/>
                </a:solidFill>
              </a:rPr>
              <a:t>Dibagikan sesuai jasa anggota.</a:t>
            </a:r>
            <a:endParaRPr lang="en-US" altLang="en-US" sz="2000">
              <a:solidFill>
                <a:schemeClr val="tx1"/>
              </a:solidFill>
            </a:endParaRPr>
          </a:p>
          <a:p>
            <a:pPr algn="just">
              <a:buFont typeface="+mj-lt"/>
            </a:pPr>
            <a:r>
              <a:rPr lang="en-US" altLang="en-US" sz="2000">
                <a:solidFill>
                  <a:schemeClr val="tx1"/>
                </a:solidFill>
              </a:rPr>
              <a:t>Contoh: Koperasi Simpan Pinjam (KSP) menggunakan modal dari simpanan wajib anggota.</a:t>
            </a:r>
            <a:endParaRPr lang="en-US" altLang="en-US" sz="2000">
              <a:solidFill>
                <a:schemeClr val="tx1"/>
              </a:solidFill>
            </a:endParaRPr>
          </a:p>
        </p:txBody>
      </p:sp>
    </p:spTree>
  </p:cSld>
  <p:clrMapOvr>
    <a:masterClrMapping/>
  </p:clrMapOvr>
  <p:transition spd="slow">
    <p:fade thruBlk="1"/>
  </p:transition>
</p:sld>
</file>

<file path=ppt/tags/tag1.xml><?xml version="1.0" encoding="utf-8"?>
<p:tagLst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2.xml><?xml version="1.0" encoding="utf-8"?>
<p:tagLst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7515</Words>
  <Application>WPS Presentation</Application>
  <PresentationFormat>On-screen Show (4:3)</PresentationFormat>
  <Paragraphs>214</Paragraphs>
  <Slides>21</Slides>
  <Notes>1</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21</vt:i4>
      </vt:variant>
    </vt:vector>
  </HeadingPairs>
  <TitlesOfParts>
    <vt:vector size="31" baseType="lpstr">
      <vt:lpstr>Arial</vt:lpstr>
      <vt:lpstr>SimSun</vt:lpstr>
      <vt:lpstr>Wingdings</vt:lpstr>
      <vt:lpstr>Calibri</vt:lpstr>
      <vt:lpstr>Times New Roman</vt:lpstr>
      <vt:lpstr>Cambria</vt:lpstr>
      <vt:lpstr>Wingdings</vt:lpstr>
      <vt:lpstr>Microsoft YaHei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IBI Darmajaya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Intan Meitasari</cp:lastModifiedBy>
  <cp:revision>546</cp:revision>
  <cp:lastPrinted>2017-08-29T02:54:00Z</cp:lastPrinted>
  <dcterms:created xsi:type="dcterms:W3CDTF">2010-04-18T12:06:00Z</dcterms:created>
  <dcterms:modified xsi:type="dcterms:W3CDTF">2025-11-21T06:05:52Z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63FF5585FBAC497AA5C1E1856302071D_12</vt:lpwstr>
  </property>
  <property fmtid="{D5CDD505-2E9C-101B-9397-08002B2CF9AE}" pid="3" name="KSOProductBuildVer">
    <vt:lpwstr>1033-12.2.0.23155</vt:lpwstr>
  </property>
</Properties>
</file>