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95" r:id="rId2"/>
    <p:sldId id="305" r:id="rId3"/>
    <p:sldId id="392" r:id="rId4"/>
    <p:sldId id="408" r:id="rId5"/>
    <p:sldId id="403" r:id="rId6"/>
    <p:sldId id="409" r:id="rId7"/>
    <p:sldId id="404" r:id="rId8"/>
    <p:sldId id="405" r:id="rId9"/>
    <p:sldId id="406" r:id="rId10"/>
    <p:sldId id="407" r:id="rId11"/>
    <p:sldId id="391" r:id="rId12"/>
  </p:sldIdLst>
  <p:sldSz cx="9144000" cy="6858000" type="screen4x3"/>
  <p:notesSz cx="7315200" cy="9601200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clrMru>
    <a:srgbClr val="B8B082"/>
    <a:srgbClr val="990000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72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>
            <a:lvl1pPr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>
            <a:lvl1pPr algn="r"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E609F934-D067-47B7-B48A-7663D59606E7}" type="datetimeFigureOut">
              <a:rPr lang="en-US"/>
              <a:pPr>
                <a:defRPr/>
              </a:pPr>
              <a:t>1/31/2016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b" anchorCtr="0" compatLnSpc="1">
            <a:prstTxWarp prst="textNoShape">
              <a:avLst/>
            </a:prstTxWarp>
          </a:bodyPr>
          <a:lstStyle>
            <a:lvl1pPr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b" anchorCtr="0" compatLnSpc="1">
            <a:prstTxWarp prst="textNoShape">
              <a:avLst/>
            </a:prstTxWarp>
          </a:bodyPr>
          <a:lstStyle>
            <a:lvl1pPr algn="r"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A94A8440-30BC-43CB-AFB2-AF9C3659C1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>
            <a:lvl1pPr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>
            <a:lvl1pPr algn="r"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175BEF6C-7ABB-4AB2-ABDD-E6E29510A87A}" type="datetimeFigureOut">
              <a:rPr lang="en-US"/>
              <a:pPr>
                <a:defRPr/>
              </a:pPr>
              <a:t>1/31/2016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8888" y="720725"/>
            <a:ext cx="4799012" cy="3598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b" anchorCtr="0" compatLnSpc="1">
            <a:prstTxWarp prst="textNoShape">
              <a:avLst/>
            </a:prstTxWarp>
          </a:bodyPr>
          <a:lstStyle>
            <a:lvl1pPr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b" anchorCtr="0" compatLnSpc="1">
            <a:prstTxWarp prst="textNoShape">
              <a:avLst/>
            </a:prstTxWarp>
          </a:bodyPr>
          <a:lstStyle>
            <a:lvl1pPr algn="r"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60EF0BE6-05C2-4AB3-88A9-926AAA0BB6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A62C6D-0EB4-476F-B429-46FFB7D62C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54200D-C2ED-431F-93C1-F649835D17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2C7D8-4FA3-43EB-ABED-6D887BEB5C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3BA897-C322-4475-8A30-8BDF859441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ED82A9-E1F8-41E5-AA36-6D4CECD90B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C7007-CE93-410D-AA6D-E4EEF9D8E5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D5A023-A869-4C6D-B90C-10B1BC4537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D20970-1EA3-4A00-9928-5AB8D155C0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22FA6-CB49-4F78-BF3F-66AE6A1281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B437F-7890-42E9-9F27-673AC50AB6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51EB9-BF68-4963-ADA4-0D909C543B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DF63CAF-20C7-4343-92B1-8C6A477F01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285720" y="2819400"/>
            <a:ext cx="8572560" cy="1752600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57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Georgia" pitchFamily="18" charset="0"/>
                <a:cs typeface="+mn-cs"/>
              </a:rPr>
              <a:t>TATA KELOLA </a:t>
            </a: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57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Georgia" pitchFamily="18" charset="0"/>
                <a:cs typeface="+mn-cs"/>
              </a:rPr>
              <a:t>SISTEM &amp; TEKNOLOGI INFORMASI</a:t>
            </a:r>
            <a:endParaRPr kumimoji="0" lang="en-US" sz="57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itchFamily="18" charset="0"/>
              <a:cs typeface="+mn-cs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itchFamily="18" charset="0"/>
              <a:cs typeface="+mn-cs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51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Georgia" pitchFamily="18" charset="0"/>
                <a:cs typeface="+mn-cs"/>
              </a:rPr>
              <a:t>PERTEMUAN </a:t>
            </a:r>
            <a:r>
              <a:rPr lang="en-US" sz="51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Georgia" pitchFamily="18" charset="0"/>
                <a:cs typeface="+mn-cs"/>
              </a:rPr>
              <a:t>9</a:t>
            </a:r>
            <a:endParaRPr kumimoji="0" lang="en-US" sz="51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Georgia" pitchFamily="18" charset="0"/>
              <a:cs typeface="+mn-cs"/>
            </a:endParaRPr>
          </a:p>
        </p:txBody>
      </p:sp>
      <p:pic>
        <p:nvPicPr>
          <p:cNvPr id="4" name="Picture 2" descr="OK-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29520" y="214290"/>
            <a:ext cx="1409683" cy="1409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01752" y="142852"/>
            <a:ext cx="8534400" cy="642942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AUDIT KONTINUITAS BISNIS &amp; PEMULIHAN BENCANA</a:t>
            </a:r>
            <a:endParaRPr lang="en-US" sz="2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14282" y="1928802"/>
            <a:ext cx="8534400" cy="3643338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7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Pengevaluasian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apakah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manual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kontinuitas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bisnis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prosedur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ditulis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bahasa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sederhana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mudah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dipahami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.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7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7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7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7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7" name="Rectang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2285984" y="4429132"/>
            <a:ext cx="4357718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 fontScale="47500" lnSpcReduction="20000"/>
          </a:bodyPr>
          <a:lstStyle>
            <a:extLst/>
          </a:lstStyle>
          <a:p>
            <a:pPr algn="ctr" fontAlgn="auto">
              <a:spcAft>
                <a:spcPts val="0"/>
              </a:spcAft>
              <a:defRPr/>
            </a:pPr>
            <a:r>
              <a:rPr lang="en-US" sz="72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  <a:ea typeface="+mj-ea"/>
                <a:cs typeface="+mj-cs"/>
              </a:rPr>
              <a:t>Selamat</a:t>
            </a:r>
            <a:r>
              <a:rPr lang="en-US" sz="7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  <a:ea typeface="+mj-ea"/>
                <a:cs typeface="+mj-cs"/>
              </a:rPr>
              <a:t>belajar</a:t>
            </a:r>
            <a:endParaRPr lang="en-US" sz="7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610A7F7-7C04-4765-A1E5-48FA9576D75E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ANALISIS</a:t>
            </a:r>
            <a:r>
              <a:rPr kumimoji="0" lang="en-US" sz="3600" b="1" i="0" u="none" strike="noStrike" kern="1200" normalizeH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KONDISI EKSISTING</a:t>
            </a:r>
            <a:endParaRPr kumimoji="0" lang="en-US" sz="36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52442" y="2214554"/>
            <a:ext cx="8534400" cy="3714776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Materi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Pokok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: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Tingkat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Pengetahuan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Tentang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Kondisi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Sistem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Saat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Ini</a:t>
            </a:r>
            <a:endParaRPr kumimoji="0" lang="en-US" sz="24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Teknik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Pengumpulan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Data</a:t>
            </a:r>
            <a:endParaRPr lang="en-US" sz="2400" i="1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Proses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Indentifikasi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Data</a:t>
            </a: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01752" y="142852"/>
            <a:ext cx="8534400" cy="64294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ea typeface="+mj-ea"/>
                <a:cs typeface="Arial" pitchFamily="34" charset="0"/>
              </a:rPr>
              <a:t>TINGKAT PENGETAHUAN KONDISI SAAT INI</a:t>
            </a:r>
            <a:endParaRPr kumimoji="0" lang="en-US" sz="28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15216" y="2000240"/>
            <a:ext cx="8534400" cy="4071966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Definisi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Kondisi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Saat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Ini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? 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Definisi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Analisis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Kondisi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Saat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Ini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?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Utama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Tinjauan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terhadap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Kondisi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Saat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Ini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?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Area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Tinjauan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Analisis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Kondisi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Saat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Ini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 ?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Data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Informasi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didapatkan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pada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analisis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kondisi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saat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ini</a:t>
            </a: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01752" y="142852"/>
            <a:ext cx="8534400" cy="64294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ea typeface="+mj-ea"/>
                <a:cs typeface="Arial" pitchFamily="34" charset="0"/>
              </a:rPr>
              <a:t>TINGKAT PENGETAHUAN KONDISI SAAT INI</a:t>
            </a:r>
            <a:endParaRPr kumimoji="0" lang="en-US" sz="28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15216" y="2000240"/>
            <a:ext cx="8534400" cy="4071966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Langkah-langkah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memperoleh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data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informasi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benar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menurut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ILM (</a:t>
            </a:r>
            <a:r>
              <a:rPr lang="en-US" sz="2400" i="1" dirty="0" smtClean="0">
                <a:latin typeface="Arial" pitchFamily="34" charset="0"/>
                <a:ea typeface="+mj-ea"/>
                <a:cs typeface="Arial" pitchFamily="34" charset="0"/>
              </a:rPr>
              <a:t>Information Life Cycle Management, Singleton, 2009) ,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meliputi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: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Pencarian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data yang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relevan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;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	</a:t>
            </a: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Pengumpulan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data yang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relevan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;</a:t>
            </a:r>
          </a:p>
          <a:p>
            <a:pPr marL="45720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Klasifikasi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data yang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relevan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;</a:t>
            </a:r>
          </a:p>
          <a:p>
            <a:pPr marL="45720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Pengontrolan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data yang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relevan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;</a:t>
            </a: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01752" y="142852"/>
            <a:ext cx="8534400" cy="642942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TEKNIK PENGUMPULAN DATA</a:t>
            </a:r>
            <a:endParaRPr lang="en-US" sz="2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15216" y="1357298"/>
            <a:ext cx="8534400" cy="4357718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Teknik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pengumpulan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data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pengidentifikasian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kondisi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saat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ini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antara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lain :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b="1" u="sng" dirty="0" err="1" smtClean="0">
                <a:latin typeface="Arial" pitchFamily="34" charset="0"/>
                <a:ea typeface="+mj-ea"/>
                <a:cs typeface="Arial" pitchFamily="34" charset="0"/>
              </a:rPr>
              <a:t>Wawancara</a:t>
            </a:r>
            <a:r>
              <a:rPr lang="en-US" sz="2400" b="1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(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sebelum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ketika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sesudah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wawancara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);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b="1" u="sng" dirty="0" err="1" smtClean="0">
                <a:latin typeface="Arial" pitchFamily="34" charset="0"/>
                <a:ea typeface="+mj-ea"/>
                <a:cs typeface="Arial" pitchFamily="34" charset="0"/>
              </a:rPr>
              <a:t>Survei</a:t>
            </a:r>
            <a:r>
              <a:rPr lang="en-US" sz="2400" b="1" u="sng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b="1" u="sng" dirty="0" err="1" smtClean="0">
                <a:latin typeface="Arial" pitchFamily="34" charset="0"/>
                <a:ea typeface="+mj-ea"/>
                <a:cs typeface="Arial" pitchFamily="34" charset="0"/>
              </a:rPr>
              <a:t>menggunakan</a:t>
            </a:r>
            <a:r>
              <a:rPr lang="en-US" sz="2400" b="1" u="sng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b="1" u="sng" dirty="0" err="1" smtClean="0">
                <a:latin typeface="Arial" pitchFamily="34" charset="0"/>
                <a:ea typeface="+mj-ea"/>
                <a:cs typeface="Arial" pitchFamily="34" charset="0"/>
              </a:rPr>
              <a:t>kuisioner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(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rencana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identifikasi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distribusi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analisis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jawaban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);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b="1" dirty="0" err="1" smtClean="0">
                <a:latin typeface="Arial" pitchFamily="34" charset="0"/>
                <a:ea typeface="+mj-ea"/>
                <a:cs typeface="Arial" pitchFamily="34" charset="0"/>
              </a:rPr>
              <a:t>Peninjauan</a:t>
            </a:r>
            <a:r>
              <a:rPr lang="en-US" sz="2400" b="1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ea typeface="+mj-ea"/>
                <a:cs typeface="Arial" pitchFamily="34" charset="0"/>
              </a:rPr>
              <a:t>terhadap</a:t>
            </a:r>
            <a:r>
              <a:rPr lang="en-US" sz="2400" b="1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ea typeface="+mj-ea"/>
                <a:cs typeface="Arial" pitchFamily="34" charset="0"/>
              </a:rPr>
              <a:t>dokumen</a:t>
            </a:r>
            <a:r>
              <a:rPr lang="en-US" sz="2400" b="1" dirty="0" smtClean="0">
                <a:latin typeface="Arial" pitchFamily="34" charset="0"/>
                <a:ea typeface="+mj-ea"/>
                <a:cs typeface="Arial" pitchFamily="34" charset="0"/>
              </a:rPr>
              <a:t>;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b="1" dirty="0" err="1" smtClean="0">
                <a:latin typeface="Arial" pitchFamily="34" charset="0"/>
                <a:ea typeface="+mj-ea"/>
                <a:cs typeface="Arial" pitchFamily="34" charset="0"/>
              </a:rPr>
              <a:t>Observasi</a:t>
            </a:r>
            <a:r>
              <a:rPr lang="en-US" sz="2400" b="1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(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sebelum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ketika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sesudah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);</a:t>
            </a:r>
            <a:endParaRPr lang="en-US" sz="2400" b="1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01752" y="142852"/>
            <a:ext cx="8534400" cy="642942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TEKNIK PENGUMPULAN DATA</a:t>
            </a:r>
            <a:endParaRPr lang="en-US" sz="2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15216" y="1643050"/>
            <a:ext cx="8534400" cy="4357718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r>
              <a:rPr lang="en-US" sz="2400" b="1" u="sng" dirty="0" smtClean="0">
                <a:latin typeface="Arial" pitchFamily="34" charset="0"/>
                <a:ea typeface="+mj-ea"/>
                <a:cs typeface="Arial" pitchFamily="34" charset="0"/>
              </a:rPr>
              <a:t>Informal Brainstorming Group Session;</a:t>
            </a: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r>
              <a:rPr lang="en-US" sz="2400" b="1" u="sng" dirty="0" smtClean="0">
                <a:latin typeface="Arial" pitchFamily="34" charset="0"/>
                <a:ea typeface="+mj-ea"/>
                <a:cs typeface="Arial" pitchFamily="34" charset="0"/>
              </a:rPr>
              <a:t>JAD (</a:t>
            </a:r>
            <a:r>
              <a:rPr lang="en-US" sz="2400" b="1" i="1" u="sng" dirty="0" smtClean="0">
                <a:latin typeface="Arial" pitchFamily="34" charset="0"/>
                <a:ea typeface="+mj-ea"/>
                <a:cs typeface="Arial" pitchFamily="34" charset="0"/>
              </a:rPr>
              <a:t>Joint Application Design</a:t>
            </a:r>
            <a:r>
              <a:rPr lang="en-US" sz="2400" b="1" u="sng" dirty="0" smtClean="0">
                <a:latin typeface="Arial" pitchFamily="34" charset="0"/>
                <a:ea typeface="+mj-ea"/>
                <a:cs typeface="Arial" pitchFamily="34" charset="0"/>
              </a:rPr>
              <a:t>) Like Session;</a:t>
            </a: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01752" y="142852"/>
            <a:ext cx="8534400" cy="642942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PROSES IDENTIFIKASI DATA</a:t>
            </a:r>
            <a:endParaRPr lang="en-US" sz="2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14282" y="1928802"/>
            <a:ext cx="8534400" cy="3643338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Setelah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data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dikumpulkan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langkah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selanjutnya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adalah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identifikasi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data,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meliputi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: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Pengidentifikasian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Proses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Bisnis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;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Pengidentifikasian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SI/TI yang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Mendukung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Proses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Bisnis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;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Pengidentifikasian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Hukum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Regulasi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Kebijakan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;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01752" y="142852"/>
            <a:ext cx="8534400" cy="642942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AUDIT KONTINUITAS BISNIS &amp; PEMULIHAN BENCANA</a:t>
            </a:r>
            <a:endParaRPr lang="en-US" sz="2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14282" y="1928802"/>
            <a:ext cx="8534400" cy="3643338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Verifikasi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bahwa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BCP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telah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efektif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meninjau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hasil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pengujian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sebelumnya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dilakukan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oleh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penanggung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jawab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TI.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Pengevaluasian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penyimpanan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diluar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perusahaan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memastikan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kecukupan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pemeriksaan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fasilitas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meninjau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isinya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serta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kontrol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keamanan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lingkungan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.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01752" y="142852"/>
            <a:ext cx="8534400" cy="642942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AUDIT KONTINUITAS BISNIS &amp; PEMULIHAN BENCANA</a:t>
            </a:r>
            <a:endParaRPr lang="en-US" sz="2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14282" y="1928802"/>
            <a:ext cx="8534400" cy="3643338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Pengevaluasian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personel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TI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merespon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secara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efektif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situasi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darurat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meninjau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prosedur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darurat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pelatihan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karyawan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hasil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dari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pengujian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kemampuan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keahlian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.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Kepastian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bajwa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proses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perencanaan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pemeliharaan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tersedia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efektif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.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3&quot;&gt;&lt;property id=&quot;20148&quot; value=&quot;5&quot;/&gt;&lt;property id=&quot;20300&quot; value=&quot;Slide 1 - &amp;quot;Chapter 9&amp;#x0D;&amp;#x0A;B2B (Business-to-Business)&amp;quot;&quot;/&gt;&lt;property id=&quot;20307&quot; value=&quot;258&quot;/&gt;&lt;property id=&quot;20309&quot; value=&quot;-1&quot;/&gt;&lt;/object&gt;&lt;object type=&quot;3&quot; unique_id=&quot;11578&quot;&gt;&lt;property id=&quot;20148&quot; value=&quot;5&quot;/&gt;&lt;property id=&quot;20300&quot; value=&quot;Slide 10&quot;/&gt;&lt;property id=&quot;20307&quot; value=&quot;275&quot;/&gt;&lt;property id=&quot;20309&quot; value=&quot;-1&quot;/&gt;&lt;/object&gt;&lt;object type=&quot;3&quot; unique_id=&quot;11666&quot;&gt;&lt;property id=&quot;20148&quot; value=&quot;5&quot;/&gt;&lt;property id=&quot;20300&quot; value=&quot;Slide 2 - &amp;quot;1. Definisi B2B&amp;quot;&quot;/&gt;&lt;property id=&quot;20307&quot; value=&quot;295&quot;/&gt;&lt;/object&gt;&lt;object type=&quot;3&quot; unique_id=&quot;11667&quot;&gt;&lt;property id=&quot;20148&quot; value=&quot;5&quot;/&gt;&lt;property id=&quot;20300&quot; value=&quot;Slide 3 - &amp;quot;2. Konsep B2B&amp;quot;&quot;/&gt;&lt;property id=&quot;20307&quot; value=&quot;296&quot;/&gt;&lt;/object&gt;&lt;object type=&quot;3&quot; unique_id=&quot;11668&quot;&gt;&lt;property id=&quot;20148&quot; value=&quot;5&quot;/&gt;&lt;property id=&quot;20300&quot; value=&quot;Slide 4 - &amp;quot;3. Karateristik B2B&amp;quot;&quot;/&gt;&lt;property id=&quot;20307&quot; value=&quot;297&quot;/&gt;&lt;/object&gt;&lt;object type=&quot;3&quot; unique_id=&quot;11669&quot;&gt;&lt;property id=&quot;20148&quot; value=&quot;5&quot;/&gt;&lt;property id=&quot;20300&quot; value=&quot;Slide 5 - &amp;quot;3. Karateristik B2B&amp;quot;&quot;/&gt;&lt;property id=&quot;20307&quot; value=&quot;298&quot;/&gt;&lt;/object&gt;&lt;object type=&quot;3&quot; unique_id=&quot;11670&quot;&gt;&lt;property id=&quot;20148&quot; value=&quot;5&quot;/&gt;&lt;property id=&quot;20300&quot; value=&quot;Slide 6 - &amp;quot;4. Model B2B &amp;quot;&quot;/&gt;&lt;property id=&quot;20307&quot; value=&quot;299&quot;/&gt;&lt;/object&gt;&lt;object type=&quot;3&quot; unique_id=&quot;11671&quot;&gt;&lt;property id=&quot;20148&quot; value=&quot;5&quot;/&gt;&lt;property id=&quot;20300&quot; value=&quot;Slide 7 - &amp;quot;4. B2C Exchange&amp;quot;&quot;/&gt;&lt;property id=&quot;20307&quot; value=&quot;300&quot;/&gt;&lt;/object&gt;&lt;object type=&quot;3&quot; unique_id=&quot;11672&quot;&gt;&lt;property id=&quot;20148&quot; value=&quot;5&quot;/&gt;&lt;property id=&quot;20300&quot; value=&quot;Slide 8 - &amp;quot;5. Klasifikasi B2C Exchange&amp;quot;&quot;/&gt;&lt;property id=&quot;20307&quot; value=&quot;301&quot;/&gt;&lt;/object&gt;&lt;object type=&quot;3&quot; unique_id=&quot;11673&quot;&gt;&lt;property id=&quot;20148&quot; value=&quot;5&quot;/&gt;&lt;property id=&quot;20300&quot; value=&quot;Slide 9 - &amp;quot;5. Klasifikasi B2C Exchange&amp;quot;&quot;/&gt;&lt;property id=&quot;20307&quot; value=&quot;303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1338</TotalTime>
  <Words>309</Words>
  <Application>Microsoft Office PowerPoint</Application>
  <PresentationFormat>On-screen Show (4:3)</PresentationFormat>
  <Paragraphs>75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end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Microsoft</cp:lastModifiedBy>
  <cp:revision>187</cp:revision>
  <dcterms:created xsi:type="dcterms:W3CDTF">2010-04-18T12:06:30Z</dcterms:created>
  <dcterms:modified xsi:type="dcterms:W3CDTF">2016-01-31T14:57:43Z</dcterms:modified>
</cp:coreProperties>
</file>