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TT Interphases Bold" charset="1" panose="02000803060000020004"/>
      <p:regular r:id="rId16"/>
    </p:embeddedFont>
    <p:embeddedFont>
      <p:font typeface="Canva Sans" charset="1" panose="020B0503030501040103"/>
      <p:regular r:id="rId17"/>
    </p:embeddedFont>
    <p:embeddedFont>
      <p:font typeface="TT Interphases" charset="1" panose="02000503020000020004"/>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EEFF0"/>
        </a:solidFill>
      </p:bgPr>
    </p:bg>
    <p:spTree>
      <p:nvGrpSpPr>
        <p:cNvPr id="1" name=""/>
        <p:cNvGrpSpPr/>
        <p:nvPr/>
      </p:nvGrpSpPr>
      <p:grpSpPr>
        <a:xfrm>
          <a:off x="0" y="0"/>
          <a:ext cx="0" cy="0"/>
          <a:chOff x="0" y="0"/>
          <a:chExt cx="0" cy="0"/>
        </a:xfrm>
      </p:grpSpPr>
      <p:grpSp>
        <p:nvGrpSpPr>
          <p:cNvPr name="Group 2" id="2"/>
          <p:cNvGrpSpPr/>
          <p:nvPr/>
        </p:nvGrpSpPr>
        <p:grpSpPr>
          <a:xfrm rot="0">
            <a:off x="0" y="0"/>
            <a:ext cx="5093792" cy="10287000"/>
            <a:chOff x="0" y="0"/>
            <a:chExt cx="6791723" cy="13716000"/>
          </a:xfrm>
        </p:grpSpPr>
        <p:pic>
          <p:nvPicPr>
            <p:cNvPr name="Picture 3" id="3"/>
            <p:cNvPicPr>
              <a:picLocks noChangeAspect="true"/>
            </p:cNvPicPr>
            <p:nvPr/>
          </p:nvPicPr>
          <p:blipFill>
            <a:blip r:embed="rId2"/>
            <a:srcRect l="33482" t="0" r="33527" b="0"/>
            <a:stretch>
              <a:fillRect/>
            </a:stretch>
          </p:blipFill>
          <p:spPr>
            <a:xfrm flipH="false" flipV="false">
              <a:off x="0" y="0"/>
              <a:ext cx="6791723" cy="13716000"/>
            </a:xfrm>
            <a:prstGeom prst="rect">
              <a:avLst/>
            </a:prstGeom>
          </p:spPr>
        </p:pic>
      </p:grpSp>
      <p:grpSp>
        <p:nvGrpSpPr>
          <p:cNvPr name="Group 4" id="4"/>
          <p:cNvGrpSpPr/>
          <p:nvPr/>
        </p:nvGrpSpPr>
        <p:grpSpPr>
          <a:xfrm rot="0">
            <a:off x="5093792" y="7187330"/>
            <a:ext cx="9209252" cy="3099670"/>
            <a:chOff x="0" y="0"/>
            <a:chExt cx="2425482" cy="816374"/>
          </a:xfrm>
        </p:grpSpPr>
        <p:sp>
          <p:nvSpPr>
            <p:cNvPr name="Freeform 5" id="5"/>
            <p:cNvSpPr/>
            <p:nvPr/>
          </p:nvSpPr>
          <p:spPr>
            <a:xfrm flipH="false" flipV="false" rot="0">
              <a:off x="0" y="0"/>
              <a:ext cx="2425482" cy="816374"/>
            </a:xfrm>
            <a:custGeom>
              <a:avLst/>
              <a:gdLst/>
              <a:ahLst/>
              <a:cxnLst/>
              <a:rect r="r" b="b" t="t" l="l"/>
              <a:pathLst>
                <a:path h="816374" w="2425482">
                  <a:moveTo>
                    <a:pt x="0" y="0"/>
                  </a:moveTo>
                  <a:lnTo>
                    <a:pt x="2425482" y="0"/>
                  </a:lnTo>
                  <a:lnTo>
                    <a:pt x="2425482" y="816374"/>
                  </a:lnTo>
                  <a:lnTo>
                    <a:pt x="0" y="816374"/>
                  </a:lnTo>
                  <a:close/>
                </a:path>
              </a:pathLst>
            </a:custGeom>
            <a:solidFill>
              <a:srgbClr val="272726"/>
            </a:solidFill>
          </p:spPr>
        </p:sp>
        <p:sp>
          <p:nvSpPr>
            <p:cNvPr name="TextBox 6" id="6"/>
            <p:cNvSpPr txBox="true"/>
            <p:nvPr/>
          </p:nvSpPr>
          <p:spPr>
            <a:xfrm>
              <a:off x="0" y="-38100"/>
              <a:ext cx="2425482" cy="854474"/>
            </a:xfrm>
            <a:prstGeom prst="rect">
              <a:avLst/>
            </a:prstGeom>
          </p:spPr>
          <p:txBody>
            <a:bodyPr anchor="ctr" rtlCol="false" tIns="50800" lIns="50800" bIns="50800" rIns="50800"/>
            <a:lstStyle/>
            <a:p>
              <a:pPr algn="ctr">
                <a:lnSpc>
                  <a:spcPts val="3359"/>
                </a:lnSpc>
              </a:pPr>
            </a:p>
          </p:txBody>
        </p:sp>
      </p:grpSp>
      <p:grpSp>
        <p:nvGrpSpPr>
          <p:cNvPr name="Group 7" id="7"/>
          <p:cNvGrpSpPr/>
          <p:nvPr/>
        </p:nvGrpSpPr>
        <p:grpSpPr>
          <a:xfrm rot="0">
            <a:off x="14303044" y="7187330"/>
            <a:ext cx="3984956" cy="3099670"/>
            <a:chOff x="0" y="0"/>
            <a:chExt cx="1049536" cy="816374"/>
          </a:xfrm>
        </p:grpSpPr>
        <p:sp>
          <p:nvSpPr>
            <p:cNvPr name="Freeform 8" id="8"/>
            <p:cNvSpPr/>
            <p:nvPr/>
          </p:nvSpPr>
          <p:spPr>
            <a:xfrm flipH="false" flipV="false" rot="0">
              <a:off x="0" y="0"/>
              <a:ext cx="1049536" cy="816374"/>
            </a:xfrm>
            <a:custGeom>
              <a:avLst/>
              <a:gdLst/>
              <a:ahLst/>
              <a:cxnLst/>
              <a:rect r="r" b="b" t="t" l="l"/>
              <a:pathLst>
                <a:path h="816374" w="1049536">
                  <a:moveTo>
                    <a:pt x="0" y="0"/>
                  </a:moveTo>
                  <a:lnTo>
                    <a:pt x="1049536" y="0"/>
                  </a:lnTo>
                  <a:lnTo>
                    <a:pt x="1049536" y="816374"/>
                  </a:lnTo>
                  <a:lnTo>
                    <a:pt x="0" y="816374"/>
                  </a:lnTo>
                  <a:close/>
                </a:path>
              </a:pathLst>
            </a:custGeom>
            <a:solidFill>
              <a:srgbClr val="FF3131"/>
            </a:solidFill>
          </p:spPr>
        </p:sp>
        <p:sp>
          <p:nvSpPr>
            <p:cNvPr name="TextBox 9" id="9"/>
            <p:cNvSpPr txBox="true"/>
            <p:nvPr/>
          </p:nvSpPr>
          <p:spPr>
            <a:xfrm>
              <a:off x="0" y="-38100"/>
              <a:ext cx="1049536" cy="854474"/>
            </a:xfrm>
            <a:prstGeom prst="rect">
              <a:avLst/>
            </a:prstGeom>
          </p:spPr>
          <p:txBody>
            <a:bodyPr anchor="ctr" rtlCol="false" tIns="50800" lIns="50800" bIns="50800" rIns="50800"/>
            <a:lstStyle/>
            <a:p>
              <a:pPr algn="ctr">
                <a:lnSpc>
                  <a:spcPts val="3359"/>
                </a:lnSpc>
              </a:pPr>
            </a:p>
          </p:txBody>
        </p:sp>
      </p:grpSp>
      <p:sp>
        <p:nvSpPr>
          <p:cNvPr name="TextBox 10" id="10"/>
          <p:cNvSpPr txBox="true"/>
          <p:nvPr/>
        </p:nvSpPr>
        <p:spPr>
          <a:xfrm rot="0">
            <a:off x="5809312" y="744146"/>
            <a:ext cx="10486210" cy="3675425"/>
          </a:xfrm>
          <a:prstGeom prst="rect">
            <a:avLst/>
          </a:prstGeom>
        </p:spPr>
        <p:txBody>
          <a:bodyPr anchor="t" rtlCol="false" tIns="0" lIns="0" bIns="0" rIns="0">
            <a:spAutoFit/>
          </a:bodyPr>
          <a:lstStyle/>
          <a:p>
            <a:pPr algn="l">
              <a:lnSpc>
                <a:spcPts val="14154"/>
              </a:lnSpc>
            </a:pPr>
            <a:r>
              <a:rPr lang="en-US" sz="14154" spc="-976" b="true">
                <a:solidFill>
                  <a:srgbClr val="272726"/>
                </a:solidFill>
                <a:latin typeface="TT Interphases Bold"/>
                <a:ea typeface="TT Interphases Bold"/>
                <a:cs typeface="TT Interphases Bold"/>
                <a:sym typeface="TT Interphases Bold"/>
              </a:rPr>
              <a:t>Creating Job Description</a:t>
            </a:r>
          </a:p>
        </p:txBody>
      </p:sp>
      <p:sp>
        <p:nvSpPr>
          <p:cNvPr name="TextBox 11" id="11"/>
          <p:cNvSpPr txBox="true"/>
          <p:nvPr/>
        </p:nvSpPr>
        <p:spPr>
          <a:xfrm rot="0">
            <a:off x="8194349" y="4563110"/>
            <a:ext cx="6630293" cy="580390"/>
          </a:xfrm>
          <a:prstGeom prst="rect">
            <a:avLst/>
          </a:prstGeom>
        </p:spPr>
        <p:txBody>
          <a:bodyPr anchor="t" rtlCol="false" tIns="0" lIns="0" bIns="0" rIns="0">
            <a:spAutoFit/>
          </a:bodyPr>
          <a:lstStyle/>
          <a:p>
            <a:pPr algn="ctr">
              <a:lnSpc>
                <a:spcPts val="4759"/>
              </a:lnSpc>
            </a:pPr>
            <a:r>
              <a:rPr lang="en-US" sz="3399">
                <a:solidFill>
                  <a:srgbClr val="272726"/>
                </a:solidFill>
                <a:latin typeface="Canva Sans"/>
                <a:ea typeface="Canva Sans"/>
                <a:cs typeface="Canva Sans"/>
                <a:sym typeface="Canva Sans"/>
              </a:rPr>
              <a:t>10</a:t>
            </a:r>
            <a:r>
              <a:rPr lang="en-US" sz="3399">
                <a:solidFill>
                  <a:srgbClr val="272726"/>
                </a:solidFill>
                <a:latin typeface="Canva Sans"/>
                <a:ea typeface="Canva Sans"/>
                <a:cs typeface="Canva Sans"/>
                <a:sym typeface="Canva Sans"/>
              </a:rPr>
              <a:t>th</a:t>
            </a:r>
            <a:r>
              <a:rPr lang="en-US" sz="3399">
                <a:solidFill>
                  <a:srgbClr val="272726"/>
                </a:solidFill>
                <a:latin typeface="Canva Sans"/>
                <a:ea typeface="Canva Sans"/>
                <a:cs typeface="Canva Sans"/>
                <a:sym typeface="Canva Sans"/>
              </a:rPr>
              <a:t> meeting 26 November 2025</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EEEFF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933185"/>
            <a:chOff x="0" y="0"/>
            <a:chExt cx="4816593" cy="509152"/>
          </a:xfrm>
        </p:grpSpPr>
        <p:sp>
          <p:nvSpPr>
            <p:cNvPr name="Freeform 3" id="3"/>
            <p:cNvSpPr/>
            <p:nvPr/>
          </p:nvSpPr>
          <p:spPr>
            <a:xfrm flipH="false" flipV="false" rot="0">
              <a:off x="0" y="0"/>
              <a:ext cx="4816592" cy="509152"/>
            </a:xfrm>
            <a:custGeom>
              <a:avLst/>
              <a:gdLst/>
              <a:ahLst/>
              <a:cxnLst/>
              <a:rect r="r" b="b" t="t" l="l"/>
              <a:pathLst>
                <a:path h="509152" w="4816592">
                  <a:moveTo>
                    <a:pt x="0" y="0"/>
                  </a:moveTo>
                  <a:lnTo>
                    <a:pt x="4816592" y="0"/>
                  </a:lnTo>
                  <a:lnTo>
                    <a:pt x="4816592" y="509152"/>
                  </a:lnTo>
                  <a:lnTo>
                    <a:pt x="0" y="509152"/>
                  </a:lnTo>
                  <a:close/>
                </a:path>
              </a:pathLst>
            </a:custGeom>
            <a:solidFill>
              <a:srgbClr val="272726"/>
            </a:solidFill>
          </p:spPr>
        </p:sp>
        <p:sp>
          <p:nvSpPr>
            <p:cNvPr name="TextBox 4" id="4"/>
            <p:cNvSpPr txBox="true"/>
            <p:nvPr/>
          </p:nvSpPr>
          <p:spPr>
            <a:xfrm>
              <a:off x="0" y="-38100"/>
              <a:ext cx="4816593" cy="547252"/>
            </a:xfrm>
            <a:prstGeom prst="rect">
              <a:avLst/>
            </a:prstGeom>
          </p:spPr>
          <p:txBody>
            <a:bodyPr anchor="ctr" rtlCol="false" tIns="50800" lIns="50800" bIns="50800" rIns="50800"/>
            <a:lstStyle/>
            <a:p>
              <a:pPr algn="ctr">
                <a:lnSpc>
                  <a:spcPts val="3359"/>
                </a:lnSpc>
              </a:pPr>
            </a:p>
          </p:txBody>
        </p:sp>
      </p:grpSp>
      <p:sp>
        <p:nvSpPr>
          <p:cNvPr name="TextBox 5" id="5"/>
          <p:cNvSpPr txBox="true"/>
          <p:nvPr/>
        </p:nvSpPr>
        <p:spPr>
          <a:xfrm rot="0">
            <a:off x="4234055" y="4511650"/>
            <a:ext cx="10324255" cy="1917725"/>
          </a:xfrm>
          <a:prstGeom prst="rect">
            <a:avLst/>
          </a:prstGeom>
        </p:spPr>
        <p:txBody>
          <a:bodyPr anchor="t" rtlCol="false" tIns="0" lIns="0" bIns="0" rIns="0">
            <a:spAutoFit/>
          </a:bodyPr>
          <a:lstStyle/>
          <a:p>
            <a:pPr algn="l">
              <a:lnSpc>
                <a:spcPts val="14376"/>
              </a:lnSpc>
            </a:pPr>
            <a:r>
              <a:rPr lang="en-US" sz="14376" spc="-991" b="true">
                <a:solidFill>
                  <a:srgbClr val="272726"/>
                </a:solidFill>
                <a:latin typeface="TT Interphases Bold"/>
                <a:ea typeface="TT Interphases Bold"/>
                <a:cs typeface="TT Interphases Bold"/>
                <a:sym typeface="TT Interphases Bold"/>
              </a:rPr>
              <a:t>Thank You</a:t>
            </a:r>
          </a:p>
        </p:txBody>
      </p:sp>
      <p:grpSp>
        <p:nvGrpSpPr>
          <p:cNvPr name="Group 6" id="6"/>
          <p:cNvGrpSpPr/>
          <p:nvPr/>
        </p:nvGrpSpPr>
        <p:grpSpPr>
          <a:xfrm rot="0">
            <a:off x="15792179" y="4051287"/>
            <a:ext cx="2495821" cy="2571750"/>
            <a:chOff x="0" y="0"/>
            <a:chExt cx="1049536" cy="1081465"/>
          </a:xfrm>
        </p:grpSpPr>
        <p:sp>
          <p:nvSpPr>
            <p:cNvPr name="Freeform 7" id="7"/>
            <p:cNvSpPr/>
            <p:nvPr/>
          </p:nvSpPr>
          <p:spPr>
            <a:xfrm flipH="false" flipV="false" rot="0">
              <a:off x="0" y="0"/>
              <a:ext cx="1049536" cy="1081465"/>
            </a:xfrm>
            <a:custGeom>
              <a:avLst/>
              <a:gdLst/>
              <a:ahLst/>
              <a:cxnLst/>
              <a:rect r="r" b="b" t="t" l="l"/>
              <a:pathLst>
                <a:path h="1081465" w="1049536">
                  <a:moveTo>
                    <a:pt x="0" y="0"/>
                  </a:moveTo>
                  <a:lnTo>
                    <a:pt x="1049536" y="0"/>
                  </a:lnTo>
                  <a:lnTo>
                    <a:pt x="1049536" y="1081465"/>
                  </a:lnTo>
                  <a:lnTo>
                    <a:pt x="0" y="1081465"/>
                  </a:lnTo>
                  <a:close/>
                </a:path>
              </a:pathLst>
            </a:custGeom>
            <a:solidFill>
              <a:srgbClr val="FF3131"/>
            </a:solidFill>
          </p:spPr>
        </p:sp>
        <p:sp>
          <p:nvSpPr>
            <p:cNvPr name="TextBox 8" id="8"/>
            <p:cNvSpPr txBox="true"/>
            <p:nvPr/>
          </p:nvSpPr>
          <p:spPr>
            <a:xfrm>
              <a:off x="0" y="-38100"/>
              <a:ext cx="1049536" cy="1119565"/>
            </a:xfrm>
            <a:prstGeom prst="rect">
              <a:avLst/>
            </a:prstGeom>
          </p:spPr>
          <p:txBody>
            <a:bodyPr anchor="ctr" rtlCol="false" tIns="50800" lIns="50800" bIns="50800" rIns="50800"/>
            <a:lstStyle/>
            <a:p>
              <a:pPr algn="ctr">
                <a:lnSpc>
                  <a:spcPts val="3359"/>
                </a:lnSpc>
              </a:pP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EEFF0"/>
        </a:solidFill>
      </p:bgPr>
    </p:bg>
    <p:spTree>
      <p:nvGrpSpPr>
        <p:cNvPr id="1" name=""/>
        <p:cNvGrpSpPr/>
        <p:nvPr/>
      </p:nvGrpSpPr>
      <p:grpSpPr>
        <a:xfrm>
          <a:off x="0" y="0"/>
          <a:ext cx="0" cy="0"/>
          <a:chOff x="0" y="0"/>
          <a:chExt cx="0" cy="0"/>
        </a:xfrm>
      </p:grpSpPr>
      <p:grpSp>
        <p:nvGrpSpPr>
          <p:cNvPr name="Group 2" id="2"/>
          <p:cNvGrpSpPr/>
          <p:nvPr/>
        </p:nvGrpSpPr>
        <p:grpSpPr>
          <a:xfrm rot="0">
            <a:off x="0" y="5530757"/>
            <a:ext cx="18288000" cy="4756243"/>
            <a:chOff x="0" y="0"/>
            <a:chExt cx="4816593" cy="1252673"/>
          </a:xfrm>
        </p:grpSpPr>
        <p:sp>
          <p:nvSpPr>
            <p:cNvPr name="Freeform 3" id="3"/>
            <p:cNvSpPr/>
            <p:nvPr/>
          </p:nvSpPr>
          <p:spPr>
            <a:xfrm flipH="false" flipV="false" rot="0">
              <a:off x="0" y="0"/>
              <a:ext cx="4816592" cy="1252673"/>
            </a:xfrm>
            <a:custGeom>
              <a:avLst/>
              <a:gdLst/>
              <a:ahLst/>
              <a:cxnLst/>
              <a:rect r="r" b="b" t="t" l="l"/>
              <a:pathLst>
                <a:path h="1252673" w="4816592">
                  <a:moveTo>
                    <a:pt x="0" y="0"/>
                  </a:moveTo>
                  <a:lnTo>
                    <a:pt x="4816592" y="0"/>
                  </a:lnTo>
                  <a:lnTo>
                    <a:pt x="4816592" y="1252673"/>
                  </a:lnTo>
                  <a:lnTo>
                    <a:pt x="0" y="1252673"/>
                  </a:lnTo>
                  <a:close/>
                </a:path>
              </a:pathLst>
            </a:custGeom>
            <a:solidFill>
              <a:srgbClr val="FF3131"/>
            </a:solidFill>
          </p:spPr>
        </p:sp>
        <p:sp>
          <p:nvSpPr>
            <p:cNvPr name="TextBox 4" id="4"/>
            <p:cNvSpPr txBox="true"/>
            <p:nvPr/>
          </p:nvSpPr>
          <p:spPr>
            <a:xfrm>
              <a:off x="0" y="-38100"/>
              <a:ext cx="4816593" cy="1290773"/>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11284262" y="0"/>
            <a:ext cx="7003738" cy="3847353"/>
            <a:chOff x="0" y="0"/>
            <a:chExt cx="1844606" cy="1013295"/>
          </a:xfrm>
        </p:grpSpPr>
        <p:sp>
          <p:nvSpPr>
            <p:cNvPr name="Freeform 6" id="6"/>
            <p:cNvSpPr/>
            <p:nvPr/>
          </p:nvSpPr>
          <p:spPr>
            <a:xfrm flipH="false" flipV="false" rot="0">
              <a:off x="0" y="0"/>
              <a:ext cx="1844606" cy="1013295"/>
            </a:xfrm>
            <a:custGeom>
              <a:avLst/>
              <a:gdLst/>
              <a:ahLst/>
              <a:cxnLst/>
              <a:rect r="r" b="b" t="t" l="l"/>
              <a:pathLst>
                <a:path h="1013295" w="1844606">
                  <a:moveTo>
                    <a:pt x="0" y="0"/>
                  </a:moveTo>
                  <a:lnTo>
                    <a:pt x="1844606" y="0"/>
                  </a:lnTo>
                  <a:lnTo>
                    <a:pt x="1844606" y="1013295"/>
                  </a:lnTo>
                  <a:lnTo>
                    <a:pt x="0" y="1013295"/>
                  </a:lnTo>
                  <a:close/>
                </a:path>
              </a:pathLst>
            </a:custGeom>
            <a:solidFill>
              <a:srgbClr val="272726"/>
            </a:solidFill>
          </p:spPr>
        </p:sp>
        <p:sp>
          <p:nvSpPr>
            <p:cNvPr name="TextBox 7" id="7"/>
            <p:cNvSpPr txBox="true"/>
            <p:nvPr/>
          </p:nvSpPr>
          <p:spPr>
            <a:xfrm>
              <a:off x="0" y="-38100"/>
              <a:ext cx="1844606" cy="1051395"/>
            </a:xfrm>
            <a:prstGeom prst="rect">
              <a:avLst/>
            </a:prstGeom>
          </p:spPr>
          <p:txBody>
            <a:bodyPr anchor="ctr" rtlCol="false" tIns="50800" lIns="50800" bIns="50800" rIns="50800"/>
            <a:lstStyle/>
            <a:p>
              <a:pPr algn="ctr">
                <a:lnSpc>
                  <a:spcPts val="3359"/>
                </a:lnSpc>
              </a:pPr>
            </a:p>
          </p:txBody>
        </p:sp>
      </p:grpSp>
      <p:sp>
        <p:nvSpPr>
          <p:cNvPr name="TextBox 8" id="8"/>
          <p:cNvSpPr txBox="true"/>
          <p:nvPr/>
        </p:nvSpPr>
        <p:spPr>
          <a:xfrm rot="0">
            <a:off x="1028700" y="2475189"/>
            <a:ext cx="8613395" cy="1917725"/>
          </a:xfrm>
          <a:prstGeom prst="rect">
            <a:avLst/>
          </a:prstGeom>
        </p:spPr>
        <p:txBody>
          <a:bodyPr anchor="t" rtlCol="false" tIns="0" lIns="0" bIns="0" rIns="0">
            <a:spAutoFit/>
          </a:bodyPr>
          <a:lstStyle/>
          <a:p>
            <a:pPr algn="l">
              <a:lnSpc>
                <a:spcPts val="14376"/>
              </a:lnSpc>
            </a:pPr>
            <a:r>
              <a:rPr lang="en-US" sz="14376" spc="-991" b="true">
                <a:solidFill>
                  <a:srgbClr val="272726"/>
                </a:solidFill>
                <a:latin typeface="TT Interphases Bold"/>
                <a:ea typeface="TT Interphases Bold"/>
                <a:cs typeface="TT Interphases Bold"/>
                <a:sym typeface="TT Interphases Bold"/>
              </a:rPr>
              <a:t>Agenda</a:t>
            </a:r>
          </a:p>
        </p:txBody>
      </p:sp>
      <p:sp>
        <p:nvSpPr>
          <p:cNvPr name="Freeform 9" id="9"/>
          <p:cNvSpPr/>
          <p:nvPr/>
        </p:nvSpPr>
        <p:spPr>
          <a:xfrm flipH="false" flipV="false" rot="0">
            <a:off x="1028700" y="6330062"/>
            <a:ext cx="337419" cy="337419"/>
          </a:xfrm>
          <a:custGeom>
            <a:avLst/>
            <a:gdLst/>
            <a:ahLst/>
            <a:cxnLst/>
            <a:rect r="r" b="b" t="t" l="l"/>
            <a:pathLst>
              <a:path h="337419" w="337419">
                <a:moveTo>
                  <a:pt x="0" y="0"/>
                </a:moveTo>
                <a:lnTo>
                  <a:pt x="337419" y="0"/>
                </a:lnTo>
                <a:lnTo>
                  <a:pt x="337419" y="337419"/>
                </a:lnTo>
                <a:lnTo>
                  <a:pt x="0" y="3374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028700" y="7255094"/>
            <a:ext cx="337419" cy="337419"/>
          </a:xfrm>
          <a:custGeom>
            <a:avLst/>
            <a:gdLst/>
            <a:ahLst/>
            <a:cxnLst/>
            <a:rect r="r" b="b" t="t" l="l"/>
            <a:pathLst>
              <a:path h="337419" w="337419">
                <a:moveTo>
                  <a:pt x="0" y="0"/>
                </a:moveTo>
                <a:lnTo>
                  <a:pt x="337419" y="0"/>
                </a:lnTo>
                <a:lnTo>
                  <a:pt x="337419" y="337418"/>
                </a:lnTo>
                <a:lnTo>
                  <a:pt x="0" y="3374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1" id="11"/>
          <p:cNvGrpSpPr/>
          <p:nvPr/>
        </p:nvGrpSpPr>
        <p:grpSpPr>
          <a:xfrm rot="0">
            <a:off x="11284262" y="2628582"/>
            <a:ext cx="7003738" cy="7658418"/>
            <a:chOff x="0" y="0"/>
            <a:chExt cx="9338317" cy="10211224"/>
          </a:xfrm>
        </p:grpSpPr>
        <p:pic>
          <p:nvPicPr>
            <p:cNvPr name="Picture 12" id="12"/>
            <p:cNvPicPr>
              <a:picLocks noChangeAspect="true"/>
            </p:cNvPicPr>
            <p:nvPr/>
          </p:nvPicPr>
          <p:blipFill>
            <a:blip r:embed="rId4"/>
            <a:srcRect l="0" t="0" r="0" b="27147"/>
            <a:stretch>
              <a:fillRect/>
            </a:stretch>
          </p:blipFill>
          <p:spPr>
            <a:xfrm flipH="false" flipV="false">
              <a:off x="0" y="0"/>
              <a:ext cx="9338317" cy="10211224"/>
            </a:xfrm>
            <a:prstGeom prst="rect">
              <a:avLst/>
            </a:prstGeom>
          </p:spPr>
        </p:pic>
      </p:grpSp>
      <p:sp>
        <p:nvSpPr>
          <p:cNvPr name="TextBox 13" id="13"/>
          <p:cNvSpPr txBox="true"/>
          <p:nvPr/>
        </p:nvSpPr>
        <p:spPr>
          <a:xfrm rot="0">
            <a:off x="1675493" y="6094067"/>
            <a:ext cx="7966602" cy="657010"/>
          </a:xfrm>
          <a:prstGeom prst="rect">
            <a:avLst/>
          </a:prstGeom>
        </p:spPr>
        <p:txBody>
          <a:bodyPr anchor="t" rtlCol="false" tIns="0" lIns="0" bIns="0" rIns="0">
            <a:spAutoFit/>
          </a:bodyPr>
          <a:lstStyle/>
          <a:p>
            <a:pPr algn="l">
              <a:lnSpc>
                <a:spcPts val="5671"/>
              </a:lnSpc>
            </a:pPr>
            <a:r>
              <a:rPr lang="en-US" b="true" sz="3335" spc="-83">
                <a:solidFill>
                  <a:srgbClr val="FFFFFF"/>
                </a:solidFill>
                <a:latin typeface="TT Interphases Bold"/>
                <a:ea typeface="TT Interphases Bold"/>
                <a:cs typeface="TT Interphases Bold"/>
                <a:sym typeface="TT Interphases Bold"/>
              </a:rPr>
              <a:t>HOW TO WRITE A JOB DESCRIPTION</a:t>
            </a:r>
          </a:p>
        </p:txBody>
      </p:sp>
      <p:sp>
        <p:nvSpPr>
          <p:cNvPr name="TextBox 14" id="14"/>
          <p:cNvSpPr txBox="true"/>
          <p:nvPr/>
        </p:nvSpPr>
        <p:spPr>
          <a:xfrm rot="0">
            <a:off x="1675493" y="7102694"/>
            <a:ext cx="6588115" cy="657010"/>
          </a:xfrm>
          <a:prstGeom prst="rect">
            <a:avLst/>
          </a:prstGeom>
        </p:spPr>
        <p:txBody>
          <a:bodyPr anchor="t" rtlCol="false" tIns="0" lIns="0" bIns="0" rIns="0">
            <a:spAutoFit/>
          </a:bodyPr>
          <a:lstStyle/>
          <a:p>
            <a:pPr algn="l">
              <a:lnSpc>
                <a:spcPts val="5671"/>
              </a:lnSpc>
            </a:pPr>
            <a:r>
              <a:rPr lang="en-US" b="true" sz="3335" spc="-83">
                <a:solidFill>
                  <a:srgbClr val="FFFFFF"/>
                </a:solidFill>
                <a:latin typeface="TT Interphases Bold"/>
                <a:ea typeface="TT Interphases Bold"/>
                <a:cs typeface="TT Interphases Bold"/>
                <a:sym typeface="TT Interphases Bold"/>
              </a:rPr>
              <a:t>CONDITIONAL SENTENCE TYPE 1</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EEEFF0"/>
        </a:solidFill>
      </p:bgPr>
    </p:bg>
    <p:spTree>
      <p:nvGrpSpPr>
        <p:cNvPr id="1" name=""/>
        <p:cNvGrpSpPr/>
        <p:nvPr/>
      </p:nvGrpSpPr>
      <p:grpSpPr>
        <a:xfrm>
          <a:off x="0" y="0"/>
          <a:ext cx="0" cy="0"/>
          <a:chOff x="0" y="0"/>
          <a:chExt cx="0" cy="0"/>
        </a:xfrm>
      </p:grpSpPr>
      <p:grpSp>
        <p:nvGrpSpPr>
          <p:cNvPr name="Group 2" id="2"/>
          <p:cNvGrpSpPr/>
          <p:nvPr/>
        </p:nvGrpSpPr>
        <p:grpSpPr>
          <a:xfrm rot="0">
            <a:off x="6960041" y="0"/>
            <a:ext cx="11327959" cy="10287000"/>
            <a:chOff x="0" y="0"/>
            <a:chExt cx="2983495" cy="2709333"/>
          </a:xfrm>
        </p:grpSpPr>
        <p:sp>
          <p:nvSpPr>
            <p:cNvPr name="Freeform 3" id="3"/>
            <p:cNvSpPr/>
            <p:nvPr/>
          </p:nvSpPr>
          <p:spPr>
            <a:xfrm flipH="false" flipV="false" rot="0">
              <a:off x="0" y="0"/>
              <a:ext cx="2983495" cy="2709333"/>
            </a:xfrm>
            <a:custGeom>
              <a:avLst/>
              <a:gdLst/>
              <a:ahLst/>
              <a:cxnLst/>
              <a:rect r="r" b="b" t="t" l="l"/>
              <a:pathLst>
                <a:path h="2709333" w="2983495">
                  <a:moveTo>
                    <a:pt x="0" y="0"/>
                  </a:moveTo>
                  <a:lnTo>
                    <a:pt x="2983495" y="0"/>
                  </a:lnTo>
                  <a:lnTo>
                    <a:pt x="2983495" y="2709333"/>
                  </a:lnTo>
                  <a:lnTo>
                    <a:pt x="0" y="2709333"/>
                  </a:lnTo>
                  <a:close/>
                </a:path>
              </a:pathLst>
            </a:custGeom>
            <a:solidFill>
              <a:srgbClr val="272726"/>
            </a:solidFill>
          </p:spPr>
        </p:sp>
        <p:sp>
          <p:nvSpPr>
            <p:cNvPr name="TextBox 4" id="4"/>
            <p:cNvSpPr txBox="true"/>
            <p:nvPr/>
          </p:nvSpPr>
          <p:spPr>
            <a:xfrm>
              <a:off x="0" y="-38100"/>
              <a:ext cx="2983495" cy="2747433"/>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0" y="-15578"/>
            <a:ext cx="18288000" cy="2052669"/>
            <a:chOff x="0" y="0"/>
            <a:chExt cx="4816593" cy="540621"/>
          </a:xfrm>
        </p:grpSpPr>
        <p:sp>
          <p:nvSpPr>
            <p:cNvPr name="Freeform 6" id="6"/>
            <p:cNvSpPr/>
            <p:nvPr/>
          </p:nvSpPr>
          <p:spPr>
            <a:xfrm flipH="false" flipV="false" rot="0">
              <a:off x="0" y="0"/>
              <a:ext cx="4816592" cy="540621"/>
            </a:xfrm>
            <a:custGeom>
              <a:avLst/>
              <a:gdLst/>
              <a:ahLst/>
              <a:cxnLst/>
              <a:rect r="r" b="b" t="t" l="l"/>
              <a:pathLst>
                <a:path h="540621" w="4816592">
                  <a:moveTo>
                    <a:pt x="0" y="0"/>
                  </a:moveTo>
                  <a:lnTo>
                    <a:pt x="4816592" y="0"/>
                  </a:lnTo>
                  <a:lnTo>
                    <a:pt x="4816592" y="540621"/>
                  </a:lnTo>
                  <a:lnTo>
                    <a:pt x="0" y="540621"/>
                  </a:lnTo>
                  <a:close/>
                </a:path>
              </a:pathLst>
            </a:custGeom>
            <a:solidFill>
              <a:srgbClr val="FF3131"/>
            </a:solidFill>
          </p:spPr>
        </p:sp>
        <p:sp>
          <p:nvSpPr>
            <p:cNvPr name="TextBox 7" id="7"/>
            <p:cNvSpPr txBox="true"/>
            <p:nvPr/>
          </p:nvSpPr>
          <p:spPr>
            <a:xfrm>
              <a:off x="0" y="-38100"/>
              <a:ext cx="4816593" cy="578721"/>
            </a:xfrm>
            <a:prstGeom prst="rect">
              <a:avLst/>
            </a:prstGeom>
          </p:spPr>
          <p:txBody>
            <a:bodyPr anchor="ctr" rtlCol="false" tIns="50800" lIns="50800" bIns="50800" rIns="50800"/>
            <a:lstStyle/>
            <a:p>
              <a:pPr algn="ctr">
                <a:lnSpc>
                  <a:spcPts val="3359"/>
                </a:lnSpc>
              </a:pPr>
            </a:p>
          </p:txBody>
        </p:sp>
      </p:grpSp>
      <p:sp>
        <p:nvSpPr>
          <p:cNvPr name="TextBox 8" id="8"/>
          <p:cNvSpPr txBox="true"/>
          <p:nvPr/>
        </p:nvSpPr>
        <p:spPr>
          <a:xfrm rot="0">
            <a:off x="754662" y="4231212"/>
            <a:ext cx="6205380" cy="2177743"/>
          </a:xfrm>
          <a:prstGeom prst="rect">
            <a:avLst/>
          </a:prstGeom>
        </p:spPr>
        <p:txBody>
          <a:bodyPr anchor="t" rtlCol="false" tIns="0" lIns="0" bIns="0" rIns="0">
            <a:spAutoFit/>
          </a:bodyPr>
          <a:lstStyle/>
          <a:p>
            <a:pPr algn="l">
              <a:lnSpc>
                <a:spcPts val="8400"/>
              </a:lnSpc>
            </a:pPr>
            <a:r>
              <a:rPr lang="en-US" sz="8400" spc="-579" b="true">
                <a:solidFill>
                  <a:srgbClr val="272726"/>
                </a:solidFill>
                <a:latin typeface="TT Interphases Bold"/>
                <a:ea typeface="TT Interphases Bold"/>
                <a:cs typeface="TT Interphases Bold"/>
                <a:sym typeface="TT Interphases Bold"/>
              </a:rPr>
              <a:t>What is a job Description?</a:t>
            </a:r>
          </a:p>
        </p:txBody>
      </p:sp>
      <p:sp>
        <p:nvSpPr>
          <p:cNvPr name="TextBox 9" id="9"/>
          <p:cNvSpPr txBox="true"/>
          <p:nvPr/>
        </p:nvSpPr>
        <p:spPr>
          <a:xfrm rot="0">
            <a:off x="8165180" y="2951250"/>
            <a:ext cx="9094120" cy="5730656"/>
          </a:xfrm>
          <a:prstGeom prst="rect">
            <a:avLst/>
          </a:prstGeom>
        </p:spPr>
        <p:txBody>
          <a:bodyPr anchor="t" rtlCol="false" tIns="0" lIns="0" bIns="0" rIns="0">
            <a:spAutoFit/>
          </a:bodyPr>
          <a:lstStyle/>
          <a:p>
            <a:pPr algn="just">
              <a:lnSpc>
                <a:spcPts val="4152"/>
              </a:lnSpc>
            </a:pPr>
            <a:r>
              <a:rPr lang="en-US" sz="2965" spc="-74">
                <a:solidFill>
                  <a:srgbClr val="EEEFF0"/>
                </a:solidFill>
                <a:latin typeface="TT Interphases"/>
                <a:ea typeface="TT Interphases"/>
                <a:cs typeface="TT Interphases"/>
                <a:sym typeface="TT Interphases"/>
              </a:rPr>
              <a:t>A job description is a written document that outlines the responsibilities, duties, required qualifications, and expectations for a specific role within an organization. It serves as a clear summary of what the job entails, what skills and experience are needed, and what the company expects from the person in that position. Job descriptions help employers attract suitable candidates, set clear role expectations, guide performance evaluations, and align employees with organizational goals. They also assist candidates in determining if the job matches their qualifications and career objectives</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EEEFF0"/>
        </a:solidFill>
      </p:bgPr>
    </p:bg>
    <p:spTree>
      <p:nvGrpSpPr>
        <p:cNvPr id="1" name=""/>
        <p:cNvGrpSpPr/>
        <p:nvPr/>
      </p:nvGrpSpPr>
      <p:grpSpPr>
        <a:xfrm>
          <a:off x="0" y="0"/>
          <a:ext cx="0" cy="0"/>
          <a:chOff x="0" y="0"/>
          <a:chExt cx="0" cy="0"/>
        </a:xfrm>
      </p:grpSpPr>
      <p:grpSp>
        <p:nvGrpSpPr>
          <p:cNvPr name="Group 2" id="2"/>
          <p:cNvGrpSpPr/>
          <p:nvPr/>
        </p:nvGrpSpPr>
        <p:grpSpPr>
          <a:xfrm rot="0">
            <a:off x="6960041" y="0"/>
            <a:ext cx="11327959" cy="10287000"/>
            <a:chOff x="0" y="0"/>
            <a:chExt cx="2983495" cy="2709333"/>
          </a:xfrm>
        </p:grpSpPr>
        <p:sp>
          <p:nvSpPr>
            <p:cNvPr name="Freeform 3" id="3"/>
            <p:cNvSpPr/>
            <p:nvPr/>
          </p:nvSpPr>
          <p:spPr>
            <a:xfrm flipH="false" flipV="false" rot="0">
              <a:off x="0" y="0"/>
              <a:ext cx="2983495" cy="2709333"/>
            </a:xfrm>
            <a:custGeom>
              <a:avLst/>
              <a:gdLst/>
              <a:ahLst/>
              <a:cxnLst/>
              <a:rect r="r" b="b" t="t" l="l"/>
              <a:pathLst>
                <a:path h="2709333" w="2983495">
                  <a:moveTo>
                    <a:pt x="0" y="0"/>
                  </a:moveTo>
                  <a:lnTo>
                    <a:pt x="2983495" y="0"/>
                  </a:lnTo>
                  <a:lnTo>
                    <a:pt x="2983495" y="2709333"/>
                  </a:lnTo>
                  <a:lnTo>
                    <a:pt x="0" y="2709333"/>
                  </a:lnTo>
                  <a:close/>
                </a:path>
              </a:pathLst>
            </a:custGeom>
            <a:solidFill>
              <a:srgbClr val="272726"/>
            </a:solidFill>
          </p:spPr>
        </p:sp>
        <p:sp>
          <p:nvSpPr>
            <p:cNvPr name="TextBox 4" id="4"/>
            <p:cNvSpPr txBox="true"/>
            <p:nvPr/>
          </p:nvSpPr>
          <p:spPr>
            <a:xfrm>
              <a:off x="0" y="-38100"/>
              <a:ext cx="2983495" cy="2747433"/>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0" y="-15578"/>
            <a:ext cx="18288000" cy="2052669"/>
            <a:chOff x="0" y="0"/>
            <a:chExt cx="4816593" cy="540621"/>
          </a:xfrm>
        </p:grpSpPr>
        <p:sp>
          <p:nvSpPr>
            <p:cNvPr name="Freeform 6" id="6"/>
            <p:cNvSpPr/>
            <p:nvPr/>
          </p:nvSpPr>
          <p:spPr>
            <a:xfrm flipH="false" flipV="false" rot="0">
              <a:off x="0" y="0"/>
              <a:ext cx="4816592" cy="540621"/>
            </a:xfrm>
            <a:custGeom>
              <a:avLst/>
              <a:gdLst/>
              <a:ahLst/>
              <a:cxnLst/>
              <a:rect r="r" b="b" t="t" l="l"/>
              <a:pathLst>
                <a:path h="540621" w="4816592">
                  <a:moveTo>
                    <a:pt x="0" y="0"/>
                  </a:moveTo>
                  <a:lnTo>
                    <a:pt x="4816592" y="0"/>
                  </a:lnTo>
                  <a:lnTo>
                    <a:pt x="4816592" y="540621"/>
                  </a:lnTo>
                  <a:lnTo>
                    <a:pt x="0" y="540621"/>
                  </a:lnTo>
                  <a:close/>
                </a:path>
              </a:pathLst>
            </a:custGeom>
            <a:solidFill>
              <a:srgbClr val="FF3131"/>
            </a:solidFill>
          </p:spPr>
        </p:sp>
        <p:sp>
          <p:nvSpPr>
            <p:cNvPr name="TextBox 7" id="7"/>
            <p:cNvSpPr txBox="true"/>
            <p:nvPr/>
          </p:nvSpPr>
          <p:spPr>
            <a:xfrm>
              <a:off x="0" y="-38100"/>
              <a:ext cx="4816593" cy="578721"/>
            </a:xfrm>
            <a:prstGeom prst="rect">
              <a:avLst/>
            </a:prstGeom>
          </p:spPr>
          <p:txBody>
            <a:bodyPr anchor="ctr" rtlCol="false" tIns="50800" lIns="50800" bIns="50800" rIns="50800"/>
            <a:lstStyle/>
            <a:p>
              <a:pPr algn="ctr">
                <a:lnSpc>
                  <a:spcPts val="3359"/>
                </a:lnSpc>
              </a:pPr>
            </a:p>
          </p:txBody>
        </p:sp>
      </p:grpSp>
      <p:sp>
        <p:nvSpPr>
          <p:cNvPr name="TextBox 8" id="8"/>
          <p:cNvSpPr txBox="true"/>
          <p:nvPr/>
        </p:nvSpPr>
        <p:spPr>
          <a:xfrm rot="0">
            <a:off x="754662" y="4240737"/>
            <a:ext cx="5737216" cy="2345837"/>
          </a:xfrm>
          <a:prstGeom prst="rect">
            <a:avLst/>
          </a:prstGeom>
        </p:spPr>
        <p:txBody>
          <a:bodyPr anchor="t" rtlCol="false" tIns="0" lIns="0" bIns="0" rIns="0">
            <a:spAutoFit/>
          </a:bodyPr>
          <a:lstStyle/>
          <a:p>
            <a:pPr algn="l">
              <a:lnSpc>
                <a:spcPts val="9038"/>
              </a:lnSpc>
            </a:pPr>
            <a:r>
              <a:rPr lang="en-US" sz="9038" spc="-623" b="true">
                <a:solidFill>
                  <a:srgbClr val="272726"/>
                </a:solidFill>
                <a:latin typeface="TT Interphases Bold"/>
                <a:ea typeface="TT Interphases Bold"/>
                <a:cs typeface="TT Interphases Bold"/>
                <a:sym typeface="TT Interphases Bold"/>
              </a:rPr>
              <a:t>Elements in JobDesc</a:t>
            </a:r>
          </a:p>
        </p:txBody>
      </p:sp>
      <p:sp>
        <p:nvSpPr>
          <p:cNvPr name="TextBox 9" id="9"/>
          <p:cNvSpPr txBox="true"/>
          <p:nvPr/>
        </p:nvSpPr>
        <p:spPr>
          <a:xfrm rot="0">
            <a:off x="8193341" y="3316924"/>
            <a:ext cx="9341014" cy="5738721"/>
          </a:xfrm>
          <a:prstGeom prst="rect">
            <a:avLst/>
          </a:prstGeom>
        </p:spPr>
        <p:txBody>
          <a:bodyPr anchor="t" rtlCol="false" tIns="0" lIns="0" bIns="0" rIns="0">
            <a:spAutoFit/>
          </a:bodyPr>
          <a:lstStyle/>
          <a:p>
            <a:pPr algn="just" marL="881664" indent="-440832" lvl="1">
              <a:lnSpc>
                <a:spcPts val="5717"/>
              </a:lnSpc>
              <a:buFont typeface="Arial"/>
              <a:buChar char="•"/>
            </a:pPr>
            <a:r>
              <a:rPr lang="en-US" sz="4083" spc="-102">
                <a:solidFill>
                  <a:srgbClr val="EEEFF0"/>
                </a:solidFill>
                <a:latin typeface="TT Interphases"/>
                <a:ea typeface="TT Interphases"/>
                <a:cs typeface="TT Interphases"/>
                <a:sym typeface="TT Interphases"/>
              </a:rPr>
              <a:t>Job title and summary</a:t>
            </a:r>
          </a:p>
          <a:p>
            <a:pPr algn="just" marL="881664" indent="-440832" lvl="1">
              <a:lnSpc>
                <a:spcPts val="5717"/>
              </a:lnSpc>
              <a:buFont typeface="Arial"/>
              <a:buChar char="•"/>
            </a:pPr>
            <a:r>
              <a:rPr lang="en-US" sz="4083" spc="-102">
                <a:solidFill>
                  <a:srgbClr val="EEEFF0"/>
                </a:solidFill>
                <a:latin typeface="TT Interphases"/>
                <a:ea typeface="TT Interphases"/>
                <a:cs typeface="TT Interphases"/>
                <a:sym typeface="TT Interphases"/>
              </a:rPr>
              <a:t>Main duties and responsibilities</a:t>
            </a:r>
          </a:p>
          <a:p>
            <a:pPr algn="just" marL="881664" indent="-440832" lvl="1">
              <a:lnSpc>
                <a:spcPts val="5717"/>
              </a:lnSpc>
              <a:buFont typeface="Arial"/>
              <a:buChar char="•"/>
            </a:pPr>
            <a:r>
              <a:rPr lang="en-US" sz="4083" spc="-102">
                <a:solidFill>
                  <a:srgbClr val="EEEFF0"/>
                </a:solidFill>
                <a:latin typeface="TT Interphases"/>
                <a:ea typeface="TT Interphases"/>
                <a:cs typeface="TT Interphases"/>
                <a:sym typeface="TT Interphases"/>
              </a:rPr>
              <a:t>Required skills, qualifications, and experience</a:t>
            </a:r>
          </a:p>
          <a:p>
            <a:pPr algn="just" marL="881664" indent="-440832" lvl="1">
              <a:lnSpc>
                <a:spcPts val="5717"/>
              </a:lnSpc>
              <a:buFont typeface="Arial"/>
              <a:buChar char="•"/>
            </a:pPr>
            <a:r>
              <a:rPr lang="en-US" sz="4083" spc="-102">
                <a:solidFill>
                  <a:srgbClr val="EEEFF0"/>
                </a:solidFill>
                <a:latin typeface="TT Interphases"/>
                <a:ea typeface="TT Interphases"/>
                <a:cs typeface="TT Interphases"/>
                <a:sym typeface="TT Interphases"/>
              </a:rPr>
              <a:t>Reporting relationships</a:t>
            </a:r>
          </a:p>
          <a:p>
            <a:pPr algn="just" marL="881664" indent="-440832" lvl="1">
              <a:lnSpc>
                <a:spcPts val="5717"/>
              </a:lnSpc>
              <a:buFont typeface="Arial"/>
              <a:buChar char="•"/>
            </a:pPr>
            <a:r>
              <a:rPr lang="en-US" sz="4083" spc="-102">
                <a:solidFill>
                  <a:srgbClr val="EEEFF0"/>
                </a:solidFill>
                <a:latin typeface="TT Interphases"/>
                <a:ea typeface="TT Interphases"/>
                <a:cs typeface="TT Interphases"/>
                <a:sym typeface="TT Interphases"/>
              </a:rPr>
              <a:t>Working conditions and any other relevant info</a:t>
            </a:r>
          </a:p>
          <a:p>
            <a:pPr algn="just">
              <a:lnSpc>
                <a:spcPts val="5717"/>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EEFF0"/>
        </a:solidFill>
      </p:bgPr>
    </p:bg>
    <p:spTree>
      <p:nvGrpSpPr>
        <p:cNvPr id="1" name=""/>
        <p:cNvGrpSpPr/>
        <p:nvPr/>
      </p:nvGrpSpPr>
      <p:grpSpPr>
        <a:xfrm>
          <a:off x="0" y="0"/>
          <a:ext cx="0" cy="0"/>
          <a:chOff x="0" y="0"/>
          <a:chExt cx="0" cy="0"/>
        </a:xfrm>
      </p:grpSpPr>
      <p:grpSp>
        <p:nvGrpSpPr>
          <p:cNvPr name="Group 2" id="2"/>
          <p:cNvGrpSpPr/>
          <p:nvPr/>
        </p:nvGrpSpPr>
        <p:grpSpPr>
          <a:xfrm rot="0">
            <a:off x="5469399" y="3771061"/>
            <a:ext cx="13072047" cy="6515939"/>
            <a:chOff x="0" y="0"/>
            <a:chExt cx="3442844" cy="1716132"/>
          </a:xfrm>
        </p:grpSpPr>
        <p:sp>
          <p:nvSpPr>
            <p:cNvPr name="Freeform 3" id="3"/>
            <p:cNvSpPr/>
            <p:nvPr/>
          </p:nvSpPr>
          <p:spPr>
            <a:xfrm flipH="false" flipV="false" rot="0">
              <a:off x="0" y="0"/>
              <a:ext cx="3442844" cy="1716132"/>
            </a:xfrm>
            <a:custGeom>
              <a:avLst/>
              <a:gdLst/>
              <a:ahLst/>
              <a:cxnLst/>
              <a:rect r="r" b="b" t="t" l="l"/>
              <a:pathLst>
                <a:path h="1716132" w="3442844">
                  <a:moveTo>
                    <a:pt x="0" y="0"/>
                  </a:moveTo>
                  <a:lnTo>
                    <a:pt x="3442844" y="0"/>
                  </a:lnTo>
                  <a:lnTo>
                    <a:pt x="3442844" y="1716132"/>
                  </a:lnTo>
                  <a:lnTo>
                    <a:pt x="0" y="1716132"/>
                  </a:lnTo>
                  <a:close/>
                </a:path>
              </a:pathLst>
            </a:custGeom>
            <a:solidFill>
              <a:srgbClr val="272726"/>
            </a:solidFill>
          </p:spPr>
        </p:sp>
        <p:sp>
          <p:nvSpPr>
            <p:cNvPr name="TextBox 4" id="4"/>
            <p:cNvSpPr txBox="true"/>
            <p:nvPr/>
          </p:nvSpPr>
          <p:spPr>
            <a:xfrm>
              <a:off x="0" y="-38100"/>
              <a:ext cx="3442844" cy="1754232"/>
            </a:xfrm>
            <a:prstGeom prst="rect">
              <a:avLst/>
            </a:prstGeom>
          </p:spPr>
          <p:txBody>
            <a:bodyPr anchor="ctr" rtlCol="false" tIns="50800" lIns="50800" bIns="50800" rIns="50800"/>
            <a:lstStyle/>
            <a:p>
              <a:pPr algn="ctr">
                <a:lnSpc>
                  <a:spcPts val="3359"/>
                </a:lnSpc>
              </a:pPr>
            </a:p>
          </p:txBody>
        </p:sp>
      </p:grpSp>
      <p:sp>
        <p:nvSpPr>
          <p:cNvPr name="TextBox 5" id="5"/>
          <p:cNvSpPr txBox="true"/>
          <p:nvPr/>
        </p:nvSpPr>
        <p:spPr>
          <a:xfrm rot="0">
            <a:off x="859736" y="1219200"/>
            <a:ext cx="12764924" cy="2551861"/>
          </a:xfrm>
          <a:prstGeom prst="rect">
            <a:avLst/>
          </a:prstGeom>
        </p:spPr>
        <p:txBody>
          <a:bodyPr anchor="t" rtlCol="false" tIns="0" lIns="0" bIns="0" rIns="0">
            <a:spAutoFit/>
          </a:bodyPr>
          <a:lstStyle/>
          <a:p>
            <a:pPr algn="l">
              <a:lnSpc>
                <a:spcPts val="9846"/>
              </a:lnSpc>
            </a:pPr>
            <a:r>
              <a:rPr lang="en-US" sz="9846" spc="-679" b="true">
                <a:solidFill>
                  <a:srgbClr val="272726"/>
                </a:solidFill>
                <a:latin typeface="TT Interphases Bold"/>
                <a:ea typeface="TT Interphases Bold"/>
                <a:cs typeface="TT Interphases Bold"/>
                <a:sym typeface="TT Interphases Bold"/>
              </a:rPr>
              <a:t>How to Write A Job Description?</a:t>
            </a:r>
          </a:p>
        </p:txBody>
      </p:sp>
      <p:sp>
        <p:nvSpPr>
          <p:cNvPr name="TextBox 6" id="6"/>
          <p:cNvSpPr txBox="true"/>
          <p:nvPr/>
        </p:nvSpPr>
        <p:spPr>
          <a:xfrm rot="0">
            <a:off x="7019765" y="4285403"/>
            <a:ext cx="10239535" cy="5420579"/>
          </a:xfrm>
          <a:prstGeom prst="rect">
            <a:avLst/>
          </a:prstGeom>
        </p:spPr>
        <p:txBody>
          <a:bodyPr anchor="t" rtlCol="false" tIns="0" lIns="0" bIns="0" rIns="0">
            <a:spAutoFit/>
          </a:bodyPr>
          <a:lstStyle/>
          <a:p>
            <a:pPr algn="just">
              <a:lnSpc>
                <a:spcPts val="4315"/>
              </a:lnSpc>
            </a:pPr>
            <a:r>
              <a:rPr lang="en-US" sz="3082" spc="-77">
                <a:solidFill>
                  <a:srgbClr val="FFFFFF"/>
                </a:solidFill>
                <a:latin typeface="TT Interphases"/>
                <a:ea typeface="TT Interphases"/>
                <a:cs typeface="TT Interphases"/>
                <a:sym typeface="TT Interphases"/>
              </a:rPr>
              <a:t>To write a job description effectively, start with a clear and concise job title followed by a brief job summary that highlights the company and the role's purpose. Include core responsibilities using clear action verbs, focusing on essential activities in a logical order. Specify qualifications and skills required, including education, experience, and any preferred traits, while avoiding jargon or abbreviations. Keep the language simple, factual, and impersonal, and ensure the description is engaging but precise to attract suitable candidates.</a:t>
            </a:r>
          </a:p>
        </p:txBody>
      </p:sp>
      <p:grpSp>
        <p:nvGrpSpPr>
          <p:cNvPr name="Group 7" id="7"/>
          <p:cNvGrpSpPr/>
          <p:nvPr/>
        </p:nvGrpSpPr>
        <p:grpSpPr>
          <a:xfrm rot="0">
            <a:off x="0" y="4763325"/>
            <a:ext cx="5469399" cy="6579693"/>
            <a:chOff x="0" y="0"/>
            <a:chExt cx="7292532" cy="8772925"/>
          </a:xfrm>
        </p:grpSpPr>
        <p:pic>
          <p:nvPicPr>
            <p:cNvPr name="Picture 8" id="8"/>
            <p:cNvPicPr>
              <a:picLocks noChangeAspect="true"/>
            </p:cNvPicPr>
            <p:nvPr/>
          </p:nvPicPr>
          <p:blipFill>
            <a:blip r:embed="rId2"/>
            <a:srcRect l="27011" t="17137" r="27011" b="0"/>
            <a:stretch>
              <a:fillRect/>
            </a:stretch>
          </p:blipFill>
          <p:spPr>
            <a:xfrm flipH="false" flipV="false">
              <a:off x="0" y="0"/>
              <a:ext cx="7292532" cy="8772925"/>
            </a:xfrm>
            <a:prstGeom prst="rect">
              <a:avLst/>
            </a:prstGeom>
          </p:spPr>
        </p:pic>
      </p:grpSp>
    </p:spTree>
  </p:cSld>
  <p:clrMapOvr>
    <a:masterClrMapping/>
  </p:clrMapOvr>
</p:sld>
</file>

<file path=ppt/slides/slide6.xml><?xml version="1.0" encoding="utf-8"?>
<p:sld xmlns:p="http://schemas.openxmlformats.org/presentationml/2006/main" xmlns:a="http://schemas.openxmlformats.org/drawingml/2006/main">
  <p:cSld>
    <p:bg>
      <p:bgPr>
        <a:solidFill>
          <a:srgbClr val="EEEFF0"/>
        </a:solidFill>
      </p:bgPr>
    </p:bg>
    <p:spTree>
      <p:nvGrpSpPr>
        <p:cNvPr id="1" name=""/>
        <p:cNvGrpSpPr/>
        <p:nvPr/>
      </p:nvGrpSpPr>
      <p:grpSpPr>
        <a:xfrm>
          <a:off x="0" y="0"/>
          <a:ext cx="0" cy="0"/>
          <a:chOff x="0" y="0"/>
          <a:chExt cx="0" cy="0"/>
        </a:xfrm>
      </p:grpSpPr>
      <p:grpSp>
        <p:nvGrpSpPr>
          <p:cNvPr name="Group 2" id="2"/>
          <p:cNvGrpSpPr/>
          <p:nvPr/>
        </p:nvGrpSpPr>
        <p:grpSpPr>
          <a:xfrm rot="0">
            <a:off x="-327665" y="0"/>
            <a:ext cx="1707323" cy="10606667"/>
            <a:chOff x="0" y="0"/>
            <a:chExt cx="717959" cy="4460287"/>
          </a:xfrm>
        </p:grpSpPr>
        <p:sp>
          <p:nvSpPr>
            <p:cNvPr name="Freeform 3" id="3"/>
            <p:cNvSpPr/>
            <p:nvPr/>
          </p:nvSpPr>
          <p:spPr>
            <a:xfrm flipH="false" flipV="false" rot="0">
              <a:off x="0" y="0"/>
              <a:ext cx="717959" cy="4460287"/>
            </a:xfrm>
            <a:custGeom>
              <a:avLst/>
              <a:gdLst/>
              <a:ahLst/>
              <a:cxnLst/>
              <a:rect r="r" b="b" t="t" l="l"/>
              <a:pathLst>
                <a:path h="4460287" w="717959">
                  <a:moveTo>
                    <a:pt x="0" y="0"/>
                  </a:moveTo>
                  <a:lnTo>
                    <a:pt x="717959" y="0"/>
                  </a:lnTo>
                  <a:lnTo>
                    <a:pt x="717959" y="4460287"/>
                  </a:lnTo>
                  <a:lnTo>
                    <a:pt x="0" y="4460287"/>
                  </a:lnTo>
                  <a:close/>
                </a:path>
              </a:pathLst>
            </a:custGeom>
            <a:solidFill>
              <a:srgbClr val="FF3131"/>
            </a:solidFill>
          </p:spPr>
        </p:sp>
        <p:sp>
          <p:nvSpPr>
            <p:cNvPr name="TextBox 4" id="4"/>
            <p:cNvSpPr txBox="true"/>
            <p:nvPr/>
          </p:nvSpPr>
          <p:spPr>
            <a:xfrm>
              <a:off x="0" y="-38100"/>
              <a:ext cx="717959" cy="4498387"/>
            </a:xfrm>
            <a:prstGeom prst="rect">
              <a:avLst/>
            </a:prstGeom>
          </p:spPr>
          <p:txBody>
            <a:bodyPr anchor="ctr" rtlCol="false" tIns="50800" lIns="50800" bIns="50800" rIns="50800"/>
            <a:lstStyle/>
            <a:p>
              <a:pPr algn="ctr">
                <a:lnSpc>
                  <a:spcPts val="3359"/>
                </a:lnSpc>
              </a:pPr>
            </a:p>
          </p:txBody>
        </p:sp>
      </p:grpSp>
      <p:sp>
        <p:nvSpPr>
          <p:cNvPr name="TextBox 5" id="5"/>
          <p:cNvSpPr txBox="true"/>
          <p:nvPr/>
        </p:nvSpPr>
        <p:spPr>
          <a:xfrm rot="0">
            <a:off x="1745746" y="1363898"/>
            <a:ext cx="6492420" cy="1967598"/>
          </a:xfrm>
          <a:prstGeom prst="rect">
            <a:avLst/>
          </a:prstGeom>
        </p:spPr>
        <p:txBody>
          <a:bodyPr anchor="t" rtlCol="false" tIns="0" lIns="0" bIns="0" rIns="0">
            <a:spAutoFit/>
          </a:bodyPr>
          <a:lstStyle/>
          <a:p>
            <a:pPr algn="l">
              <a:lnSpc>
                <a:spcPts val="7612"/>
              </a:lnSpc>
            </a:pPr>
            <a:r>
              <a:rPr lang="en-US" sz="7612" spc="-525" b="true">
                <a:solidFill>
                  <a:srgbClr val="272726"/>
                </a:solidFill>
                <a:latin typeface="TT Interphases Bold"/>
                <a:ea typeface="TT Interphases Bold"/>
                <a:cs typeface="TT Interphases Bold"/>
                <a:sym typeface="TT Interphases Bold"/>
              </a:rPr>
              <a:t>Components of Job Description</a:t>
            </a:r>
          </a:p>
        </p:txBody>
      </p:sp>
      <p:sp>
        <p:nvSpPr>
          <p:cNvPr name="TextBox 6" id="6"/>
          <p:cNvSpPr txBox="true"/>
          <p:nvPr/>
        </p:nvSpPr>
        <p:spPr>
          <a:xfrm rot="0">
            <a:off x="2465018" y="3887075"/>
            <a:ext cx="14428193" cy="5041776"/>
          </a:xfrm>
          <a:prstGeom prst="rect">
            <a:avLst/>
          </a:prstGeom>
        </p:spPr>
        <p:txBody>
          <a:bodyPr anchor="t" rtlCol="false" tIns="0" lIns="0" bIns="0" rIns="0">
            <a:spAutoFit/>
          </a:bodyPr>
          <a:lstStyle/>
          <a:p>
            <a:pPr algn="just" marL="774452" indent="-387226" lvl="1">
              <a:lnSpc>
                <a:spcPts val="5021"/>
              </a:lnSpc>
              <a:buFont typeface="Arial"/>
              <a:buChar char="•"/>
            </a:pPr>
            <a:r>
              <a:rPr lang="en-US" sz="3587" spc="-89">
                <a:solidFill>
                  <a:srgbClr val="000000"/>
                </a:solidFill>
                <a:latin typeface="TT Interphases"/>
                <a:ea typeface="TT Interphases"/>
                <a:cs typeface="TT Interphases"/>
                <a:sym typeface="TT Interphases"/>
              </a:rPr>
              <a:t>Job title: a brief, descriptive title consistent within the organization.</a:t>
            </a:r>
          </a:p>
          <a:p>
            <a:pPr algn="just" marL="774452" indent="-387226" lvl="1">
              <a:lnSpc>
                <a:spcPts val="5021"/>
              </a:lnSpc>
              <a:buFont typeface="Arial"/>
              <a:buChar char="•"/>
            </a:pPr>
            <a:r>
              <a:rPr lang="en-US" sz="3587" spc="-89">
                <a:solidFill>
                  <a:srgbClr val="000000"/>
                </a:solidFill>
                <a:latin typeface="TT Interphases"/>
                <a:ea typeface="TT Interphases"/>
                <a:cs typeface="TT Interphases"/>
                <a:sym typeface="TT Interphases"/>
              </a:rPr>
              <a:t>Job summary: an overview of the company and the position’s purpose.</a:t>
            </a:r>
          </a:p>
          <a:p>
            <a:pPr algn="just" marL="774452" indent="-387226" lvl="1">
              <a:lnSpc>
                <a:spcPts val="5021"/>
              </a:lnSpc>
              <a:buFont typeface="Arial"/>
              <a:buChar char="•"/>
            </a:pPr>
            <a:r>
              <a:rPr lang="en-US" sz="3587" spc="-89">
                <a:solidFill>
                  <a:srgbClr val="000000"/>
                </a:solidFill>
                <a:latin typeface="TT Interphases"/>
                <a:ea typeface="TT Interphases"/>
                <a:cs typeface="TT Interphases"/>
                <a:sym typeface="TT Interphases"/>
              </a:rPr>
              <a:t>Responsibilities and duties: detailed but concise list highlighting daily tasks and their outcomes.</a:t>
            </a:r>
          </a:p>
          <a:p>
            <a:pPr algn="just" marL="774452" indent="-387226" lvl="1">
              <a:lnSpc>
                <a:spcPts val="5021"/>
              </a:lnSpc>
              <a:buFont typeface="Arial"/>
              <a:buChar char="•"/>
            </a:pPr>
            <a:r>
              <a:rPr lang="en-US" sz="3587" spc="-89">
                <a:solidFill>
                  <a:srgbClr val="000000"/>
                </a:solidFill>
                <a:latin typeface="TT Interphases"/>
                <a:ea typeface="TT Interphases"/>
                <a:cs typeface="TT Interphases"/>
                <a:sym typeface="TT Interphases"/>
              </a:rPr>
              <a:t>Qualifications: required and preferred education, experience, skills, and soft skills.</a:t>
            </a:r>
          </a:p>
          <a:p>
            <a:pPr algn="just" marL="774452" indent="-387226" lvl="1">
              <a:lnSpc>
                <a:spcPts val="5021"/>
              </a:lnSpc>
              <a:buFont typeface="Arial"/>
              <a:buChar char="•"/>
            </a:pPr>
            <a:r>
              <a:rPr lang="en-US" sz="3587" spc="-89">
                <a:solidFill>
                  <a:srgbClr val="000000"/>
                </a:solidFill>
                <a:latin typeface="TT Interphases"/>
                <a:ea typeface="TT Interphases"/>
                <a:cs typeface="TT Interphases"/>
                <a:sym typeface="TT Interphases"/>
              </a:rPr>
              <a:t>Working conditions or physical demands if relevant.</a:t>
            </a:r>
          </a:p>
          <a:p>
            <a:pPr algn="just">
              <a:lnSpc>
                <a:spcPts val="5021"/>
              </a:lnSpc>
            </a:pP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EEEFF0"/>
        </a:solidFill>
      </p:bgPr>
    </p:bg>
    <p:spTree>
      <p:nvGrpSpPr>
        <p:cNvPr id="1" name=""/>
        <p:cNvGrpSpPr/>
        <p:nvPr/>
      </p:nvGrpSpPr>
      <p:grpSpPr>
        <a:xfrm>
          <a:off x="0" y="0"/>
          <a:ext cx="0" cy="0"/>
          <a:chOff x="0" y="0"/>
          <a:chExt cx="0" cy="0"/>
        </a:xfrm>
      </p:grpSpPr>
      <p:grpSp>
        <p:nvGrpSpPr>
          <p:cNvPr name="Group 2" id="2"/>
          <p:cNvGrpSpPr/>
          <p:nvPr/>
        </p:nvGrpSpPr>
        <p:grpSpPr>
          <a:xfrm rot="0">
            <a:off x="9144000" y="0"/>
            <a:ext cx="9144000" cy="10287000"/>
            <a:chOff x="0" y="0"/>
            <a:chExt cx="2408296" cy="2709333"/>
          </a:xfrm>
        </p:grpSpPr>
        <p:sp>
          <p:nvSpPr>
            <p:cNvPr name="Freeform 3" id="3"/>
            <p:cNvSpPr/>
            <p:nvPr/>
          </p:nvSpPr>
          <p:spPr>
            <a:xfrm flipH="false" flipV="false" rot="0">
              <a:off x="0" y="0"/>
              <a:ext cx="2408296" cy="2709333"/>
            </a:xfrm>
            <a:custGeom>
              <a:avLst/>
              <a:gdLst/>
              <a:ahLst/>
              <a:cxnLst/>
              <a:rect r="r" b="b" t="t" l="l"/>
              <a:pathLst>
                <a:path h="2709333" w="2408296">
                  <a:moveTo>
                    <a:pt x="0" y="0"/>
                  </a:moveTo>
                  <a:lnTo>
                    <a:pt x="2408296" y="0"/>
                  </a:lnTo>
                  <a:lnTo>
                    <a:pt x="2408296" y="2709333"/>
                  </a:lnTo>
                  <a:lnTo>
                    <a:pt x="0" y="2709333"/>
                  </a:lnTo>
                  <a:close/>
                </a:path>
              </a:pathLst>
            </a:custGeom>
            <a:solidFill>
              <a:srgbClr val="272726"/>
            </a:solidFill>
          </p:spPr>
        </p:sp>
        <p:sp>
          <p:nvSpPr>
            <p:cNvPr name="TextBox 4" id="4"/>
            <p:cNvSpPr txBox="true"/>
            <p:nvPr/>
          </p:nvSpPr>
          <p:spPr>
            <a:xfrm>
              <a:off x="0" y="-38100"/>
              <a:ext cx="2408296" cy="2747433"/>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506892" y="9560703"/>
            <a:ext cx="19048338" cy="1452594"/>
            <a:chOff x="0" y="0"/>
            <a:chExt cx="5016846" cy="382576"/>
          </a:xfrm>
        </p:grpSpPr>
        <p:sp>
          <p:nvSpPr>
            <p:cNvPr name="Freeform 6" id="6"/>
            <p:cNvSpPr/>
            <p:nvPr/>
          </p:nvSpPr>
          <p:spPr>
            <a:xfrm flipH="false" flipV="false" rot="0">
              <a:off x="0" y="0"/>
              <a:ext cx="5016846" cy="382576"/>
            </a:xfrm>
            <a:custGeom>
              <a:avLst/>
              <a:gdLst/>
              <a:ahLst/>
              <a:cxnLst/>
              <a:rect r="r" b="b" t="t" l="l"/>
              <a:pathLst>
                <a:path h="382576" w="5016846">
                  <a:moveTo>
                    <a:pt x="0" y="0"/>
                  </a:moveTo>
                  <a:lnTo>
                    <a:pt x="5016846" y="0"/>
                  </a:lnTo>
                  <a:lnTo>
                    <a:pt x="5016846" y="382576"/>
                  </a:lnTo>
                  <a:lnTo>
                    <a:pt x="0" y="382576"/>
                  </a:lnTo>
                  <a:close/>
                </a:path>
              </a:pathLst>
            </a:custGeom>
            <a:solidFill>
              <a:srgbClr val="FF3131"/>
            </a:solidFill>
          </p:spPr>
        </p:sp>
        <p:sp>
          <p:nvSpPr>
            <p:cNvPr name="TextBox 7" id="7"/>
            <p:cNvSpPr txBox="true"/>
            <p:nvPr/>
          </p:nvSpPr>
          <p:spPr>
            <a:xfrm>
              <a:off x="0" y="-38100"/>
              <a:ext cx="5016846" cy="420676"/>
            </a:xfrm>
            <a:prstGeom prst="rect">
              <a:avLst/>
            </a:prstGeom>
          </p:spPr>
          <p:txBody>
            <a:bodyPr anchor="ctr" rtlCol="false" tIns="50800" lIns="50800" bIns="50800" rIns="50800"/>
            <a:lstStyle/>
            <a:p>
              <a:pPr algn="ctr">
                <a:lnSpc>
                  <a:spcPts val="3359"/>
                </a:lnSpc>
              </a:pPr>
            </a:p>
          </p:txBody>
        </p:sp>
      </p:grpSp>
      <p:sp>
        <p:nvSpPr>
          <p:cNvPr name="TextBox 8" id="8"/>
          <p:cNvSpPr txBox="true"/>
          <p:nvPr/>
        </p:nvSpPr>
        <p:spPr>
          <a:xfrm rot="0">
            <a:off x="1028700" y="2533027"/>
            <a:ext cx="7165804" cy="4099149"/>
          </a:xfrm>
          <a:prstGeom prst="rect">
            <a:avLst/>
          </a:prstGeom>
        </p:spPr>
        <p:txBody>
          <a:bodyPr anchor="t" rtlCol="false" tIns="0" lIns="0" bIns="0" rIns="0">
            <a:spAutoFit/>
          </a:bodyPr>
          <a:lstStyle/>
          <a:p>
            <a:pPr algn="ctr">
              <a:lnSpc>
                <a:spcPts val="10633"/>
              </a:lnSpc>
            </a:pPr>
            <a:r>
              <a:rPr lang="en-US" b="true" sz="10633" spc="-733">
                <a:solidFill>
                  <a:srgbClr val="272726"/>
                </a:solidFill>
                <a:latin typeface="TT Interphases Bold"/>
                <a:ea typeface="TT Interphases Bold"/>
                <a:cs typeface="TT Interphases Bold"/>
                <a:sym typeface="TT Interphases Bold"/>
              </a:rPr>
              <a:t>Conditional Sentence Type 1</a:t>
            </a:r>
          </a:p>
        </p:txBody>
      </p:sp>
      <p:sp>
        <p:nvSpPr>
          <p:cNvPr name="TextBox 9" id="9"/>
          <p:cNvSpPr txBox="true"/>
          <p:nvPr/>
        </p:nvSpPr>
        <p:spPr>
          <a:xfrm rot="0">
            <a:off x="9957925" y="2637797"/>
            <a:ext cx="7516151" cy="4377866"/>
          </a:xfrm>
          <a:prstGeom prst="rect">
            <a:avLst/>
          </a:prstGeom>
        </p:spPr>
        <p:txBody>
          <a:bodyPr anchor="t" rtlCol="false" tIns="0" lIns="0" bIns="0" rIns="0">
            <a:spAutoFit/>
          </a:bodyPr>
          <a:lstStyle/>
          <a:p>
            <a:pPr algn="ctr">
              <a:lnSpc>
                <a:spcPts val="6900"/>
              </a:lnSpc>
            </a:pPr>
            <a:r>
              <a:rPr lang="en-US" sz="5476" spc="-136">
                <a:solidFill>
                  <a:srgbClr val="FFFFFF"/>
                </a:solidFill>
                <a:latin typeface="TT Interphases"/>
                <a:ea typeface="TT Interphases"/>
                <a:cs typeface="TT Interphases"/>
                <a:sym typeface="TT Interphases"/>
              </a:rPr>
              <a:t>Describe a real and possible situation in the future. It’s used for conditions that are likely to happen.</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EEEFF0"/>
        </a:solidFill>
      </p:bgPr>
    </p:bg>
    <p:spTree>
      <p:nvGrpSpPr>
        <p:cNvPr id="1" name=""/>
        <p:cNvGrpSpPr/>
        <p:nvPr/>
      </p:nvGrpSpPr>
      <p:grpSpPr>
        <a:xfrm>
          <a:off x="0" y="0"/>
          <a:ext cx="0" cy="0"/>
          <a:chOff x="0" y="0"/>
          <a:chExt cx="0" cy="0"/>
        </a:xfrm>
      </p:grpSpPr>
      <p:grpSp>
        <p:nvGrpSpPr>
          <p:cNvPr name="Group 2" id="2"/>
          <p:cNvGrpSpPr/>
          <p:nvPr/>
        </p:nvGrpSpPr>
        <p:grpSpPr>
          <a:xfrm rot="0">
            <a:off x="-506892" y="9560703"/>
            <a:ext cx="19048338" cy="1452594"/>
            <a:chOff x="0" y="0"/>
            <a:chExt cx="5016846" cy="382576"/>
          </a:xfrm>
        </p:grpSpPr>
        <p:sp>
          <p:nvSpPr>
            <p:cNvPr name="Freeform 3" id="3"/>
            <p:cNvSpPr/>
            <p:nvPr/>
          </p:nvSpPr>
          <p:spPr>
            <a:xfrm flipH="false" flipV="false" rot="0">
              <a:off x="0" y="0"/>
              <a:ext cx="5016846" cy="382576"/>
            </a:xfrm>
            <a:custGeom>
              <a:avLst/>
              <a:gdLst/>
              <a:ahLst/>
              <a:cxnLst/>
              <a:rect r="r" b="b" t="t" l="l"/>
              <a:pathLst>
                <a:path h="382576" w="5016846">
                  <a:moveTo>
                    <a:pt x="0" y="0"/>
                  </a:moveTo>
                  <a:lnTo>
                    <a:pt x="5016846" y="0"/>
                  </a:lnTo>
                  <a:lnTo>
                    <a:pt x="5016846" y="382576"/>
                  </a:lnTo>
                  <a:lnTo>
                    <a:pt x="0" y="382576"/>
                  </a:lnTo>
                  <a:close/>
                </a:path>
              </a:pathLst>
            </a:custGeom>
            <a:solidFill>
              <a:srgbClr val="FF3131"/>
            </a:solidFill>
          </p:spPr>
        </p:sp>
        <p:sp>
          <p:nvSpPr>
            <p:cNvPr name="TextBox 4" id="4"/>
            <p:cNvSpPr txBox="true"/>
            <p:nvPr/>
          </p:nvSpPr>
          <p:spPr>
            <a:xfrm>
              <a:off x="0" y="-38100"/>
              <a:ext cx="5016846" cy="420676"/>
            </a:xfrm>
            <a:prstGeom prst="rect">
              <a:avLst/>
            </a:prstGeom>
          </p:spPr>
          <p:txBody>
            <a:bodyPr anchor="ctr" rtlCol="false" tIns="50800" lIns="50800" bIns="50800" rIns="50800"/>
            <a:lstStyle/>
            <a:p>
              <a:pPr algn="ctr">
                <a:lnSpc>
                  <a:spcPts val="3359"/>
                </a:lnSpc>
              </a:pPr>
            </a:p>
          </p:txBody>
        </p:sp>
      </p:grpSp>
      <p:sp>
        <p:nvSpPr>
          <p:cNvPr name="TextBox 5" id="5"/>
          <p:cNvSpPr txBox="true"/>
          <p:nvPr/>
        </p:nvSpPr>
        <p:spPr>
          <a:xfrm rot="0">
            <a:off x="2993260" y="152400"/>
            <a:ext cx="12301481" cy="2168229"/>
          </a:xfrm>
          <a:prstGeom prst="rect">
            <a:avLst/>
          </a:prstGeom>
        </p:spPr>
        <p:txBody>
          <a:bodyPr anchor="t" rtlCol="false" tIns="0" lIns="0" bIns="0" rIns="0">
            <a:spAutoFit/>
          </a:bodyPr>
          <a:lstStyle/>
          <a:p>
            <a:pPr algn="ctr">
              <a:lnSpc>
                <a:spcPts val="8347"/>
              </a:lnSpc>
            </a:pPr>
            <a:r>
              <a:rPr lang="en-US" b="true" sz="8347" spc="-575">
                <a:solidFill>
                  <a:srgbClr val="272726"/>
                </a:solidFill>
                <a:latin typeface="TT Interphases Bold"/>
                <a:ea typeface="TT Interphases Bold"/>
                <a:cs typeface="TT Interphases Bold"/>
                <a:sym typeface="TT Interphases Bold"/>
              </a:rPr>
              <a:t>Structure:</a:t>
            </a:r>
          </a:p>
          <a:p>
            <a:pPr algn="ctr">
              <a:lnSpc>
                <a:spcPts val="8347"/>
              </a:lnSpc>
            </a:pPr>
            <a:r>
              <a:rPr lang="en-US" b="true" sz="8347" spc="-575">
                <a:solidFill>
                  <a:srgbClr val="272726"/>
                </a:solidFill>
                <a:latin typeface="TT Interphases Bold"/>
                <a:ea typeface="TT Interphases Bold"/>
                <a:cs typeface="TT Interphases Bold"/>
                <a:sym typeface="TT Interphases Bold"/>
              </a:rPr>
              <a:t>Conditional Sentence Type 1</a:t>
            </a:r>
          </a:p>
        </p:txBody>
      </p:sp>
      <p:sp>
        <p:nvSpPr>
          <p:cNvPr name="TextBox 6" id="6"/>
          <p:cNvSpPr txBox="true"/>
          <p:nvPr/>
        </p:nvSpPr>
        <p:spPr>
          <a:xfrm rot="0">
            <a:off x="4005417" y="3209919"/>
            <a:ext cx="10277167" cy="870921"/>
          </a:xfrm>
          <a:prstGeom prst="rect">
            <a:avLst/>
          </a:prstGeom>
        </p:spPr>
        <p:txBody>
          <a:bodyPr anchor="t" rtlCol="false" tIns="0" lIns="0" bIns="0" rIns="0">
            <a:spAutoFit/>
          </a:bodyPr>
          <a:lstStyle/>
          <a:p>
            <a:pPr algn="just">
              <a:lnSpc>
                <a:spcPts val="7121"/>
              </a:lnSpc>
            </a:pPr>
            <a:r>
              <a:rPr lang="en-US" b="true" sz="5086" spc="-127">
                <a:solidFill>
                  <a:srgbClr val="00BF63"/>
                </a:solidFill>
                <a:latin typeface="TT Interphases Bold"/>
                <a:ea typeface="TT Interphases Bold"/>
                <a:cs typeface="TT Interphases Bold"/>
                <a:sym typeface="TT Interphases Bold"/>
              </a:rPr>
              <a:t>If + Present Simple</a:t>
            </a:r>
            <a:r>
              <a:rPr lang="en-US" sz="5086" spc="-127">
                <a:solidFill>
                  <a:srgbClr val="000000"/>
                </a:solidFill>
                <a:latin typeface="TT Interphases"/>
                <a:ea typeface="TT Interphases"/>
                <a:cs typeface="TT Interphases"/>
                <a:sym typeface="TT Interphases"/>
              </a:rPr>
              <a:t>, Will + Base Verb</a:t>
            </a:r>
          </a:p>
        </p:txBody>
      </p:sp>
      <p:sp>
        <p:nvSpPr>
          <p:cNvPr name="TextBox 7" id="7"/>
          <p:cNvSpPr txBox="true"/>
          <p:nvPr/>
        </p:nvSpPr>
        <p:spPr>
          <a:xfrm rot="0">
            <a:off x="1229108" y="4655152"/>
            <a:ext cx="16030192" cy="2661621"/>
          </a:xfrm>
          <a:prstGeom prst="rect">
            <a:avLst/>
          </a:prstGeom>
        </p:spPr>
        <p:txBody>
          <a:bodyPr anchor="t" rtlCol="false" tIns="0" lIns="0" bIns="0" rIns="0">
            <a:spAutoFit/>
          </a:bodyPr>
          <a:lstStyle/>
          <a:p>
            <a:pPr algn="just" marL="1098237" indent="-549118" lvl="1">
              <a:lnSpc>
                <a:spcPts val="7121"/>
              </a:lnSpc>
              <a:buAutoNum type="arabicPeriod" startAt="1"/>
            </a:pPr>
            <a:r>
              <a:rPr lang="en-US" b="true" sz="5086" spc="-127">
                <a:solidFill>
                  <a:srgbClr val="00BF63"/>
                </a:solidFill>
                <a:latin typeface="TT Interphases Bold"/>
                <a:ea typeface="TT Interphases Bold"/>
                <a:cs typeface="TT Interphases Bold"/>
                <a:sym typeface="TT Interphases Bold"/>
              </a:rPr>
              <a:t>If it rains</a:t>
            </a:r>
            <a:r>
              <a:rPr lang="en-US" sz="5086" spc="-127">
                <a:solidFill>
                  <a:srgbClr val="000000"/>
                </a:solidFill>
                <a:latin typeface="TT Interphases"/>
                <a:ea typeface="TT Interphases"/>
                <a:cs typeface="TT Interphases"/>
                <a:sym typeface="TT Interphases"/>
              </a:rPr>
              <a:t>, we will cancel the picnic.</a:t>
            </a:r>
          </a:p>
          <a:p>
            <a:pPr algn="l" marL="1098237" indent="-549118" lvl="1">
              <a:lnSpc>
                <a:spcPts val="7121"/>
              </a:lnSpc>
              <a:buAutoNum type="arabicPeriod" startAt="1"/>
            </a:pPr>
            <a:r>
              <a:rPr lang="en-US" b="true" sz="5086" spc="-127">
                <a:solidFill>
                  <a:srgbClr val="00BF63"/>
                </a:solidFill>
                <a:latin typeface="TT Interphases Bold"/>
                <a:ea typeface="TT Interphases Bold"/>
                <a:cs typeface="TT Interphases Bold"/>
                <a:sym typeface="TT Interphases Bold"/>
              </a:rPr>
              <a:t>If the company invests </a:t>
            </a:r>
            <a:r>
              <a:rPr lang="en-US" sz="5086" spc="-127">
                <a:solidFill>
                  <a:srgbClr val="000000"/>
                </a:solidFill>
                <a:latin typeface="TT Interphases"/>
                <a:ea typeface="TT Interphases"/>
                <a:cs typeface="TT Interphases"/>
                <a:sym typeface="TT Interphases"/>
              </a:rPr>
              <a:t>in new technology, it will increase its productivity</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EEFF0"/>
        </a:solidFill>
      </p:bgPr>
    </p:bg>
    <p:spTree>
      <p:nvGrpSpPr>
        <p:cNvPr id="1" name=""/>
        <p:cNvGrpSpPr/>
        <p:nvPr/>
      </p:nvGrpSpPr>
      <p:grpSpPr>
        <a:xfrm>
          <a:off x="0" y="0"/>
          <a:ext cx="0" cy="0"/>
          <a:chOff x="0" y="0"/>
          <a:chExt cx="0" cy="0"/>
        </a:xfrm>
      </p:grpSpPr>
      <p:grpSp>
        <p:nvGrpSpPr>
          <p:cNvPr name="Group 2" id="2"/>
          <p:cNvGrpSpPr/>
          <p:nvPr/>
        </p:nvGrpSpPr>
        <p:grpSpPr>
          <a:xfrm rot="0">
            <a:off x="-506892" y="9560703"/>
            <a:ext cx="19048338" cy="1452594"/>
            <a:chOff x="0" y="0"/>
            <a:chExt cx="5016846" cy="382576"/>
          </a:xfrm>
        </p:grpSpPr>
        <p:sp>
          <p:nvSpPr>
            <p:cNvPr name="Freeform 3" id="3"/>
            <p:cNvSpPr/>
            <p:nvPr/>
          </p:nvSpPr>
          <p:spPr>
            <a:xfrm flipH="false" flipV="false" rot="0">
              <a:off x="0" y="0"/>
              <a:ext cx="5016846" cy="382576"/>
            </a:xfrm>
            <a:custGeom>
              <a:avLst/>
              <a:gdLst/>
              <a:ahLst/>
              <a:cxnLst/>
              <a:rect r="r" b="b" t="t" l="l"/>
              <a:pathLst>
                <a:path h="382576" w="5016846">
                  <a:moveTo>
                    <a:pt x="0" y="0"/>
                  </a:moveTo>
                  <a:lnTo>
                    <a:pt x="5016846" y="0"/>
                  </a:lnTo>
                  <a:lnTo>
                    <a:pt x="5016846" y="382576"/>
                  </a:lnTo>
                  <a:lnTo>
                    <a:pt x="0" y="382576"/>
                  </a:lnTo>
                  <a:close/>
                </a:path>
              </a:pathLst>
            </a:custGeom>
            <a:solidFill>
              <a:srgbClr val="FF3131"/>
            </a:solidFill>
          </p:spPr>
        </p:sp>
        <p:sp>
          <p:nvSpPr>
            <p:cNvPr name="TextBox 4" id="4"/>
            <p:cNvSpPr txBox="true"/>
            <p:nvPr/>
          </p:nvSpPr>
          <p:spPr>
            <a:xfrm>
              <a:off x="0" y="-38100"/>
              <a:ext cx="5016846" cy="420676"/>
            </a:xfrm>
            <a:prstGeom prst="rect">
              <a:avLst/>
            </a:prstGeom>
          </p:spPr>
          <p:txBody>
            <a:bodyPr anchor="ctr" rtlCol="false" tIns="50800" lIns="50800" bIns="50800" rIns="50800"/>
            <a:lstStyle/>
            <a:p>
              <a:pPr algn="ctr">
                <a:lnSpc>
                  <a:spcPts val="3359"/>
                </a:lnSpc>
              </a:pPr>
            </a:p>
          </p:txBody>
        </p:sp>
      </p:grpSp>
      <p:sp>
        <p:nvSpPr>
          <p:cNvPr name="Freeform 5" id="5"/>
          <p:cNvSpPr/>
          <p:nvPr/>
        </p:nvSpPr>
        <p:spPr>
          <a:xfrm flipH="false" flipV="false" rot="0">
            <a:off x="6272360" y="2892405"/>
            <a:ext cx="6306493" cy="5718200"/>
          </a:xfrm>
          <a:custGeom>
            <a:avLst/>
            <a:gdLst/>
            <a:ahLst/>
            <a:cxnLst/>
            <a:rect r="r" b="b" t="t" l="l"/>
            <a:pathLst>
              <a:path h="5718200" w="6306493">
                <a:moveTo>
                  <a:pt x="0" y="0"/>
                </a:moveTo>
                <a:lnTo>
                  <a:pt x="6306493" y="0"/>
                </a:lnTo>
                <a:lnTo>
                  <a:pt x="6306493" y="5718200"/>
                </a:lnTo>
                <a:lnTo>
                  <a:pt x="0" y="5718200"/>
                </a:lnTo>
                <a:lnTo>
                  <a:pt x="0" y="0"/>
                </a:lnTo>
                <a:close/>
              </a:path>
            </a:pathLst>
          </a:custGeom>
          <a:blipFill>
            <a:blip r:embed="rId2"/>
            <a:stretch>
              <a:fillRect l="0" t="0" r="0" b="0"/>
            </a:stretch>
          </a:blipFill>
        </p:spPr>
      </p:sp>
      <p:sp>
        <p:nvSpPr>
          <p:cNvPr name="TextBox 6" id="6"/>
          <p:cNvSpPr txBox="true"/>
          <p:nvPr/>
        </p:nvSpPr>
        <p:spPr>
          <a:xfrm rot="0">
            <a:off x="3093464" y="470190"/>
            <a:ext cx="12301481" cy="2168229"/>
          </a:xfrm>
          <a:prstGeom prst="rect">
            <a:avLst/>
          </a:prstGeom>
        </p:spPr>
        <p:txBody>
          <a:bodyPr anchor="t" rtlCol="false" tIns="0" lIns="0" bIns="0" rIns="0">
            <a:spAutoFit/>
          </a:bodyPr>
          <a:lstStyle/>
          <a:p>
            <a:pPr algn="ctr">
              <a:lnSpc>
                <a:spcPts val="8347"/>
              </a:lnSpc>
            </a:pPr>
            <a:r>
              <a:rPr lang="en-US" b="true" sz="8347" spc="-575">
                <a:solidFill>
                  <a:srgbClr val="272726"/>
                </a:solidFill>
                <a:latin typeface="TT Interphases Bold"/>
                <a:ea typeface="TT Interphases Bold"/>
                <a:cs typeface="TT Interphases Bold"/>
                <a:sym typeface="TT Interphases Bold"/>
              </a:rPr>
              <a:t>Scan this barcode to practice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DAG5kejREVk</dc:identifier>
  <dcterms:modified xsi:type="dcterms:W3CDTF">2011-08-01T06:04:30Z</dcterms:modified>
  <cp:revision>1</cp:revision>
  <dc:title>Creating Job Description</dc:title>
</cp:coreProperties>
</file>