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4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1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sp>
      <p:sp>
        <p:nvSpPr>
          <p:cNvPr id="39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533520" y="763200"/>
            <a:ext cx="6702480" cy="377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move the slide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777960" y="4776840"/>
            <a:ext cx="6216480" cy="45244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1200" b="0" strike="noStrike" spc="-1">
                <a:solidFill>
                  <a:srgbClr val="000000"/>
                </a:solidFill>
                <a:latin typeface="Times New Roman"/>
              </a:rPr>
              <a:t>Click to edit the notes format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hdr"/>
          </p:nvPr>
        </p:nvSpPr>
        <p:spPr>
          <a:xfrm>
            <a:off x="0" y="-360"/>
            <a:ext cx="3371760" cy="5014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dt"/>
          </p:nvPr>
        </p:nvSpPr>
        <p:spPr>
          <a:xfrm>
            <a:off x="4398480" y="-360"/>
            <a:ext cx="3372120" cy="5014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ftr"/>
          </p:nvPr>
        </p:nvSpPr>
        <p:spPr>
          <a:xfrm>
            <a:off x="0" y="9555120"/>
            <a:ext cx="3371760" cy="50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sldNum"/>
          </p:nvPr>
        </p:nvSpPr>
        <p:spPr>
          <a:xfrm>
            <a:off x="4398480" y="9555120"/>
            <a:ext cx="3372120" cy="50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fld id="{DD8CE51C-ED21-4BBD-9D99-FE0C87E46108}" type="slidenum"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4398840" y="9555120"/>
            <a:ext cx="3372120" cy="501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l" rtl="0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fld id="{B5FC85E1-D4FB-41BC-A7CB-40CD988C2062}" type="slidenum">
              <a:rPr lang="en-US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1</a:t>
            </a:fld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0013" y="763588"/>
            <a:ext cx="5030787" cy="3771900"/>
          </a:xfrm>
          <a:prstGeom prst="rect">
            <a:avLst/>
          </a:prstGeom>
        </p:spPr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777600" y="4776840"/>
            <a:ext cx="6218280" cy="4525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l" rtl="0"/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4398840" y="9555120"/>
            <a:ext cx="3372120" cy="501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l" rtl="0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fld id="{EA3961C3-95F1-49BD-BE7A-4ADA17F4C6E6}" type="slidenum">
              <a:rPr lang="en-US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13</a:t>
            </a:fld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533520" y="763560"/>
            <a:ext cx="6703920" cy="3772080"/>
          </a:xfrm>
          <a:prstGeom prst="rect">
            <a:avLst/>
          </a:prstGeom>
        </p:spPr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777600" y="4776840"/>
            <a:ext cx="6218280" cy="4525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l" rtl="0"/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822816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1360"/>
            <a:ext cx="822816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3520" y="368136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264924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280" y="1604880"/>
            <a:ext cx="264924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1360" y="1604880"/>
            <a:ext cx="264924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1360"/>
            <a:ext cx="264924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280" y="3681360"/>
            <a:ext cx="264924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1360" y="3681360"/>
            <a:ext cx="264924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880"/>
            <a:ext cx="8228160" cy="3975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8228160" cy="3975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3975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3975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2520"/>
            <a:ext cx="8228160" cy="5299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3975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3975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3520" y="368136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8228160" cy="1896120"/>
          </a:xfrm>
          <a:prstGeom prst="rect">
            <a:avLst/>
          </a:prstGeom>
        </p:spPr>
        <p:txBody>
          <a:bodyPr lIns="0" tIns="2844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8228160" cy="3975120"/>
          </a:xfrm>
          <a:prstGeom prst="rect">
            <a:avLst/>
          </a:prstGeom>
        </p:spPr>
        <p:txBody>
          <a:bodyPr lIns="0" tIns="28440" rIns="0" bIns="0">
            <a:normAutofit fontScale="88000"/>
          </a:bodyPr>
          <a:lstStyle/>
          <a:p>
            <a:pPr marL="342720" indent="-34272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342720" lvl="1" indent="-342720">
              <a:spcBef>
                <a:spcPts val="1423"/>
              </a:spcBef>
              <a:buClr>
                <a:srgbClr val="000000"/>
              </a:buClr>
              <a:buFont typeface="Times New Roman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342720" lvl="2" indent="-342720">
              <a:spcBef>
                <a:spcPts val="1423"/>
              </a:spcBef>
              <a:buClr>
                <a:srgbClr val="000000"/>
              </a:buClr>
              <a:buFont typeface="Times New Roman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342720" lvl="3" indent="-342720">
              <a:spcBef>
                <a:spcPts val="1423"/>
              </a:spcBef>
              <a:buClr>
                <a:srgbClr val="000000"/>
              </a:buClr>
              <a:buFont typeface="Times New Roman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342720" lvl="4" indent="-342720">
              <a:spcBef>
                <a:spcPts val="1423"/>
              </a:spcBef>
              <a:buClr>
                <a:srgbClr val="000000"/>
              </a:buClr>
              <a:buFont typeface="Times New Roman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342720" lvl="5" indent="-342720">
              <a:spcBef>
                <a:spcPts val="1423"/>
              </a:spcBef>
              <a:buClr>
                <a:srgbClr val="000000"/>
              </a:buClr>
              <a:buFont typeface="Times New Roman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42720" lvl="6" indent="-342720">
              <a:spcBef>
                <a:spcPts val="1423"/>
              </a:spcBef>
              <a:buClr>
                <a:srgbClr val="000000"/>
              </a:buClr>
              <a:buFont typeface="Times New Roman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1"/>
          <p:cNvPicPr/>
          <p:nvPr/>
        </p:nvPicPr>
        <p:blipFill>
          <a:blip r:embed="rId4"/>
          <a:stretch/>
        </p:blipFill>
        <p:spPr>
          <a:xfrm>
            <a:off x="7715160" y="142920"/>
            <a:ext cx="1244520" cy="1244520"/>
          </a:xfrm>
          <a:prstGeom prst="rect">
            <a:avLst/>
          </a:prstGeom>
          <a:ln w="0">
            <a:noFill/>
          </a:ln>
        </p:spPr>
      </p:pic>
      <p:sp>
        <p:nvSpPr>
          <p:cNvPr id="46" name="CustomShape 1"/>
          <p:cNvSpPr/>
          <p:nvPr/>
        </p:nvSpPr>
        <p:spPr>
          <a:xfrm>
            <a:off x="457200" y="6356520"/>
            <a:ext cx="213372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rm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200" b="0" strike="noStrike" spc="-1">
                <a:solidFill>
                  <a:srgbClr val="898989"/>
                </a:solidFill>
                <a:latin typeface="Calibri"/>
              </a:rPr>
              <a:t>3/14/2011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CustomShape 2"/>
          <p:cNvSpPr/>
          <p:nvPr/>
        </p:nvSpPr>
        <p:spPr>
          <a:xfrm>
            <a:off x="6553080" y="6356520"/>
            <a:ext cx="213372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rm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fld id="{EBFF682B-5724-4A59-8391-95D2F35FF73A}" type="slidenum">
              <a:rPr lang="en-US" sz="1200" b="0" strike="noStrike" spc="-1">
                <a:solidFill>
                  <a:srgbClr val="898989"/>
                </a:solidFill>
                <a:latin typeface="Calibri"/>
                <a:ea typeface="Arial"/>
              </a:rPr>
              <a:t>1</a:t>
            </a:fld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CustomShape 3"/>
          <p:cNvSpPr/>
          <p:nvPr/>
        </p:nvSpPr>
        <p:spPr>
          <a:xfrm>
            <a:off x="3124080" y="6356520"/>
            <a:ext cx="289584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rm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200" b="0" strike="noStrike" spc="-1">
                <a:solidFill>
                  <a:srgbClr val="898989"/>
                </a:solidFill>
                <a:latin typeface="Calibri"/>
              </a:rPr>
              <a:t>Revision 01 Information System Audit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CustomShape 4"/>
          <p:cNvSpPr/>
          <p:nvPr/>
        </p:nvSpPr>
        <p:spPr>
          <a:xfrm>
            <a:off x="611280" y="263700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rmAutofit fontScale="37000"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4400" b="0" strike="noStrike" spc="-1">
                <a:solidFill>
                  <a:srgbClr val="000000"/>
                </a:solidFill>
                <a:latin typeface="Arial"/>
                <a:ea typeface="Arial"/>
              </a:rPr>
              <a:t>RECOMMENDATION SYSTEM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4400" b="0" strike="noStrike" spc="-1">
                <a:solidFill>
                  <a:srgbClr val="000000"/>
                </a:solidFill>
                <a:latin typeface="Arial"/>
                <a:ea typeface="Arial"/>
              </a:rPr>
              <a:t>By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4400" b="0" strike="noStrike" spc="-1">
                <a:solidFill>
                  <a:srgbClr val="000000"/>
                </a:solidFill>
                <a:latin typeface="Arial"/>
                <a:ea typeface="Arial"/>
              </a:rPr>
              <a:t>Dr. Wasilah, S.Kom.MT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010001" name="ODT_ATTR_LBL_SHAPE">
            <a:extLst>
              <a:ext uri="{FF2B5EF4-FFF2-40B4-BE49-F238E27FC236}">
                <a16:creationId xmlns:a16="http://schemas.microsoft.com/office/drawing/2014/main" id="{ADCB8724-23CD-4EE8-B5B5-3CB2DDF8932E}"/>
              </a:ext>
            </a:extLst>
          </p:cNvPr>
          <p:cNvSpPr txBox="1"/>
          <p:nvPr/>
        </p:nvSpPr>
        <p:spPr>
          <a:xfrm>
            <a:off x="0" y="0"/>
            <a:ext cx="383210" cy="246221"/>
          </a:xfrm>
          <a:prstGeom prst="rect">
            <a:avLst/>
          </a:prstGeom>
          <a:solidFill>
            <a:srgbClr val="FAFAFA"/>
          </a:solidFill>
        </p:spPr>
        <p:txBody>
          <a:bodyPr wrap="none" lIns="288000">
            <a:spAutoFit/>
          </a:bodyPr>
          <a:lstStyle/>
          <a:p>
            <a:pPr rtl="0"/>
            <a:endParaRPr lang="en-US" sz="1000" dirty="0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Shape 1"/>
          <p:cNvSpPr txBox="1"/>
          <p:nvPr/>
        </p:nvSpPr>
        <p:spPr>
          <a:xfrm>
            <a:off x="457200" y="401400"/>
            <a:ext cx="8229600" cy="78084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9" name="Content Placeholder 3"/>
          <p:cNvPicPr/>
          <p:nvPr/>
        </p:nvPicPr>
        <p:blipFill>
          <a:blip r:embed="rId2"/>
          <a:stretch/>
        </p:blipFill>
        <p:spPr>
          <a:xfrm>
            <a:off x="457200" y="1523880"/>
            <a:ext cx="8153280" cy="36576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Shape 1"/>
          <p:cNvSpPr txBox="1"/>
          <p:nvPr/>
        </p:nvSpPr>
        <p:spPr>
          <a:xfrm>
            <a:off x="457200" y="401400"/>
            <a:ext cx="8229600" cy="78084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1" name="Content Placeholder 3"/>
          <p:cNvPicPr/>
          <p:nvPr/>
        </p:nvPicPr>
        <p:blipFill>
          <a:blip r:embed="rId2"/>
          <a:stretch/>
        </p:blipFill>
        <p:spPr>
          <a:xfrm>
            <a:off x="685800" y="1523880"/>
            <a:ext cx="7543800" cy="39625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Shape 1"/>
          <p:cNvSpPr txBox="1"/>
          <p:nvPr/>
        </p:nvSpPr>
        <p:spPr>
          <a:xfrm>
            <a:off x="457200" y="401400"/>
            <a:ext cx="8229600" cy="78084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TextShape 2"/>
          <p:cNvSpPr txBox="1"/>
          <p:nvPr/>
        </p:nvSpPr>
        <p:spPr>
          <a:xfrm>
            <a:off x="457200" y="1604880"/>
            <a:ext cx="8228160" cy="4415040"/>
          </a:xfrm>
          <a:prstGeom prst="rect">
            <a:avLst/>
          </a:prstGeom>
          <a:noFill/>
          <a:ln w="0">
            <a:noFill/>
          </a:ln>
        </p:spPr>
        <p:txBody>
          <a:bodyPr lIns="0" tIns="28440" rIns="0" bIns="0">
            <a:normAutofit/>
          </a:bodyPr>
          <a:lstStyle/>
          <a:p>
            <a:pPr marL="53640" indent="-5364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→</a:t>
            </a:r>
            <a:r>
              <a:rPr lang="en-US" sz="4000" b="0" strike="noStrike" spc="-1">
                <a:solidFill>
                  <a:srgbClr val="000000"/>
                </a:solidFill>
                <a:latin typeface="Arial"/>
              </a:rPr>
              <a:t>Count</a:t>
            </a:r>
            <a:r>
              <a:rPr lang="en-US" sz="4000" b="0" i="1" strike="noStrike" spc="-1">
                <a:solidFill>
                  <a:srgbClr val="000000"/>
                </a:solidFill>
                <a:latin typeface="Arial"/>
              </a:rPr>
              <a:t>similarity</a:t>
            </a:r>
            <a:r>
              <a:rPr lang="en-US" sz="4000" b="0" strike="noStrike" spc="-1">
                <a:solidFill>
                  <a:srgbClr val="000000"/>
                </a:solidFill>
                <a:latin typeface="Arial"/>
              </a:rPr>
              <a:t>between Laptop A &amp; B using Cosine Similarity → 0.99</a:t>
            </a:r>
          </a:p>
          <a:p>
            <a:pPr marL="53640" indent="-5364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br/>
            <a:r>
              <a:rPr lang="en-US" sz="4000" b="0" strike="noStrike" spc="-1">
                <a:solidFill>
                  <a:srgbClr val="000000"/>
                </a:solidFill>
                <a:latin typeface="Arial"/>
              </a:rPr>
              <a:t>➡️Laptops A &amp; B are very similar, suitable to be recommended together.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stomShape 1"/>
          <p:cNvSpPr/>
          <p:nvPr/>
        </p:nvSpPr>
        <p:spPr>
          <a:xfrm>
            <a:off x="457200" y="2746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5" name="CustomShape 2"/>
          <p:cNvSpPr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6" name="CustomShape 3"/>
          <p:cNvSpPr/>
          <p:nvPr/>
        </p:nvSpPr>
        <p:spPr>
          <a:xfrm>
            <a:off x="457200" y="6356520"/>
            <a:ext cx="213372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rm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200" b="0" strike="noStrike" spc="-1">
                <a:solidFill>
                  <a:srgbClr val="898989"/>
                </a:solidFill>
                <a:latin typeface="Calibri"/>
              </a:rPr>
              <a:t>5/4/2010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CustomShape 4"/>
          <p:cNvSpPr/>
          <p:nvPr/>
        </p:nvSpPr>
        <p:spPr>
          <a:xfrm>
            <a:off x="3124080" y="6356520"/>
            <a:ext cx="289584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rm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1200" b="0" strike="noStrike" spc="-1">
                <a:solidFill>
                  <a:srgbClr val="898989"/>
                </a:solidFill>
                <a:latin typeface="Calibri"/>
              </a:rPr>
              <a:t>Revision 01 Indonesian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CustomShape 5"/>
          <p:cNvSpPr/>
          <p:nvPr/>
        </p:nvSpPr>
        <p:spPr>
          <a:xfrm>
            <a:off x="6553080" y="6356520"/>
            <a:ext cx="213372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rm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fld id="{E413EC55-17A5-4486-93BB-F71EF70F4D65}" type="slidenum">
              <a:rPr lang="en-US" sz="1200" b="0" strike="noStrike" spc="-1">
                <a:solidFill>
                  <a:srgbClr val="898989"/>
                </a:solidFill>
                <a:latin typeface="Calibri"/>
                <a:ea typeface="Arial"/>
              </a:rPr>
              <a:t>13</a:t>
            </a:fld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9" name="Picture 1"/>
          <p:cNvPicPr/>
          <p:nvPr/>
        </p:nvPicPr>
        <p:blipFill>
          <a:blip r:embed="rId3"/>
          <a:stretch/>
        </p:blipFill>
        <p:spPr>
          <a:xfrm>
            <a:off x="1981080" y="1531800"/>
            <a:ext cx="4151520" cy="30402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1"/>
          <p:cNvSpPr/>
          <p:nvPr/>
        </p:nvSpPr>
        <p:spPr>
          <a:xfrm>
            <a:off x="3124080" y="6356520"/>
            <a:ext cx="289584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rmAutofit/>
          </a:bodyPr>
          <a:lstStyle/>
          <a:p>
            <a:pPr algn="ctr" rtl="0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898989"/>
                </a:solidFill>
                <a:latin typeface="Arial"/>
              </a:rPr>
              <a:t>Revision 01 Indonesian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CustomShape 2"/>
          <p:cNvSpPr/>
          <p:nvPr/>
        </p:nvSpPr>
        <p:spPr>
          <a:xfrm>
            <a:off x="457200" y="6356520"/>
            <a:ext cx="213372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rmAutofit/>
          </a:bodyPr>
          <a:lstStyle/>
          <a:p>
            <a:pPr algn="l" rtl="0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898989"/>
                </a:solidFill>
                <a:latin typeface="Arial"/>
              </a:rPr>
              <a:t>5/4/2010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CustomShape 3"/>
          <p:cNvSpPr/>
          <p:nvPr/>
        </p:nvSpPr>
        <p:spPr>
          <a:xfrm>
            <a:off x="6553080" y="6356520"/>
            <a:ext cx="213372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rmAutofit/>
          </a:bodyPr>
          <a:lstStyle/>
          <a:p>
            <a:pPr algn="l" rtl="0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1BE4E04-324C-4E90-8CD0-27588CE72AA9}" type="slidenum">
              <a:rPr lang="en-US" sz="1200" b="0" strike="noStrike" spc="-1">
                <a:solidFill>
                  <a:srgbClr val="898989"/>
                </a:solidFill>
                <a:latin typeface="Calibri"/>
                <a:ea typeface="Arial"/>
              </a:rPr>
              <a:t>2</a:t>
            </a:fld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CustomShape 4"/>
          <p:cNvSpPr/>
          <p:nvPr/>
        </p:nvSpPr>
        <p:spPr>
          <a:xfrm>
            <a:off x="304920" y="2057400"/>
            <a:ext cx="8381880" cy="119124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 b="1" strike="noStrike" spc="-1">
                <a:solidFill>
                  <a:srgbClr val="000000"/>
                </a:solidFill>
                <a:latin typeface="Arial"/>
              </a:rPr>
              <a:t>SIMILARITY OF USERS AND ITEMS IN RECOMENDER SYSTEM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Shape 1"/>
          <p:cNvSpPr txBox="1"/>
          <p:nvPr/>
        </p:nvSpPr>
        <p:spPr>
          <a:xfrm>
            <a:off x="76320" y="401400"/>
            <a:ext cx="8610480" cy="78084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b="1" strike="noStrike" spc="-1">
                <a:solidFill>
                  <a:srgbClr val="000000"/>
                </a:solidFill>
                <a:latin typeface="Arial"/>
              </a:rPr>
              <a:t>Classification of Recommendation Algorithms</a:t>
            </a:r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TextShape 2"/>
          <p:cNvSpPr txBox="1"/>
          <p:nvPr/>
        </p:nvSpPr>
        <p:spPr>
          <a:xfrm>
            <a:off x="152280" y="1752120"/>
            <a:ext cx="8229600" cy="31086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l" rtl="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b="1" strike="noStrike" spc="-1">
                <a:solidFill>
                  <a:srgbClr val="000000"/>
                </a:solidFill>
                <a:latin typeface="Arial"/>
              </a:rPr>
              <a:t>Content-Based Filtering (CBF)</a:t>
            </a:r>
            <a:br/>
            <a:r>
              <a:rPr lang="en-GB" sz="2800" b="0" strike="noStrike" spc="-1">
                <a:solidFill>
                  <a:srgbClr val="000000"/>
                </a:solidFill>
                <a:latin typeface="Arial"/>
              </a:rPr>
              <a:t>→ Recommendations based on item content similarity.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b="1" strike="noStrike" spc="-1">
                <a:solidFill>
                  <a:srgbClr val="000000"/>
                </a:solidFill>
                <a:latin typeface="Arial"/>
              </a:rPr>
              <a:t>Collaborative Filtering (CF)</a:t>
            </a:r>
            <a:br/>
            <a:r>
              <a:rPr lang="en-GB" sz="2800" b="0" strike="noStrike" spc="-1">
                <a:solidFill>
                  <a:srgbClr val="000000"/>
                </a:solidFill>
                <a:latin typeface="Arial"/>
              </a:rPr>
              <a:t>→ Based on similarity of user preferences.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b="1" strike="noStrike" spc="-1">
                <a:solidFill>
                  <a:srgbClr val="000000"/>
                </a:solidFill>
                <a:latin typeface="Arial"/>
              </a:rPr>
              <a:t>Hybrid System</a:t>
            </a:r>
            <a:br/>
            <a:r>
              <a:rPr lang="en-GB" sz="2800" b="0" strike="noStrike" spc="-1">
                <a:solidFill>
                  <a:srgbClr val="000000"/>
                </a:solidFill>
                <a:latin typeface="Arial"/>
              </a:rPr>
              <a:t>→ Combination of CBF and CF for more accurate results.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Shape 1"/>
          <p:cNvSpPr txBox="1"/>
          <p:nvPr/>
        </p:nvSpPr>
        <p:spPr>
          <a:xfrm>
            <a:off x="457200" y="401400"/>
            <a:ext cx="8229600" cy="78084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 b="0" strike="noStrike" spc="-1">
                <a:solidFill>
                  <a:srgbClr val="000000"/>
                </a:solidFill>
                <a:latin typeface="Arial"/>
              </a:rPr>
              <a:t>Content-Based Filtering Algorithm</a:t>
            </a:r>
          </a:p>
        </p:txBody>
      </p:sp>
      <p:sp>
        <p:nvSpPr>
          <p:cNvPr id="57" name="TextShape 2"/>
          <p:cNvSpPr txBox="1"/>
          <p:nvPr/>
        </p:nvSpPr>
        <p:spPr>
          <a:xfrm>
            <a:off x="457200" y="1827360"/>
            <a:ext cx="8229600" cy="39700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l" rtl="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0" strike="noStrike" spc="-1">
                <a:solidFill>
                  <a:srgbClr val="000000"/>
                </a:solidFill>
                <a:latin typeface="Arial"/>
              </a:rPr>
              <a:t>Analyze item features (genre, keywords, etc.).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0" strike="noStrike" spc="-1">
                <a:solidFill>
                  <a:srgbClr val="000000"/>
                </a:solidFill>
                <a:latin typeface="Arial"/>
              </a:rPr>
              <a:t>Each user has</a:t>
            </a:r>
            <a:r>
              <a:rPr lang="en-GB" sz="3600" b="0" i="1" strike="noStrike" spc="-1">
                <a:solidFill>
                  <a:srgbClr val="000000"/>
                </a:solidFill>
                <a:latin typeface="Arial"/>
              </a:rPr>
              <a:t>preference profile</a:t>
            </a:r>
            <a:r>
              <a:rPr lang="en-GB" sz="3600" b="0" strike="noStrike" spc="-1">
                <a:solidFill>
                  <a:srgbClr val="000000"/>
                </a:solidFill>
                <a:latin typeface="Arial"/>
              </a:rPr>
              <a:t>.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0" strike="noStrike" spc="-1">
                <a:solidFill>
                  <a:srgbClr val="000000"/>
                </a:solidFill>
                <a:latin typeface="Arial"/>
              </a:rPr>
              <a:t>Recommendations are given for items that are similar to items that have been liked.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Shape 1"/>
          <p:cNvSpPr txBox="1"/>
          <p:nvPr/>
        </p:nvSpPr>
        <p:spPr>
          <a:xfrm>
            <a:off x="457200" y="401400"/>
            <a:ext cx="8229600" cy="78084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example</a:t>
            </a:r>
          </a:p>
        </p:txBody>
      </p:sp>
      <p:sp>
        <p:nvSpPr>
          <p:cNvPr id="59" name="TextShape 2"/>
          <p:cNvSpPr txBox="1"/>
          <p:nvPr/>
        </p:nvSpPr>
        <p:spPr>
          <a:xfrm>
            <a:off x="455400" y="2096640"/>
            <a:ext cx="8227800" cy="2662200"/>
          </a:xfrm>
          <a:prstGeom prst="rect">
            <a:avLst/>
          </a:prstGeom>
          <a:noFill/>
          <a:ln w="0">
            <a:noFill/>
          </a:ln>
        </p:spPr>
        <p:txBody>
          <a:bodyPr lIns="0" tIns="28440" rIns="0" bIns="0">
            <a:normAutofit/>
          </a:bodyPr>
          <a:lstStyle/>
          <a:p>
            <a:pPr marL="53640" indent="-5364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 b="0" strike="noStrike" spc="-1">
                <a:solidFill>
                  <a:srgbClr val="000000"/>
                </a:solidFill>
                <a:latin typeface="Arial"/>
              </a:rPr>
              <a:t>User likes the movie “Avengers” → the system recommends “Iron Man” because they are both</a:t>
            </a:r>
            <a:r>
              <a:rPr lang="en-US" sz="3600" b="0" i="1" strike="noStrike" spc="-1">
                <a:solidFill>
                  <a:srgbClr val="000000"/>
                </a:solidFill>
                <a:latin typeface="Arial"/>
              </a:rPr>
              <a:t>action and superhero genres</a:t>
            </a: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Shape 1"/>
          <p:cNvSpPr txBox="1"/>
          <p:nvPr/>
        </p:nvSpPr>
        <p:spPr>
          <a:xfrm>
            <a:off x="457200" y="401400"/>
            <a:ext cx="8229600" cy="78084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Collaborative Filtering Algorithm</a:t>
            </a:r>
          </a:p>
        </p:txBody>
      </p:sp>
      <p:sp>
        <p:nvSpPr>
          <p:cNvPr id="61" name="TextShape 2"/>
          <p:cNvSpPr txBox="1"/>
          <p:nvPr/>
        </p:nvSpPr>
        <p:spPr>
          <a:xfrm>
            <a:off x="609120" y="1733760"/>
            <a:ext cx="6993000" cy="25290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Arial"/>
              </a:rPr>
              <a:t>Based on user behavior.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0" strike="noStrike" spc="-1">
                <a:solidFill>
                  <a:srgbClr val="000000"/>
                </a:solidFill>
                <a:latin typeface="Arial"/>
              </a:rPr>
              <a:t>Two approaches: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1" strike="noStrike" spc="-1">
                <a:solidFill>
                  <a:srgbClr val="000000"/>
                </a:solidFill>
                <a:latin typeface="Arial"/>
              </a:rPr>
              <a:t>User-based CF</a:t>
            </a:r>
            <a:r>
              <a:rPr lang="en-GB" sz="3200" b="0" strike="noStrike" spc="-1">
                <a:solidFill>
                  <a:srgbClr val="000000"/>
                </a:solidFill>
                <a:latin typeface="Arial"/>
              </a:rPr>
              <a:t>→ similar users.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buClr>
                <a:srgbClr val="000000"/>
              </a:buClr>
              <a:buFont typeface="Arial"/>
              <a:buAutoNum type="arabi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b="1" strike="noStrike" spc="-1">
                <a:solidFill>
                  <a:srgbClr val="000000"/>
                </a:solidFill>
                <a:latin typeface="Arial"/>
              </a:rPr>
              <a:t>Item-based CF</a:t>
            </a:r>
            <a:r>
              <a:rPr lang="en-GB" sz="3200" b="0" strike="noStrike" spc="-1">
                <a:solidFill>
                  <a:srgbClr val="000000"/>
                </a:solidFill>
                <a:latin typeface="Arial"/>
              </a:rPr>
              <a:t>→ similar items.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Shape 1"/>
          <p:cNvSpPr txBox="1"/>
          <p:nvPr/>
        </p:nvSpPr>
        <p:spPr>
          <a:xfrm>
            <a:off x="457200" y="401400"/>
            <a:ext cx="8229600" cy="78084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 b="1" strike="noStrike" spc="-1">
                <a:solidFill>
                  <a:srgbClr val="000000"/>
                </a:solidFill>
                <a:latin typeface="Arial"/>
              </a:rPr>
              <a:t>Example: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TextShape 2"/>
          <p:cNvSpPr txBox="1"/>
          <p:nvPr/>
        </p:nvSpPr>
        <p:spPr>
          <a:xfrm>
            <a:off x="457200" y="1604880"/>
            <a:ext cx="8228160" cy="4415040"/>
          </a:xfrm>
          <a:prstGeom prst="rect">
            <a:avLst/>
          </a:prstGeom>
          <a:noFill/>
          <a:ln w="0">
            <a:noFill/>
          </a:ln>
        </p:spPr>
        <p:txBody>
          <a:bodyPr lIns="0" tIns="28440" rIns="0" bIns="0">
            <a:normAutofit/>
          </a:bodyPr>
          <a:lstStyle/>
          <a:p>
            <a:pPr marL="53640" indent="-53640" algn="l" rtl="0">
              <a:spcBef>
                <a:spcPts val="1423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br/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User A and B both like movie X, Y → it is likely that A will also like movie Z which B likes.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Shape 1"/>
          <p:cNvSpPr txBox="1"/>
          <p:nvPr/>
        </p:nvSpPr>
        <p:spPr>
          <a:xfrm>
            <a:off x="457200" y="401400"/>
            <a:ext cx="8229600" cy="78084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5" name="Content Placeholder 3"/>
          <p:cNvPicPr/>
          <p:nvPr/>
        </p:nvPicPr>
        <p:blipFill>
          <a:blip r:embed="rId2"/>
          <a:stretch/>
        </p:blipFill>
        <p:spPr>
          <a:xfrm>
            <a:off x="380880" y="1371600"/>
            <a:ext cx="7601040" cy="44956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Shape 1"/>
          <p:cNvSpPr txBox="1"/>
          <p:nvPr/>
        </p:nvSpPr>
        <p:spPr>
          <a:xfrm>
            <a:off x="457200" y="401400"/>
            <a:ext cx="8229600" cy="780840"/>
          </a:xfrm>
          <a:prstGeom prst="rect">
            <a:avLst/>
          </a:prstGeom>
          <a:solidFill>
            <a:srgbClr val="ADADEB"/>
          </a:soli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 rtl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7" name="Content Placeholder 3"/>
          <p:cNvPicPr/>
          <p:nvPr/>
        </p:nvPicPr>
        <p:blipFill>
          <a:blip r:embed="rId2"/>
          <a:stretch/>
        </p:blipFill>
        <p:spPr>
          <a:xfrm>
            <a:off x="304920" y="1523880"/>
            <a:ext cx="8381880" cy="38102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2153</TotalTime>
  <Words>220</Words>
  <Application>Microsoft Office PowerPoint</Application>
  <PresentationFormat>On-screen Show (4:3)</PresentationFormat>
  <Paragraphs>34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subject/>
  <dc:creator>CTC</dc:creator>
  <dc:description/>
  <cp:lastModifiedBy>Oci Asus</cp:lastModifiedBy>
  <cp:revision>137</cp:revision>
  <dcterms:created xsi:type="dcterms:W3CDTF">2010-04-18T12:06:30Z</dcterms:created>
  <dcterms:modified xsi:type="dcterms:W3CDTF">2025-11-24T03:09:03Z</dcterms:modified>
  <dc:language>en-US</dc:language>
</cp:coreProperties>
</file>