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0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27CB-289D-4226-B56F-8C2F0F6D896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8D5DB-DBC9-4DC1-BAA6-B72BF81E5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7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8D5DB-DBC9-4DC1-BAA6-B72BF81E52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E64AA2-603C-42FA-B14A-1E7E7761661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9DC9DBC-FC46-4125-80D3-131109D9E94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579" y="2191840"/>
            <a:ext cx="4419600" cy="1298575"/>
          </a:xfrm>
        </p:spPr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505200"/>
            <a:ext cx="4419600" cy="1447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Dr. </a:t>
            </a:r>
            <a:r>
              <a:rPr lang="en-US" sz="2400" b="1" dirty="0" err="1" smtClean="0">
                <a:solidFill>
                  <a:srgbClr val="FF0000"/>
                </a:solidFill>
              </a:rPr>
              <a:t>Febriansyah</a:t>
            </a:r>
            <a:r>
              <a:rPr lang="en-US" sz="2400" b="1" dirty="0" smtClean="0">
                <a:solidFill>
                  <a:srgbClr val="FF0000"/>
                </a:solidFill>
              </a:rPr>
              <a:t>, SE., MM., MH.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17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Kurva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	: 300 (Surplus = 0</a:t>
            </a:r>
            <a:r>
              <a:rPr lang="en-US" dirty="0" smtClean="0"/>
              <a:t>)</a:t>
            </a:r>
          </a:p>
          <a:p>
            <a:r>
              <a:rPr lang="en-US" dirty="0" err="1"/>
              <a:t>Harga</a:t>
            </a:r>
            <a:r>
              <a:rPr lang="en-US" dirty="0"/>
              <a:t> &gt;300	: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menimbukan</a:t>
            </a:r>
            <a:r>
              <a:rPr lang="en-US" dirty="0"/>
              <a:t> surplus </a:t>
            </a:r>
            <a:r>
              <a:rPr lang="en-US" dirty="0" err="1"/>
              <a:t>penawaran</a:t>
            </a:r>
            <a:endParaRPr lang="en-US" dirty="0"/>
          </a:p>
          <a:p>
            <a:r>
              <a:rPr lang="en-US" dirty="0" err="1"/>
              <a:t>Harga</a:t>
            </a:r>
            <a:r>
              <a:rPr lang="en-US" dirty="0"/>
              <a:t> &lt;300	: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sehinggga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penawaran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72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di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 (</a:t>
            </a:r>
            <a:r>
              <a:rPr lang="en-US" dirty="0" err="1"/>
              <a:t>produsen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(</a:t>
            </a:r>
            <a:r>
              <a:rPr lang="en-US" dirty="0" err="1"/>
              <a:t>konsumen</a:t>
            </a:r>
            <a:r>
              <a:rPr lang="en-US" dirty="0"/>
              <a:t>).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taksiran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 smtClean="0"/>
              <a:t>berbeda-beda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733800"/>
            <a:ext cx="2590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/>
              <a:t>Taksiran</a:t>
            </a:r>
            <a:endParaRPr lang="en-US" sz="3600" b="1" dirty="0" smtClean="0"/>
          </a:p>
          <a:p>
            <a:pPr algn="ctr"/>
            <a:r>
              <a:rPr lang="en-US" sz="3600" b="1" dirty="0" err="1" smtClean="0"/>
              <a:t>Harga</a:t>
            </a:r>
            <a:endParaRPr lang="en-US" sz="3600" b="1" dirty="0"/>
          </a:p>
        </p:txBody>
      </p:sp>
      <p:cxnSp>
        <p:nvCxnSpPr>
          <p:cNvPr id="13" name="Elbow Connector 12"/>
          <p:cNvCxnSpPr>
            <a:stCxn id="4" idx="3"/>
          </p:cNvCxnSpPr>
          <p:nvPr/>
        </p:nvCxnSpPr>
        <p:spPr>
          <a:xfrm flipV="1">
            <a:off x="3352800" y="3733800"/>
            <a:ext cx="1143000" cy="6858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4" idx="3"/>
          </p:cNvCxnSpPr>
          <p:nvPr/>
        </p:nvCxnSpPr>
        <p:spPr>
          <a:xfrm>
            <a:off x="3352800" y="4419600"/>
            <a:ext cx="1219200" cy="685800"/>
          </a:xfrm>
          <a:prstGeom prst="bentConnector3">
            <a:avLst>
              <a:gd name="adj1" fmla="val 46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537364" y="3352800"/>
            <a:ext cx="2320636" cy="723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Pembeli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4578927" y="4743450"/>
            <a:ext cx="2320636" cy="723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Penjual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404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Marjinal</a:t>
            </a:r>
            <a:r>
              <a:rPr lang="en-US" dirty="0"/>
              <a:t>	: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taksiran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pPr lvl="0"/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Supermarjinal</a:t>
            </a:r>
            <a:r>
              <a:rPr lang="en-US" dirty="0"/>
              <a:t>	: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taksirannya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keuntungan</a:t>
            </a:r>
            <a:endParaRPr lang="en-US" dirty="0"/>
          </a:p>
          <a:p>
            <a:pPr lvl="0"/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Submarjinal</a:t>
            </a:r>
            <a:r>
              <a:rPr lang="en-US" dirty="0"/>
              <a:t>	: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taksirannya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mahal</a:t>
            </a:r>
            <a:endParaRPr lang="en-US" dirty="0"/>
          </a:p>
          <a:p>
            <a:pPr lvl="0"/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 smtClean="0"/>
              <a:t>Efektif</a:t>
            </a:r>
            <a:r>
              <a:rPr lang="en-US" b="1" dirty="0" smtClean="0"/>
              <a:t> (</a:t>
            </a:r>
            <a:r>
              <a:rPr lang="en-US" b="1" dirty="0" err="1" smtClean="0"/>
              <a:t>Marjinal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Supermarjinal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dirty="0" err="1"/>
              <a:t>Pembeli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endParaRPr lang="en-US" dirty="0"/>
          </a:p>
          <a:p>
            <a:pPr lvl="0"/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smtClean="0"/>
              <a:t>Absolut (</a:t>
            </a:r>
            <a:r>
              <a:rPr lang="en-US" b="1" dirty="0" err="1" smtClean="0"/>
              <a:t>Submarjinal</a:t>
            </a:r>
            <a:r>
              <a:rPr lang="en-US" b="1" dirty="0" smtClean="0"/>
              <a:t>)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3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Subjektifnya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Marjinal</a:t>
            </a:r>
            <a:r>
              <a:rPr lang="en-US" dirty="0"/>
              <a:t>	: </a:t>
            </a:r>
            <a:r>
              <a:rPr lang="en-US" dirty="0" err="1"/>
              <a:t>Menjua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pPr lvl="0"/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Supermarjinal</a:t>
            </a:r>
            <a:r>
              <a:rPr lang="en-US" dirty="0"/>
              <a:t>	: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pPr lvl="0"/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Submarjinal</a:t>
            </a:r>
            <a:r>
              <a:rPr lang="en-US" dirty="0"/>
              <a:t>	: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pokonya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159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60"/>
          <a:stretch/>
        </p:blipFill>
        <p:spPr>
          <a:xfrm>
            <a:off x="152400" y="152400"/>
            <a:ext cx="8763000" cy="6636327"/>
          </a:xfrm>
        </p:spPr>
      </p:pic>
    </p:spTree>
    <p:extLst>
      <p:ext uri="{BB962C8B-B14F-4D97-AF65-F5344CB8AC3E}">
        <p14:creationId xmlns:p14="http://schemas.microsoft.com/office/powerpoint/2010/main" val="2337433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patokan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pPr lvl="0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jeruk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Rp3000,00 </a:t>
            </a:r>
            <a:r>
              <a:rPr lang="en-US" dirty="0" err="1"/>
              <a:t>menjadi</a:t>
            </a:r>
            <a:r>
              <a:rPr lang="en-US" dirty="0"/>
              <a:t> 2000,00.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66 </a:t>
            </a:r>
            <a:r>
              <a:rPr lang="en-US" dirty="0" err="1"/>
              <a:t>menjadi</a:t>
            </a:r>
            <a:r>
              <a:rPr lang="en-US" dirty="0"/>
              <a:t> 84.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66 </a:t>
            </a:r>
            <a:r>
              <a:rPr lang="en-US" dirty="0" err="1"/>
              <a:t>ke</a:t>
            </a:r>
            <a:r>
              <a:rPr lang="en-US" dirty="0"/>
              <a:t> 48.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kebutuhannya</a:t>
            </a:r>
            <a:r>
              <a:rPr lang="en-US" dirty="0"/>
              <a:t>  </a:t>
            </a:r>
            <a:r>
              <a:rPr lang="en-US" dirty="0" err="1"/>
              <a:t>pembeli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terpaksa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3000,00.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,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,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5460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X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seahrusnya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meningkan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factor lain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X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Faktor</a:t>
            </a:r>
            <a:r>
              <a:rPr lang="en-US" dirty="0"/>
              <a:t> lain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beresernya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,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yang </a:t>
            </a:r>
            <a:r>
              <a:rPr lang="en-US" dirty="0" err="1" smtClean="0"/>
              <a:t>baru</a:t>
            </a:r>
            <a:endParaRPr lang="en-US" dirty="0" smtClean="0"/>
          </a:p>
          <a:p>
            <a:pPr lvl="0"/>
            <a:r>
              <a:rPr lang="en-US" i="1" dirty="0" err="1" smtClean="0"/>
              <a:t>Pergeseran</a:t>
            </a:r>
            <a:r>
              <a:rPr lang="en-US" i="1" dirty="0" smtClean="0"/>
              <a:t> </a:t>
            </a:r>
            <a:r>
              <a:rPr lang="en-US" i="1" dirty="0" err="1" smtClean="0"/>
              <a:t>Kurva</a:t>
            </a:r>
            <a:r>
              <a:rPr lang="en-US" i="1" dirty="0" smtClean="0"/>
              <a:t> </a:t>
            </a:r>
            <a:r>
              <a:rPr lang="en-US" i="1" dirty="0" err="1" smtClean="0"/>
              <a:t>Harga</a:t>
            </a:r>
            <a:r>
              <a:rPr lang="en-US" i="1" dirty="0" smtClean="0"/>
              <a:t> </a:t>
            </a:r>
            <a:r>
              <a:rPr lang="en-US" i="1" dirty="0" err="1" smtClean="0"/>
              <a:t>Keseimbangan</a:t>
            </a:r>
            <a:r>
              <a:rPr lang="en-US" i="1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lvl="3"/>
            <a:r>
              <a:rPr lang="en-US" b="1" dirty="0" err="1"/>
              <a:t>Pergeseran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r>
              <a:rPr lang="en-US" b="1" dirty="0"/>
              <a:t> </a:t>
            </a:r>
            <a:r>
              <a:rPr lang="en-US" b="1" dirty="0" err="1"/>
              <a:t>Permintaan</a:t>
            </a:r>
            <a:endParaRPr lang="en-US" dirty="0"/>
          </a:p>
          <a:p>
            <a:pPr lvl="3"/>
            <a:r>
              <a:rPr lang="en-US" b="1" dirty="0" err="1"/>
              <a:t>Pergeseran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r>
              <a:rPr lang="en-US" b="1" dirty="0"/>
              <a:t> </a:t>
            </a:r>
            <a:r>
              <a:rPr lang="en-US" b="1" dirty="0" err="1"/>
              <a:t>Penawaran</a:t>
            </a:r>
            <a:endParaRPr lang="en-US" dirty="0"/>
          </a:p>
          <a:p>
            <a:pPr lvl="3"/>
            <a:r>
              <a:rPr lang="en-US" b="1" dirty="0" err="1"/>
              <a:t>Pergeseran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r>
              <a:rPr lang="en-US" b="1" dirty="0"/>
              <a:t> </a:t>
            </a:r>
            <a:r>
              <a:rPr lang="en-US" b="1" dirty="0" err="1"/>
              <a:t>Permintaan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Penawaran</a:t>
            </a:r>
            <a:endParaRPr lang="en-US" dirty="0"/>
          </a:p>
          <a:p>
            <a:pPr lvl="3"/>
            <a:r>
              <a:rPr lang="en-US" dirty="0" smtClean="0"/>
              <a:t> 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9508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berubah</a:t>
            </a:r>
            <a:r>
              <a:rPr lang="en-US" sz="2000" dirty="0"/>
              <a:t>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penawaran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endParaRPr lang="en-US" sz="2000" dirty="0"/>
          </a:p>
          <a:p>
            <a:pPr lvl="0"/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>
                <a:sym typeface="Wingdings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Pendapatan</a:t>
            </a:r>
            <a:r>
              <a:rPr lang="en-US" sz="2000" dirty="0"/>
              <a:t> </a:t>
            </a:r>
            <a:r>
              <a:rPr lang="en-US" sz="2000" dirty="0" err="1"/>
              <a:t>penduduk</a:t>
            </a:r>
            <a:r>
              <a:rPr lang="en-US" sz="2000" dirty="0"/>
              <a:t> </a:t>
            </a:r>
            <a:r>
              <a:rPr lang="en-US" sz="2000" dirty="0" err="1"/>
              <a:t>menurun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jeruk</a:t>
            </a:r>
            <a:r>
              <a:rPr lang="en-US" sz="2000" dirty="0"/>
              <a:t> pun </a:t>
            </a:r>
            <a:r>
              <a:rPr lang="en-US" sz="2000" dirty="0" err="1"/>
              <a:t>menurun</a:t>
            </a:r>
            <a:r>
              <a:rPr lang="en-US" sz="2000" dirty="0"/>
              <a:t>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produsen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menurunkan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.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dirty="0" err="1"/>
              <a:t>penurunan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menimbulkan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kuantitas</a:t>
            </a:r>
            <a:r>
              <a:rPr lang="en-US" sz="2000" dirty="0"/>
              <a:t> </a:t>
            </a:r>
            <a:r>
              <a:rPr lang="en-US" sz="2000" dirty="0" err="1"/>
              <a:t>keseimbangan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. </a:t>
            </a:r>
          </a:p>
          <a:p>
            <a:pPr lvl="0"/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 smtClean="0"/>
              <a:t>sebaliknya</a:t>
            </a:r>
            <a:endParaRPr lang="en-US" sz="2000" dirty="0" smtClean="0"/>
          </a:p>
          <a:p>
            <a:pPr lvl="0"/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581400"/>
            <a:ext cx="434340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penawaran</a:t>
            </a:r>
            <a:r>
              <a:rPr lang="en-US" sz="2000" dirty="0"/>
              <a:t> </a:t>
            </a:r>
            <a:r>
              <a:rPr lang="en-US" sz="2000" dirty="0" err="1"/>
              <a:t>berubah</a:t>
            </a:r>
            <a:r>
              <a:rPr lang="en-US" sz="2000" dirty="0"/>
              <a:t>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endParaRPr lang="en-US" sz="2000" dirty="0"/>
          </a:p>
          <a:p>
            <a:pPr lvl="0"/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>
                <a:sym typeface="Wingdings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bencana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 yang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penawaran</a:t>
            </a:r>
            <a:r>
              <a:rPr lang="en-US" sz="2000" dirty="0"/>
              <a:t> </a:t>
            </a:r>
            <a:r>
              <a:rPr lang="en-US" sz="2000" dirty="0" err="1"/>
              <a:t>jeruk</a:t>
            </a:r>
            <a:r>
              <a:rPr lang="en-US" sz="2000" dirty="0"/>
              <a:t> yang </a:t>
            </a:r>
            <a:r>
              <a:rPr lang="en-US" sz="2000" dirty="0" err="1"/>
              <a:t>menurun</a:t>
            </a:r>
            <a:r>
              <a:rPr lang="en-US" sz="2000" dirty="0"/>
              <a:t> drastic (</a:t>
            </a:r>
            <a:r>
              <a:rPr lang="en-US" sz="2000" dirty="0" err="1"/>
              <a:t>kurva</a:t>
            </a:r>
            <a:r>
              <a:rPr lang="en-US" sz="2000" dirty="0"/>
              <a:t> </a:t>
            </a:r>
            <a:r>
              <a:rPr lang="en-US" sz="2000" dirty="0" err="1"/>
              <a:t>terdorong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kiri</a:t>
            </a:r>
            <a:r>
              <a:rPr lang="en-US" sz="2000" dirty="0"/>
              <a:t>)</a:t>
            </a:r>
          </a:p>
          <a:p>
            <a:pPr lvl="0"/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>
                <a:sym typeface="Wingdings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Penemuan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penawaran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lama </a:t>
            </a:r>
            <a:r>
              <a:rPr lang="en-US" sz="2000" dirty="0" err="1"/>
              <a:t>terdorong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kanan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528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19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/</a:t>
            </a:r>
            <a:r>
              <a:rPr lang="en-US" dirty="0" err="1"/>
              <a:t>penurunan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semula</a:t>
            </a:r>
            <a:endParaRPr lang="en-US" dirty="0"/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semula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494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Jika harga semakin murah maka permintaan atau pembeli akan semakin banyak dan </a:t>
            </a:r>
            <a:r>
              <a:rPr lang="id-ID" dirty="0" smtClean="0"/>
              <a:t>sebaliknya</a:t>
            </a:r>
            <a:endParaRPr lang="en-US" dirty="0" smtClean="0"/>
          </a:p>
          <a:p>
            <a:r>
              <a:rPr lang="id-ID" dirty="0" smtClean="0"/>
              <a:t>Jika </a:t>
            </a:r>
            <a:r>
              <a:rPr lang="id-ID" dirty="0"/>
              <a:t>harga semakin rendah/murah maka penawaran akan semakin sedikit dan sebaliknya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2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2" b="7967"/>
          <a:stretch/>
        </p:blipFill>
        <p:spPr>
          <a:xfrm>
            <a:off x="152400" y="228600"/>
            <a:ext cx="8839200" cy="6324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819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Elastisitas</a:t>
            </a:r>
            <a:r>
              <a:rPr lang="en-US" dirty="0"/>
              <a:t> (</a:t>
            </a:r>
            <a:r>
              <a:rPr lang="en-US" dirty="0" err="1"/>
              <a:t>pemuluran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(</a:t>
            </a:r>
            <a:r>
              <a:rPr lang="en-US" dirty="0" err="1"/>
              <a:t>perubahan</a:t>
            </a:r>
            <a:r>
              <a:rPr lang="en-US" dirty="0"/>
              <a:t>)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smtClean="0"/>
              <a:t>lain.</a:t>
            </a:r>
          </a:p>
          <a:p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</a:t>
            </a:r>
            <a:r>
              <a:rPr lang="en-US" b="1" dirty="0"/>
              <a:t>. </a:t>
            </a:r>
            <a:r>
              <a:rPr lang="en-US" b="1" dirty="0" err="1"/>
              <a:t>Elastisitas</a:t>
            </a:r>
            <a:r>
              <a:rPr lang="en-US" b="1" dirty="0"/>
              <a:t> </a:t>
            </a:r>
            <a:r>
              <a:rPr lang="en-US" b="1" dirty="0" err="1" smtClean="0"/>
              <a:t>harga</a:t>
            </a:r>
            <a:r>
              <a:rPr lang="en-US" dirty="0" smtClean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,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b. </a:t>
            </a:r>
            <a:r>
              <a:rPr lang="en-US" b="1" dirty="0" err="1"/>
              <a:t>Elastisitas</a:t>
            </a:r>
            <a:r>
              <a:rPr lang="en-US" b="1" dirty="0"/>
              <a:t> </a:t>
            </a:r>
            <a:r>
              <a:rPr lang="en-US" b="1" dirty="0" err="1" smtClean="0"/>
              <a:t>silang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x yang </a:t>
            </a:r>
            <a:r>
              <a:rPr lang="en-US" dirty="0" err="1"/>
              <a:t>diminta</a:t>
            </a:r>
            <a:r>
              <a:rPr lang="en-US" dirty="0"/>
              <a:t>,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lain (y).</a:t>
            </a:r>
          </a:p>
          <a:p>
            <a:pPr lvl="1"/>
            <a:r>
              <a:rPr lang="en-US" dirty="0"/>
              <a:t>c. </a:t>
            </a:r>
            <a:r>
              <a:rPr lang="en-US" b="1" dirty="0" err="1"/>
              <a:t>Elastisitas</a:t>
            </a:r>
            <a:r>
              <a:rPr lang="en-US" b="1" dirty="0"/>
              <a:t> </a:t>
            </a:r>
            <a:r>
              <a:rPr lang="en-US" b="1" dirty="0" err="1"/>
              <a:t>pendapatan</a:t>
            </a:r>
            <a:r>
              <a:rPr lang="en-US" dirty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diakibatkan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(income)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4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yang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>
                <a:solidFill>
                  <a:srgbClr val="FFC000"/>
                </a:solidFill>
              </a:rPr>
              <a:t>menaikkan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rgbClr val="92D050"/>
                </a:solidFill>
              </a:rPr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mengurangi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rgbClr val="92D050"/>
                </a:solidFill>
              </a:rPr>
              <a:t>meninkatkan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1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elektronik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karena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negara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mengalami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resesi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Akibatnya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banyak</a:t>
            </a:r>
            <a:r>
              <a:rPr lang="en-US" dirty="0" smtClean="0">
                <a:sym typeface="Wingdings" pitchFamily="2" charset="2"/>
              </a:rPr>
              <a:t> orang yang </a:t>
            </a:r>
            <a:r>
              <a:rPr lang="en-US" dirty="0" err="1" smtClean="0">
                <a:sym typeface="Wingdings" pitchFamily="2" charset="2"/>
              </a:rPr>
              <a:t>mengurung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keinginannya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elektronik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hingga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turun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kembali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Artinya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permintaan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barang-barang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elektronik</a:t>
            </a:r>
            <a:r>
              <a:rPr lang="en-US" b="1" i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sym typeface="Wingdings" pitchFamily="2" charset="2"/>
              </a:rPr>
              <a:t>elastis</a:t>
            </a:r>
            <a:r>
              <a:rPr lang="en-US" b="1" i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sym typeface="Wingdings" pitchFamily="2" charset="2"/>
              </a:rPr>
              <a:t>sangat</a:t>
            </a:r>
            <a:r>
              <a:rPr lang="en-US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sym typeface="Wingdings" pitchFamily="2" charset="2"/>
              </a:rPr>
              <a:t>peka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harga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Contoh</a:t>
            </a:r>
            <a:r>
              <a:rPr lang="en-US" dirty="0" smtClean="0">
                <a:sym typeface="Wingdings" pitchFamily="2" charset="2"/>
              </a:rPr>
              <a:t> 2  </a:t>
            </a:r>
            <a:r>
              <a:rPr lang="en-US" dirty="0" err="1" smtClean="0">
                <a:sym typeface="Wingdings" pitchFamily="2" charset="2"/>
              </a:rPr>
              <a:t>Harga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makanan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pokok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naik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Permintaan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berkurang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namun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jumlah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signifikan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>
                <a:sym typeface="Wingdings" pitchFamily="2" charset="2"/>
              </a:rPr>
              <a:t>Artinya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permintaan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makanan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sym typeface="Wingdings" pitchFamily="2" charset="2"/>
              </a:rPr>
              <a:t>tidak</a:t>
            </a:r>
            <a:r>
              <a:rPr lang="en-US" b="1" i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 pitchFamily="2" charset="2"/>
              </a:rPr>
              <a:t>e</a:t>
            </a:r>
            <a:r>
              <a:rPr lang="en-US" b="1" i="1" dirty="0" err="1" smtClean="0">
                <a:solidFill>
                  <a:srgbClr val="FFFF00"/>
                </a:solidFill>
                <a:sym typeface="Wingdings" pitchFamily="2" charset="2"/>
              </a:rPr>
              <a:t>lastis</a:t>
            </a:r>
            <a:r>
              <a:rPr lang="en-US" b="1" i="1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sym typeface="Wingdings" pitchFamily="2" charset="2"/>
              </a:rPr>
              <a:t>kurang</a:t>
            </a:r>
            <a:r>
              <a:rPr lang="en-US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dirty="0" err="1">
                <a:solidFill>
                  <a:srgbClr val="FFFF00"/>
                </a:solidFill>
                <a:sym typeface="Wingdings" pitchFamily="2" charset="2"/>
              </a:rPr>
              <a:t>peka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terhadap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perubahan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harga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9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(</a:t>
            </a:r>
            <a:r>
              <a:rPr lang="en-US" i="1" dirty="0"/>
              <a:t>elasticity of demand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barang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esar</a:t>
            </a:r>
            <a:r>
              <a:rPr lang="en-US" dirty="0" smtClean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yang </a:t>
            </a:r>
            <a:r>
              <a:rPr lang="en-US" dirty="0" err="1"/>
              <a:t>disingkat</a:t>
            </a:r>
            <a:r>
              <a:rPr lang="en-US" dirty="0"/>
              <a:t> E,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pPr marL="914400" lvl="3" indent="0">
              <a:buNone/>
            </a:pPr>
            <a:r>
              <a:rPr lang="en-US" sz="1600" dirty="0" err="1" smtClean="0"/>
              <a:t>Keterangan</a:t>
            </a:r>
            <a:r>
              <a:rPr lang="en-US" sz="1600" dirty="0" smtClean="0"/>
              <a:t>:</a:t>
            </a:r>
            <a:br>
              <a:rPr lang="en-US" sz="1600" dirty="0" smtClean="0"/>
            </a:br>
            <a:r>
              <a:rPr lang="en-US" sz="1600" dirty="0" smtClean="0"/>
              <a:t>ΔQ :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permintaan</a:t>
            </a:r>
            <a:endParaRPr lang="en-US" sz="1600" dirty="0" smtClean="0"/>
          </a:p>
          <a:p>
            <a:pPr marL="914400" lvl="3" indent="0">
              <a:buNone/>
            </a:pPr>
            <a:r>
              <a:rPr lang="en-US" sz="1600" dirty="0" smtClean="0"/>
              <a:t>ΔP :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harga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endParaRPr lang="en-US" sz="1600" dirty="0" smtClean="0"/>
          </a:p>
          <a:p>
            <a:pPr marL="914400" lvl="3" indent="0">
              <a:buNone/>
            </a:pPr>
            <a:r>
              <a:rPr lang="en-US" sz="1600" dirty="0" smtClean="0"/>
              <a:t>P : </a:t>
            </a:r>
            <a:r>
              <a:rPr lang="en-US" sz="1600" dirty="0" err="1" smtClean="0"/>
              <a:t>harga</a:t>
            </a:r>
            <a:r>
              <a:rPr lang="en-US" sz="1600" dirty="0" smtClean="0"/>
              <a:t> </a:t>
            </a:r>
            <a:r>
              <a:rPr lang="en-US" sz="1600" dirty="0" err="1" smtClean="0"/>
              <a:t>mula-mula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Q :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permintaan</a:t>
            </a:r>
            <a:r>
              <a:rPr lang="en-US" sz="1600" dirty="0" smtClean="0"/>
              <a:t> </a:t>
            </a:r>
            <a:r>
              <a:rPr lang="en-US" sz="1600" dirty="0" err="1" smtClean="0"/>
              <a:t>mula-mula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Ed : </a:t>
            </a:r>
            <a:r>
              <a:rPr lang="en-US" sz="1600" dirty="0" err="1" smtClean="0"/>
              <a:t>elastisitas</a:t>
            </a:r>
            <a:r>
              <a:rPr lang="en-US" sz="1600" dirty="0" smtClean="0"/>
              <a:t> </a:t>
            </a:r>
            <a:r>
              <a:rPr lang="en-US" sz="1600" dirty="0" err="1" smtClean="0"/>
              <a:t>permintaan</a:t>
            </a:r>
            <a:endParaRPr lang="en-US" sz="16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540" y="4343400"/>
            <a:ext cx="3810001" cy="91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379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Rp400,00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30 unit,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Rp360,00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60 unit. </a:t>
            </a: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elastisitasnya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Jawab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40" y="3200399"/>
            <a:ext cx="7427260" cy="3307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185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/>
              <a:t>Keterangan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%</a:t>
            </a:r>
            <a:r>
              <a:rPr lang="en-US" dirty="0" err="1"/>
              <a:t>ΔQd</a:t>
            </a:r>
            <a:r>
              <a:rPr lang="en-US" dirty="0"/>
              <a:t>=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% </a:t>
            </a:r>
            <a:r>
              <a:rPr lang="en-US" dirty="0" err="1"/>
              <a:t>ΔPd</a:t>
            </a:r>
            <a:r>
              <a:rPr lang="en-US" dirty="0"/>
              <a:t> =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02614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00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3733800" cy="5011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950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ecara</a:t>
            </a:r>
            <a:r>
              <a:rPr lang="en-US" dirty="0" smtClean="0"/>
              <a:t> </a:t>
            </a:r>
            <a:r>
              <a:rPr lang="en-US" dirty="0" err="1" smtClean="0"/>
              <a:t>Matematis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Dari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elastistas</a:t>
            </a:r>
            <a:r>
              <a:rPr lang="en-US" dirty="0"/>
              <a:t>:</a:t>
            </a:r>
          </a:p>
          <a:p>
            <a:r>
              <a:rPr lang="en-US" dirty="0" err="1"/>
              <a:t>menunjukkan</a:t>
            </a:r>
            <a:r>
              <a:rPr lang="en-US" dirty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: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turunan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Q </a:t>
            </a:r>
            <a:r>
              <a:rPr lang="en-US" dirty="0" err="1"/>
              <a:t>atau</a:t>
            </a:r>
            <a:r>
              <a:rPr lang="en-US" dirty="0"/>
              <a:t> Q1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46225"/>
            <a:ext cx="99853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47899"/>
            <a:ext cx="499269" cy="713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3498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Q = 50 – -P.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P = 80!</a:t>
            </a:r>
          </a:p>
          <a:p>
            <a:r>
              <a:rPr lang="en-US" dirty="0" err="1"/>
              <a:t>Jawab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P = 80, </a:t>
            </a:r>
            <a:r>
              <a:rPr lang="en-US" dirty="0" err="1"/>
              <a:t>maka</a:t>
            </a:r>
            <a:r>
              <a:rPr lang="en-US" dirty="0"/>
              <a:t> Q = 50 – 1/2 (80)</a:t>
            </a:r>
          </a:p>
          <a:p>
            <a:pPr marL="0" indent="0">
              <a:buNone/>
            </a:pPr>
            <a:r>
              <a:rPr lang="en-US" dirty="0" smtClean="0"/>
              <a:t>	Q </a:t>
            </a:r>
            <a:r>
              <a:rPr lang="en-US" dirty="0"/>
              <a:t>= 50 – 40</a:t>
            </a:r>
          </a:p>
          <a:p>
            <a:pPr marL="0" indent="0">
              <a:buNone/>
            </a:pPr>
            <a:r>
              <a:rPr lang="en-US" dirty="0" smtClean="0"/>
              <a:t>	Q </a:t>
            </a:r>
            <a:r>
              <a:rPr lang="en-US" dirty="0"/>
              <a:t>= 10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495800"/>
            <a:ext cx="3810000" cy="157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8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P = 100 – 2Q.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P = 50!</a:t>
            </a:r>
          </a:p>
          <a:p>
            <a:r>
              <a:rPr lang="en-US" dirty="0" err="1"/>
              <a:t>Jawab</a:t>
            </a:r>
            <a:r>
              <a:rPr lang="en-US" dirty="0"/>
              <a:t>: 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2895600"/>
            <a:ext cx="5956253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672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Semua terjadi karena semua ingin mencari kepuasan (keuntungan) sebesar-besarnya dari harga yang </a:t>
            </a:r>
            <a:r>
              <a:rPr lang="id-ID" dirty="0" smtClean="0"/>
              <a:t>ada</a:t>
            </a:r>
            <a:r>
              <a:rPr lang="en-US" dirty="0" smtClean="0"/>
              <a:t>.</a:t>
            </a:r>
          </a:p>
          <a:p>
            <a:r>
              <a:rPr lang="id-ID" dirty="0"/>
              <a:t>Apabila harga terlalu tinggi maka </a:t>
            </a:r>
            <a:r>
              <a:rPr lang="id-ID" dirty="0" smtClean="0"/>
              <a:t>pembeli </a:t>
            </a:r>
            <a:r>
              <a:rPr lang="id-ID" dirty="0"/>
              <a:t>akan membeli sedikit karena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id-ID" dirty="0" smtClean="0"/>
              <a:t>, </a:t>
            </a:r>
            <a:r>
              <a:rPr lang="id-ID" dirty="0"/>
              <a:t>namun bagi penjual dengan tingginya harga ia akan mencoba memperbanyak barang yang dijual atau diproduksi agar keuntungan yang didapat semakin </a:t>
            </a:r>
            <a:r>
              <a:rPr lang="id-ID" dirty="0" smtClean="0"/>
              <a:t>besar</a:t>
            </a:r>
            <a:endParaRPr lang="en-US" dirty="0" smtClean="0"/>
          </a:p>
          <a:p>
            <a:r>
              <a:rPr lang="id-ID" dirty="0"/>
              <a:t>Harga yang tinggi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id-ID" dirty="0" smtClean="0"/>
              <a:t>menyebabkan </a:t>
            </a:r>
            <a:r>
              <a:rPr lang="id-ID" dirty="0"/>
              <a:t>konsumen/pembeli akan mencari produk lain sebagai pengganti barang yang harganya mahal.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8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penawaraan</a:t>
            </a:r>
            <a:r>
              <a:rPr lang="en-US" dirty="0"/>
              <a:t> (elasticity of supply)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barang</a:t>
            </a:r>
            <a:endParaRPr lang="en-US" dirty="0" smtClean="0"/>
          </a:p>
          <a:p>
            <a:r>
              <a:rPr lang="en-US" dirty="0" err="1"/>
              <a:t>Adapun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 smtClean="0"/>
              <a:t>harganya</a:t>
            </a:r>
            <a:endParaRPr lang="en-US" dirty="0" smtClean="0"/>
          </a:p>
          <a:p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berkut</a:t>
            </a:r>
            <a:endParaRPr lang="en-US" dirty="0" smtClean="0"/>
          </a:p>
          <a:p>
            <a:pPr marL="365760" lvl="1" indent="0">
              <a:buNone/>
            </a:pPr>
            <a:r>
              <a:rPr lang="en-US" sz="1700" dirty="0" smtClean="0"/>
              <a:t>	</a:t>
            </a:r>
            <a:r>
              <a:rPr lang="en-US" sz="1700" dirty="0" err="1" smtClean="0"/>
              <a:t>Keterangan</a:t>
            </a:r>
            <a:r>
              <a:rPr lang="en-US" sz="1700" dirty="0"/>
              <a:t>:</a:t>
            </a:r>
          </a:p>
          <a:p>
            <a:pPr marL="0" indent="0">
              <a:buNone/>
            </a:pPr>
            <a:r>
              <a:rPr lang="en-US" sz="2100" dirty="0" smtClean="0"/>
              <a:t>	ΔQ </a:t>
            </a:r>
            <a:r>
              <a:rPr lang="en-US" sz="2100" dirty="0"/>
              <a:t>: </a:t>
            </a:r>
            <a:r>
              <a:rPr lang="en-US" sz="2100" dirty="0" err="1"/>
              <a:t>perubahan</a:t>
            </a:r>
            <a:r>
              <a:rPr lang="en-US" sz="2100" dirty="0"/>
              <a:t> </a:t>
            </a:r>
            <a:r>
              <a:rPr lang="en-US" sz="2100" dirty="0" err="1"/>
              <a:t>jumlah</a:t>
            </a:r>
            <a:r>
              <a:rPr lang="en-US" sz="2100" dirty="0"/>
              <a:t> </a:t>
            </a:r>
            <a:r>
              <a:rPr lang="en-US" sz="2100" dirty="0" err="1"/>
              <a:t>penawaran</a:t>
            </a: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	ΔP </a:t>
            </a:r>
            <a:r>
              <a:rPr lang="en-US" sz="2100" dirty="0"/>
              <a:t>: </a:t>
            </a:r>
            <a:r>
              <a:rPr lang="en-US" sz="2100" dirty="0" err="1"/>
              <a:t>perubahan</a:t>
            </a:r>
            <a:r>
              <a:rPr lang="en-US" sz="2100" dirty="0"/>
              <a:t> </a:t>
            </a:r>
            <a:r>
              <a:rPr lang="en-US" sz="2100" dirty="0" err="1"/>
              <a:t>harga</a:t>
            </a:r>
            <a:r>
              <a:rPr lang="en-US" sz="2100" dirty="0"/>
              <a:t> </a:t>
            </a:r>
            <a:r>
              <a:rPr lang="en-US" sz="2100" dirty="0" err="1"/>
              <a:t>barang</a:t>
            </a: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	P </a:t>
            </a:r>
            <a:r>
              <a:rPr lang="en-US" sz="2100" dirty="0"/>
              <a:t>: </a:t>
            </a:r>
            <a:r>
              <a:rPr lang="en-US" sz="2100" dirty="0" err="1"/>
              <a:t>harga</a:t>
            </a:r>
            <a:r>
              <a:rPr lang="en-US" sz="2100" dirty="0"/>
              <a:t> </a:t>
            </a:r>
            <a:r>
              <a:rPr lang="en-US" sz="2100" dirty="0" err="1"/>
              <a:t>barang</a:t>
            </a:r>
            <a:r>
              <a:rPr lang="en-US" sz="2100" dirty="0"/>
              <a:t> </a:t>
            </a:r>
            <a:r>
              <a:rPr lang="en-US" sz="2100" dirty="0" err="1"/>
              <a:t>mula-mula</a:t>
            </a: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	Q </a:t>
            </a:r>
            <a:r>
              <a:rPr lang="en-US" sz="2100" dirty="0"/>
              <a:t>: </a:t>
            </a:r>
            <a:r>
              <a:rPr lang="en-US" sz="2100" dirty="0" err="1"/>
              <a:t>jumlah</a:t>
            </a:r>
            <a:r>
              <a:rPr lang="en-US" sz="2100" dirty="0"/>
              <a:t> </a:t>
            </a:r>
            <a:r>
              <a:rPr lang="en-US" sz="2100" dirty="0" err="1"/>
              <a:t>penawaran</a:t>
            </a:r>
            <a:r>
              <a:rPr lang="en-US" sz="2100" dirty="0"/>
              <a:t> </a:t>
            </a:r>
            <a:r>
              <a:rPr lang="en-US" sz="2100" dirty="0" err="1"/>
              <a:t>mula-mula</a:t>
            </a: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	</a:t>
            </a:r>
            <a:r>
              <a:rPr lang="en-US" sz="2100" dirty="0" err="1" smtClean="0"/>
              <a:t>Es</a:t>
            </a:r>
            <a:r>
              <a:rPr lang="en-US" sz="2100" dirty="0" smtClean="0"/>
              <a:t> </a:t>
            </a:r>
            <a:r>
              <a:rPr lang="en-US" sz="2100" dirty="0"/>
              <a:t>: </a:t>
            </a:r>
            <a:r>
              <a:rPr lang="en-US" sz="2100" dirty="0" err="1"/>
              <a:t>elastisitas</a:t>
            </a:r>
            <a:r>
              <a:rPr lang="en-US" sz="2100" dirty="0"/>
              <a:t> </a:t>
            </a:r>
            <a:r>
              <a:rPr lang="en-US" sz="2100" dirty="0" err="1"/>
              <a:t>penawaran</a:t>
            </a:r>
            <a:endParaRPr lang="en-US" sz="21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486294"/>
            <a:ext cx="3124200" cy="771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607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Rp500,00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40 unit,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Rp300,00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32 unit. </a:t>
            </a: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penawarannya</a:t>
            </a:r>
            <a:r>
              <a:rPr lang="en-US" dirty="0"/>
              <a:t>!</a:t>
            </a:r>
          </a:p>
          <a:p>
            <a:r>
              <a:rPr lang="en-US" dirty="0" err="1"/>
              <a:t>Jawab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3581400"/>
            <a:ext cx="6670703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98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5 </a:t>
            </a:r>
            <a:r>
              <a:rPr lang="en-US" dirty="0" err="1" smtClean="0"/>
              <a:t>macam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sz="1800" dirty="0" err="1"/>
              <a:t>Keterangan</a:t>
            </a:r>
            <a:r>
              <a:rPr lang="en-US" sz="1800" dirty="0"/>
              <a:t>:</a:t>
            </a:r>
            <a:endParaRPr lang="en-US" sz="1400" dirty="0"/>
          </a:p>
          <a:p>
            <a:pPr lvl="1"/>
            <a:r>
              <a:rPr lang="en-US" sz="1800" dirty="0"/>
              <a:t>% ΔQs : </a:t>
            </a:r>
            <a:r>
              <a:rPr lang="en-US" sz="1800" dirty="0" err="1"/>
              <a:t>Persentase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</a:t>
            </a:r>
            <a:r>
              <a:rPr lang="en-US" sz="1800" dirty="0" err="1"/>
              <a:t>jumlah</a:t>
            </a:r>
            <a:r>
              <a:rPr lang="en-US" sz="1800" dirty="0"/>
              <a:t> </a:t>
            </a:r>
            <a:r>
              <a:rPr lang="en-US" sz="1800" dirty="0" err="1"/>
              <a:t>barang</a:t>
            </a:r>
            <a:r>
              <a:rPr lang="en-US" sz="1800" dirty="0"/>
              <a:t> yang </a:t>
            </a:r>
            <a:r>
              <a:rPr lang="en-US" sz="1800" dirty="0" err="1"/>
              <a:t>ditawarkan</a:t>
            </a:r>
            <a:endParaRPr lang="en-US" sz="1400" dirty="0"/>
          </a:p>
          <a:p>
            <a:pPr lvl="1"/>
            <a:r>
              <a:rPr lang="en-US" sz="1800" dirty="0"/>
              <a:t>% ΔPs : </a:t>
            </a:r>
            <a:r>
              <a:rPr lang="en-US" sz="1800" dirty="0" err="1"/>
              <a:t>Persentase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</a:t>
            </a:r>
            <a:r>
              <a:rPr lang="en-US" sz="1800" dirty="0" err="1"/>
              <a:t>harga</a:t>
            </a:r>
            <a:r>
              <a:rPr lang="en-US" sz="1800" dirty="0"/>
              <a:t> </a:t>
            </a:r>
            <a:r>
              <a:rPr lang="en-US" sz="1800" dirty="0" err="1"/>
              <a:t>barang</a:t>
            </a:r>
            <a:endParaRPr lang="en-US" sz="1400" dirty="0"/>
          </a:p>
          <a:p>
            <a:pPr lvl="1"/>
            <a:r>
              <a:rPr lang="en-US" sz="1800" dirty="0" smtClean="0"/>
              <a:t> </a:t>
            </a:r>
            <a:endParaRPr lang="en-US" sz="1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7808074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792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600200"/>
            <a:ext cx="4405351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444" y="3695700"/>
            <a:ext cx="2730556" cy="2081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306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Terimakasih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Perhatiannya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Wassalamu’alaikum</a:t>
            </a:r>
            <a:r>
              <a:rPr lang="en-US" dirty="0" smtClean="0"/>
              <a:t> </a:t>
            </a:r>
            <a:r>
              <a:rPr lang="en-US" dirty="0" err="1" smtClean="0"/>
              <a:t>Wr.Wb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8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“Semakin turun tingkat harga, maka semakin banyak jumlah barang yang tersedia diminta, dan sebaliknya semakin naik tingkat harga semakin sedikit jumlah barang yang bersedia diminta</a:t>
            </a:r>
            <a:r>
              <a:rPr lang="id-ID" dirty="0" smtClean="0"/>
              <a:t>.”</a:t>
            </a:r>
            <a:endParaRPr lang="en-US" dirty="0"/>
          </a:p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	: </a:t>
            </a:r>
            <a:r>
              <a:rPr lang="id-ID" dirty="0" smtClean="0"/>
              <a:t>Apabila </a:t>
            </a:r>
            <a:r>
              <a:rPr lang="id-ID" dirty="0"/>
              <a:t>harga </a:t>
            </a:r>
            <a:r>
              <a:rPr lang="id-ID" dirty="0" smtClean="0"/>
              <a:t>naik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id-ID" dirty="0"/>
              <a:t>jumlah barang yang diminta sedikit dan apabila harga </a:t>
            </a:r>
            <a:r>
              <a:rPr lang="id-ID" dirty="0" smtClean="0"/>
              <a:t>rendah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id-ID" dirty="0"/>
              <a:t>jumlah barang yang diminta meningkat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b="1" dirty="0" smtClean="0"/>
              <a:t>NB: </a:t>
            </a:r>
            <a:r>
              <a:rPr lang="id-ID" dirty="0"/>
              <a:t>Hukum </a:t>
            </a:r>
            <a:r>
              <a:rPr lang="id-ID" dirty="0" smtClean="0"/>
              <a:t>pe</a:t>
            </a:r>
            <a:r>
              <a:rPr lang="en-US" dirty="0" err="1" smtClean="0"/>
              <a:t>rmintaa</a:t>
            </a:r>
            <a:r>
              <a:rPr lang="id-ID" dirty="0" smtClean="0"/>
              <a:t>n </a:t>
            </a:r>
            <a:r>
              <a:rPr lang="id-ID" dirty="0"/>
              <a:t>akan berlaku apabila faktor-faktor lain yang memengaruhi penawaran tidak berubah (ceteris paribus).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58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“Semakin tingi harga, semakin banyak jumlah barang yang bersedia ditawarkan. Sebaliknya, semakin rendah tingkat harga, semakin sedikit jumlah barang yang bersedia ditwarkan</a:t>
            </a:r>
            <a:r>
              <a:rPr lang="id-ID" dirty="0" smtClean="0"/>
              <a:t>.”</a:t>
            </a:r>
            <a:endParaRPr lang="en-US" dirty="0" smtClean="0"/>
          </a:p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	: </a:t>
            </a:r>
            <a:r>
              <a:rPr lang="id-ID" dirty="0" smtClean="0"/>
              <a:t>Bahwa </a:t>
            </a:r>
            <a:r>
              <a:rPr lang="id-ID" dirty="0"/>
              <a:t>semakin tinggi harga, jumlah barang yang ditawarkan semakin banyak. Sebaliknya semakin rendah harga barang, jumlah barang yang ditawarkan semakin </a:t>
            </a:r>
            <a:r>
              <a:rPr lang="id-ID" dirty="0" smtClean="0"/>
              <a:t>sedikit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/>
              <a:t>NB: </a:t>
            </a:r>
            <a:r>
              <a:rPr lang="id-ID" dirty="0"/>
              <a:t>Hukum penawaran akan berlaku apabila faktor-faktor lain yang memengaruhi penawaran tidak berubah (ceteris paribus).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481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b="1" dirty="0"/>
              <a:t>kurva permintaan</a:t>
            </a:r>
            <a:r>
              <a:rPr lang="id-ID" dirty="0"/>
              <a:t> merupakan </a:t>
            </a:r>
            <a:r>
              <a:rPr lang="en-US" b="1" dirty="0" err="1" smtClean="0"/>
              <a:t>kurva</a:t>
            </a:r>
            <a:r>
              <a:rPr lang="id-ID" dirty="0" smtClean="0"/>
              <a:t> </a:t>
            </a:r>
            <a:r>
              <a:rPr lang="id-ID" dirty="0"/>
              <a:t>yang menggambarkan hubungan antara harga dengan jumlah komoditas yang ingin dan dapat </a:t>
            </a:r>
            <a:r>
              <a:rPr lang="id-ID" dirty="0" smtClean="0"/>
              <a:t>dibeli konsumen</a:t>
            </a:r>
            <a:endParaRPr lang="en-US" dirty="0" smtClean="0"/>
          </a:p>
          <a:p>
            <a:pPr marL="0" lv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897503"/>
            <a:ext cx="4724400" cy="366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928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Kurva penawaran</a:t>
            </a:r>
            <a:r>
              <a:rPr lang="id-ID" dirty="0"/>
              <a:t> adalah </a:t>
            </a:r>
            <a:r>
              <a:rPr lang="id-ID" b="1" dirty="0"/>
              <a:t>kurva</a:t>
            </a:r>
            <a:r>
              <a:rPr lang="id-ID" dirty="0"/>
              <a:t> yang menggambarkan hubungan antara harga dengan jumlah barang yang dĳual atau ditawarkan pada masing-masing tingkat harga.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14626"/>
            <a:ext cx="5181600" cy="370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39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Proses Terbentuknya Harga </a:t>
            </a:r>
            <a:r>
              <a:rPr lang="id-ID" dirty="0" smtClean="0"/>
              <a:t>Keseimbangan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Produsen mengharapkan harga setinggi-tingginya sedangkan konsumen selalu mengharapkan harga serendah-rendahnya. Mereka akan melalui proses tawar-menawar yang akan berujung ke suatu persepakatan. Persepakatan itu adalah harga yang seimbang/harga pasar.</a:t>
            </a:r>
            <a:endParaRPr lang="en-US" dirty="0"/>
          </a:p>
          <a:p>
            <a:r>
              <a:rPr lang="id-ID" dirty="0"/>
              <a:t>Harga keseimbangan adalah harga yang terbentuk pada titik pertemuan antara kurva permintaan dan kurva penawaran.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357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8763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7812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1972</TotalTime>
  <Words>1134</Words>
  <Application>Microsoft Office PowerPoint</Application>
  <PresentationFormat>On-screen Show (4:3)</PresentationFormat>
  <Paragraphs>138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Tw Cen MT</vt:lpstr>
      <vt:lpstr>Wingdings</vt:lpstr>
      <vt:lpstr>Thatch</vt:lpstr>
      <vt:lpstr>Hukum Permintaan dan Penawaran</vt:lpstr>
      <vt:lpstr>Hukum Permintaan dan Penawaran</vt:lpstr>
      <vt:lpstr>Mengapa?</vt:lpstr>
      <vt:lpstr>Hukum Permintaan</vt:lpstr>
      <vt:lpstr>Hukum Penawaran</vt:lpstr>
      <vt:lpstr>Kurva Permintaan</vt:lpstr>
      <vt:lpstr>Kurva Penawaran</vt:lpstr>
      <vt:lpstr>Proses Terbentuknya Harga Keseimbangan</vt:lpstr>
      <vt:lpstr>PowerPoint Presentation</vt:lpstr>
      <vt:lpstr>Penjelasan Kurva</vt:lpstr>
      <vt:lpstr>Taksiran Harga</vt:lpstr>
      <vt:lpstr>Taksiran Harga Pembeli (Berdasarkan Subjek)</vt:lpstr>
      <vt:lpstr>Taksiran Penjual (Berdasarkan Subjektifnya)</vt:lpstr>
      <vt:lpstr>PowerPoint Presentation</vt:lpstr>
      <vt:lpstr>Pembentukan Harga</vt:lpstr>
      <vt:lpstr>Pergeseran Kurva Harga Keseimbangan</vt:lpstr>
      <vt:lpstr>Pergeseran Kurva Permintaan</vt:lpstr>
      <vt:lpstr>Pergeseran Kurva Penawaran</vt:lpstr>
      <vt:lpstr>Pergeseran Kurva Permintaan dan Penawaran</vt:lpstr>
      <vt:lpstr>PowerPoint Presentation</vt:lpstr>
      <vt:lpstr>Elastisitas Permintaan dan Penawaran</vt:lpstr>
      <vt:lpstr>Contoh Elastisitas dalam Kehidupan</vt:lpstr>
      <vt:lpstr>Elastisitas Permintaan</vt:lpstr>
      <vt:lpstr>Contoh</vt:lpstr>
      <vt:lpstr>Macam-macam Elastisitas Permintaan</vt:lpstr>
      <vt:lpstr>Kurva Elastisitas Permintaan</vt:lpstr>
      <vt:lpstr>Menghitung Elastisitas Permintaan Secara Matematis</vt:lpstr>
      <vt:lpstr>Contoh 1</vt:lpstr>
      <vt:lpstr>Contoh 2</vt:lpstr>
      <vt:lpstr>Elastisitas Penawaran</vt:lpstr>
      <vt:lpstr>Contoh</vt:lpstr>
      <vt:lpstr>Macam-macam Elastisitas Penawaran</vt:lpstr>
      <vt:lpstr>Kurva Elastisitas Penawaran</vt:lpstr>
      <vt:lpstr>Terimakasih Atas Perhatiannya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Permintaan dan Penawaran</dc:title>
  <dc:creator>ismail - [2010]</dc:creator>
  <cp:lastModifiedBy>ASUS</cp:lastModifiedBy>
  <cp:revision>25</cp:revision>
  <dcterms:created xsi:type="dcterms:W3CDTF">2016-10-05T12:59:32Z</dcterms:created>
  <dcterms:modified xsi:type="dcterms:W3CDTF">2025-10-02T04:08:03Z</dcterms:modified>
</cp:coreProperties>
</file>