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0"/>
  </p:notesMasterIdLst>
  <p:sldIdLst>
    <p:sldId id="256" r:id="rId2"/>
    <p:sldId id="288" r:id="rId3"/>
    <p:sldId id="289" r:id="rId4"/>
    <p:sldId id="290" r:id="rId5"/>
    <p:sldId id="291" r:id="rId6"/>
    <p:sldId id="285" r:id="rId7"/>
    <p:sldId id="292" r:id="rId8"/>
    <p:sldId id="293" r:id="rId9"/>
    <p:sldId id="294" r:id="rId10"/>
    <p:sldId id="295" r:id="rId11"/>
    <p:sldId id="296" r:id="rId12"/>
    <p:sldId id="297" r:id="rId13"/>
    <p:sldId id="298" r:id="rId14"/>
    <p:sldId id="299" r:id="rId15"/>
    <p:sldId id="300" r:id="rId16"/>
    <p:sldId id="301" r:id="rId17"/>
    <p:sldId id="302" r:id="rId18"/>
    <p:sldId id="303" r:id="rId19"/>
    <p:sldId id="304" r:id="rId20"/>
    <p:sldId id="305" r:id="rId21"/>
    <p:sldId id="306" r:id="rId22"/>
    <p:sldId id="307" r:id="rId23"/>
    <p:sldId id="308" r:id="rId24"/>
    <p:sldId id="309" r:id="rId25"/>
    <p:sldId id="310" r:id="rId26"/>
    <p:sldId id="311" r:id="rId27"/>
    <p:sldId id="312" r:id="rId28"/>
    <p:sldId id="286" r:id="rId2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Unknown User" initials="" lastIdx="1"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commentAuthors" Target="commen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notesMaster" Target="notesMasters/notesMaster1.xml"/><Relationship Id="rId35" Type="http://schemas.openxmlformats.org/officeDocument/2006/relationships/tableStyles" Target="tableStyle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D"/>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83F8AE-3288-4364-B206-4BD1A7A37224}" type="datetimeFigureOut">
              <a:rPr lang="en-ID" smtClean="0"/>
              <a:t>30/10/2025</a:t>
            </a:fld>
            <a:endParaRPr lang="en-ID"/>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D"/>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D"/>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5AD46AF-8DE2-4E48-8B0C-80124CF386E7}" type="slidenum">
              <a:rPr lang="en-ID" smtClean="0"/>
              <a:t>‹#›</a:t>
            </a:fld>
            <a:endParaRPr lang="en-ID"/>
          </a:p>
        </p:txBody>
      </p:sp>
    </p:spTree>
    <p:extLst>
      <p:ext uri="{BB962C8B-B14F-4D97-AF65-F5344CB8AC3E}">
        <p14:creationId xmlns:p14="http://schemas.microsoft.com/office/powerpoint/2010/main" val="27652230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D" dirty="0"/>
          </a:p>
        </p:txBody>
      </p:sp>
      <p:sp>
        <p:nvSpPr>
          <p:cNvPr id="4" name="Slide Number Placeholder 3"/>
          <p:cNvSpPr>
            <a:spLocks noGrp="1"/>
          </p:cNvSpPr>
          <p:nvPr>
            <p:ph type="sldNum" sz="quarter" idx="5"/>
          </p:nvPr>
        </p:nvSpPr>
        <p:spPr/>
        <p:txBody>
          <a:bodyPr/>
          <a:lstStyle/>
          <a:p>
            <a:fld id="{E8B9ECBB-6D07-43B7-AE26-DF7EE7234C8C}" type="slidenum">
              <a:rPr lang="en-ID" smtClean="0"/>
              <a:t>5</a:t>
            </a:fld>
            <a:endParaRPr lang="en-ID"/>
          </a:p>
        </p:txBody>
      </p:sp>
    </p:spTree>
    <p:extLst>
      <p:ext uri="{BB962C8B-B14F-4D97-AF65-F5344CB8AC3E}">
        <p14:creationId xmlns:p14="http://schemas.microsoft.com/office/powerpoint/2010/main" val="380088571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ABE07C42-F894-4B3C-B1B3-1C5BB99A3B9E}" type="slidenum">
              <a:rPr lang="en-US" smtClean="0"/>
              <a:t>28</a:t>
            </a:fld>
            <a:endParaRPr lang="en-US"/>
          </a:p>
        </p:txBody>
      </p:sp>
    </p:spTree>
    <p:extLst>
      <p:ext uri="{BB962C8B-B14F-4D97-AF65-F5344CB8AC3E}">
        <p14:creationId xmlns:p14="http://schemas.microsoft.com/office/powerpoint/2010/main" val="31499716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A545248-4880-28D3-E9D1-2CB9DD6B14F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D"/>
          </a:p>
        </p:txBody>
      </p:sp>
      <p:sp>
        <p:nvSpPr>
          <p:cNvPr id="3" name="Subtitle 2">
            <a:extLst>
              <a:ext uri="{FF2B5EF4-FFF2-40B4-BE49-F238E27FC236}">
                <a16:creationId xmlns:a16="http://schemas.microsoft.com/office/drawing/2014/main" xmlns="" id="{FA7E7DDF-5839-3E6F-F444-253501C2B1D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D"/>
          </a:p>
        </p:txBody>
      </p:sp>
      <p:sp>
        <p:nvSpPr>
          <p:cNvPr id="4" name="Date Placeholder 3">
            <a:extLst>
              <a:ext uri="{FF2B5EF4-FFF2-40B4-BE49-F238E27FC236}">
                <a16:creationId xmlns:a16="http://schemas.microsoft.com/office/drawing/2014/main" xmlns="" id="{6429808A-5B36-9F3C-28D6-109C5F39B1F1}"/>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05230E99-207E-D21D-DD7A-42A5F0CD05F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xmlns="" id="{D53968B3-C301-17D1-6E62-09FB48B8B8D4}"/>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3218870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C3A9F92-0513-677A-3F09-285E7B44A2C9}"/>
              </a:ext>
            </a:extLst>
          </p:cNvPr>
          <p:cNvSpPr>
            <a:spLocks noGrp="1"/>
          </p:cNvSpPr>
          <p:nvPr>
            <p:ph type="title"/>
          </p:nvPr>
        </p:nvSpPr>
        <p:spPr/>
        <p:txBody>
          <a:bodyPr/>
          <a:lstStyle/>
          <a:p>
            <a:r>
              <a:rPr lang="en-US"/>
              <a:t>Click to edit Master title style</a:t>
            </a:r>
            <a:endParaRPr lang="en-ID"/>
          </a:p>
        </p:txBody>
      </p:sp>
      <p:sp>
        <p:nvSpPr>
          <p:cNvPr id="3" name="Vertical Text Placeholder 2">
            <a:extLst>
              <a:ext uri="{FF2B5EF4-FFF2-40B4-BE49-F238E27FC236}">
                <a16:creationId xmlns:a16="http://schemas.microsoft.com/office/drawing/2014/main" xmlns="" id="{D07B8709-959F-B3C3-283A-95B039D4CD4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xmlns="" id="{F3B1BB90-6E8C-59D6-E0DF-3B2134B5BC21}"/>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316B8FC8-7C44-33B3-5073-76DD950C8E9D}"/>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xmlns="" id="{E2BA1FB3-C581-0C84-5177-D2ADA6476F69}"/>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16680648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4A15685A-251E-2D6A-BF6C-CE2D27D61281}"/>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D"/>
          </a:p>
        </p:txBody>
      </p:sp>
      <p:sp>
        <p:nvSpPr>
          <p:cNvPr id="3" name="Vertical Text Placeholder 2">
            <a:extLst>
              <a:ext uri="{FF2B5EF4-FFF2-40B4-BE49-F238E27FC236}">
                <a16:creationId xmlns:a16="http://schemas.microsoft.com/office/drawing/2014/main" xmlns="" id="{8C7A6E2F-A57B-ABF3-9D6D-7A417A52573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xmlns="" id="{056D641F-7444-6DEB-594D-A767E0B190F1}"/>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A0A91967-ADEC-A603-B71F-458FA350DE75}"/>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xmlns="" id="{333ECCF2-C8ED-AA94-DA26-E9E2038467A1}"/>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966193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2DFD304A-314C-9BFD-5626-DE87D0F2BA14}"/>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xmlns="" id="{2DAAFFAE-F74A-BBF5-396E-B21D78602B2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xmlns="" id="{449FCE98-1D64-C101-790E-3EFFFB4624CA}"/>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2FB4CAE1-70ED-6E3F-9D08-D5F5CE3A10EE}"/>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xmlns="" id="{3A7D10D8-63F4-A6F8-514A-C9570BC70B30}"/>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24154734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63645E3-8937-51BB-B0B1-B508865757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D"/>
          </a:p>
        </p:txBody>
      </p:sp>
      <p:sp>
        <p:nvSpPr>
          <p:cNvPr id="3" name="Text Placeholder 2">
            <a:extLst>
              <a:ext uri="{FF2B5EF4-FFF2-40B4-BE49-F238E27FC236}">
                <a16:creationId xmlns:a16="http://schemas.microsoft.com/office/drawing/2014/main" xmlns="" id="{0D97EA0C-41F4-EDAD-B565-E0097E620E8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928A8AF5-431E-56A2-3786-5FFA711B6873}"/>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CC0B875A-A5C7-612C-D6C9-5FAE7FC2943F}"/>
              </a:ext>
            </a:extLst>
          </p:cNvPr>
          <p:cNvSpPr>
            <a:spLocks noGrp="1"/>
          </p:cNvSpPr>
          <p:nvPr>
            <p:ph type="ftr" sz="quarter" idx="11"/>
          </p:nvPr>
        </p:nvSpPr>
        <p:spPr/>
        <p:txBody>
          <a:bodyPr/>
          <a:lstStyle/>
          <a:p>
            <a:endParaRPr lang="en-ID"/>
          </a:p>
        </p:txBody>
      </p:sp>
      <p:sp>
        <p:nvSpPr>
          <p:cNvPr id="6" name="Slide Number Placeholder 5">
            <a:extLst>
              <a:ext uri="{FF2B5EF4-FFF2-40B4-BE49-F238E27FC236}">
                <a16:creationId xmlns:a16="http://schemas.microsoft.com/office/drawing/2014/main" xmlns="" id="{97DB8CB0-3F4B-69C2-3A57-36F8BDC7D1BB}"/>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146104305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9364028-66A7-F643-D374-92C90A557BBE}"/>
              </a:ext>
            </a:extLst>
          </p:cNvPr>
          <p:cNvSpPr>
            <a:spLocks noGrp="1"/>
          </p:cNvSpPr>
          <p:nvPr>
            <p:ph type="title"/>
          </p:nvPr>
        </p:nvSpPr>
        <p:spPr/>
        <p:txBody>
          <a:bodyPr/>
          <a:lstStyle/>
          <a:p>
            <a:r>
              <a:rPr lang="en-US"/>
              <a:t>Click to edit Master title style</a:t>
            </a:r>
            <a:endParaRPr lang="en-ID"/>
          </a:p>
        </p:txBody>
      </p:sp>
      <p:sp>
        <p:nvSpPr>
          <p:cNvPr id="3" name="Content Placeholder 2">
            <a:extLst>
              <a:ext uri="{FF2B5EF4-FFF2-40B4-BE49-F238E27FC236}">
                <a16:creationId xmlns:a16="http://schemas.microsoft.com/office/drawing/2014/main" xmlns="" id="{193D93BA-A5F2-4AFD-23AB-07B78547426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Content Placeholder 3">
            <a:extLst>
              <a:ext uri="{FF2B5EF4-FFF2-40B4-BE49-F238E27FC236}">
                <a16:creationId xmlns:a16="http://schemas.microsoft.com/office/drawing/2014/main" xmlns="" id="{E304032C-35B6-8D12-14D1-7B0F45119B6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Date Placeholder 4">
            <a:extLst>
              <a:ext uri="{FF2B5EF4-FFF2-40B4-BE49-F238E27FC236}">
                <a16:creationId xmlns:a16="http://schemas.microsoft.com/office/drawing/2014/main" xmlns="" id="{448C677A-B3D2-E717-652E-5E856BBB3515}"/>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6" name="Footer Placeholder 5">
            <a:extLst>
              <a:ext uri="{FF2B5EF4-FFF2-40B4-BE49-F238E27FC236}">
                <a16:creationId xmlns:a16="http://schemas.microsoft.com/office/drawing/2014/main" xmlns="" id="{25CDE40D-A977-CD64-0040-6E7A606D9A11}"/>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xmlns="" id="{7F155BC8-6869-9744-F77A-7FE9D50E8491}"/>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38249653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58B67B1-19E5-2B73-B7A1-A2B70969AB65}"/>
              </a:ext>
            </a:extLst>
          </p:cNvPr>
          <p:cNvSpPr>
            <a:spLocks noGrp="1"/>
          </p:cNvSpPr>
          <p:nvPr>
            <p:ph type="title"/>
          </p:nvPr>
        </p:nvSpPr>
        <p:spPr>
          <a:xfrm>
            <a:off x="839788" y="365125"/>
            <a:ext cx="10515600" cy="1325563"/>
          </a:xfrm>
        </p:spPr>
        <p:txBody>
          <a:bodyPr/>
          <a:lstStyle/>
          <a:p>
            <a:r>
              <a:rPr lang="en-US"/>
              <a:t>Click to edit Master title style</a:t>
            </a:r>
            <a:endParaRPr lang="en-ID"/>
          </a:p>
        </p:txBody>
      </p:sp>
      <p:sp>
        <p:nvSpPr>
          <p:cNvPr id="3" name="Text Placeholder 2">
            <a:extLst>
              <a:ext uri="{FF2B5EF4-FFF2-40B4-BE49-F238E27FC236}">
                <a16:creationId xmlns:a16="http://schemas.microsoft.com/office/drawing/2014/main" xmlns="" id="{FF29A30B-F5BA-0746-04C8-3B13B4AC6FC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40DC9760-7B2F-887A-6585-11DF5FC917D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5" name="Text Placeholder 4">
            <a:extLst>
              <a:ext uri="{FF2B5EF4-FFF2-40B4-BE49-F238E27FC236}">
                <a16:creationId xmlns:a16="http://schemas.microsoft.com/office/drawing/2014/main" xmlns="" id="{DF2C51BA-38FF-3785-BC5B-903FD1035AB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9AE7B224-A552-6290-26A9-FF52D45B2DA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7" name="Date Placeholder 6">
            <a:extLst>
              <a:ext uri="{FF2B5EF4-FFF2-40B4-BE49-F238E27FC236}">
                <a16:creationId xmlns:a16="http://schemas.microsoft.com/office/drawing/2014/main" xmlns="" id="{2684C952-4F79-50F5-C049-8781CB4B7234}"/>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8" name="Footer Placeholder 7">
            <a:extLst>
              <a:ext uri="{FF2B5EF4-FFF2-40B4-BE49-F238E27FC236}">
                <a16:creationId xmlns:a16="http://schemas.microsoft.com/office/drawing/2014/main" xmlns="" id="{516F94A2-1DF0-092D-4908-5BF8867A6D74}"/>
              </a:ext>
            </a:extLst>
          </p:cNvPr>
          <p:cNvSpPr>
            <a:spLocks noGrp="1"/>
          </p:cNvSpPr>
          <p:nvPr>
            <p:ph type="ftr" sz="quarter" idx="11"/>
          </p:nvPr>
        </p:nvSpPr>
        <p:spPr/>
        <p:txBody>
          <a:bodyPr/>
          <a:lstStyle/>
          <a:p>
            <a:endParaRPr lang="en-ID"/>
          </a:p>
        </p:txBody>
      </p:sp>
      <p:sp>
        <p:nvSpPr>
          <p:cNvPr id="9" name="Slide Number Placeholder 8">
            <a:extLst>
              <a:ext uri="{FF2B5EF4-FFF2-40B4-BE49-F238E27FC236}">
                <a16:creationId xmlns:a16="http://schemas.microsoft.com/office/drawing/2014/main" xmlns="" id="{BF8DC52A-DF4B-A662-C1EC-E8C146F56858}"/>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81072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6D4B054-59F8-A760-2AEE-0DDE20EAC2E7}"/>
              </a:ext>
            </a:extLst>
          </p:cNvPr>
          <p:cNvSpPr>
            <a:spLocks noGrp="1"/>
          </p:cNvSpPr>
          <p:nvPr>
            <p:ph type="title"/>
          </p:nvPr>
        </p:nvSpPr>
        <p:spPr/>
        <p:txBody>
          <a:bodyPr/>
          <a:lstStyle/>
          <a:p>
            <a:r>
              <a:rPr lang="en-US"/>
              <a:t>Click to edit Master title style</a:t>
            </a:r>
            <a:endParaRPr lang="en-ID"/>
          </a:p>
        </p:txBody>
      </p:sp>
      <p:sp>
        <p:nvSpPr>
          <p:cNvPr id="3" name="Date Placeholder 2">
            <a:extLst>
              <a:ext uri="{FF2B5EF4-FFF2-40B4-BE49-F238E27FC236}">
                <a16:creationId xmlns:a16="http://schemas.microsoft.com/office/drawing/2014/main" xmlns="" id="{6F2D1FA4-9B32-5F2F-6883-AD00B3260344}"/>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4" name="Footer Placeholder 3">
            <a:extLst>
              <a:ext uri="{FF2B5EF4-FFF2-40B4-BE49-F238E27FC236}">
                <a16:creationId xmlns:a16="http://schemas.microsoft.com/office/drawing/2014/main" xmlns="" id="{5658F80C-A514-8144-26AE-B77881B5C6F1}"/>
              </a:ext>
            </a:extLst>
          </p:cNvPr>
          <p:cNvSpPr>
            <a:spLocks noGrp="1"/>
          </p:cNvSpPr>
          <p:nvPr>
            <p:ph type="ftr" sz="quarter" idx="11"/>
          </p:nvPr>
        </p:nvSpPr>
        <p:spPr/>
        <p:txBody>
          <a:bodyPr/>
          <a:lstStyle/>
          <a:p>
            <a:endParaRPr lang="en-ID"/>
          </a:p>
        </p:txBody>
      </p:sp>
      <p:sp>
        <p:nvSpPr>
          <p:cNvPr id="5" name="Slide Number Placeholder 4">
            <a:extLst>
              <a:ext uri="{FF2B5EF4-FFF2-40B4-BE49-F238E27FC236}">
                <a16:creationId xmlns:a16="http://schemas.microsoft.com/office/drawing/2014/main" xmlns="" id="{789D1233-53D9-C74A-B0A2-A9A542184EBD}"/>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36758212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58BC1E1D-A067-D151-B2F2-B34700E2682B}"/>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3" name="Footer Placeholder 2">
            <a:extLst>
              <a:ext uri="{FF2B5EF4-FFF2-40B4-BE49-F238E27FC236}">
                <a16:creationId xmlns:a16="http://schemas.microsoft.com/office/drawing/2014/main" xmlns="" id="{3004F6E6-DB7B-FC7B-C8EE-EABBE440C872}"/>
              </a:ext>
            </a:extLst>
          </p:cNvPr>
          <p:cNvSpPr>
            <a:spLocks noGrp="1"/>
          </p:cNvSpPr>
          <p:nvPr>
            <p:ph type="ftr" sz="quarter" idx="11"/>
          </p:nvPr>
        </p:nvSpPr>
        <p:spPr/>
        <p:txBody>
          <a:bodyPr/>
          <a:lstStyle/>
          <a:p>
            <a:endParaRPr lang="en-ID"/>
          </a:p>
        </p:txBody>
      </p:sp>
      <p:sp>
        <p:nvSpPr>
          <p:cNvPr id="4" name="Slide Number Placeholder 3">
            <a:extLst>
              <a:ext uri="{FF2B5EF4-FFF2-40B4-BE49-F238E27FC236}">
                <a16:creationId xmlns:a16="http://schemas.microsoft.com/office/drawing/2014/main" xmlns="" id="{CB68DCD5-1FFC-0D22-1AB7-43D8770EAA28}"/>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37127456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6C427E7-F0ED-C019-E535-E70BC1A4C5E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Content Placeholder 2">
            <a:extLst>
              <a:ext uri="{FF2B5EF4-FFF2-40B4-BE49-F238E27FC236}">
                <a16:creationId xmlns:a16="http://schemas.microsoft.com/office/drawing/2014/main" xmlns="" id="{0337DD6E-6236-652C-7D35-B35F78369DC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Text Placeholder 3">
            <a:extLst>
              <a:ext uri="{FF2B5EF4-FFF2-40B4-BE49-F238E27FC236}">
                <a16:creationId xmlns:a16="http://schemas.microsoft.com/office/drawing/2014/main" xmlns="" id="{2B17A8CE-A062-8C79-2669-AE1B8A09559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21D4FC8E-B336-74B2-AD90-9A3351DC96CF}"/>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6" name="Footer Placeholder 5">
            <a:extLst>
              <a:ext uri="{FF2B5EF4-FFF2-40B4-BE49-F238E27FC236}">
                <a16:creationId xmlns:a16="http://schemas.microsoft.com/office/drawing/2014/main" xmlns="" id="{8296F306-066C-38AE-6D63-04A1EF39673A}"/>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xmlns="" id="{1E340FC1-D33E-F097-8D0C-4BE89D4BF8C1}"/>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200809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09BE5C5-0212-FDCF-7EB0-5C1D1E96F32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D"/>
          </a:p>
        </p:txBody>
      </p:sp>
      <p:sp>
        <p:nvSpPr>
          <p:cNvPr id="3" name="Picture Placeholder 2">
            <a:extLst>
              <a:ext uri="{FF2B5EF4-FFF2-40B4-BE49-F238E27FC236}">
                <a16:creationId xmlns:a16="http://schemas.microsoft.com/office/drawing/2014/main" xmlns="" id="{4B62DED0-BC39-8877-D654-B9191601583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D"/>
          </a:p>
        </p:txBody>
      </p:sp>
      <p:sp>
        <p:nvSpPr>
          <p:cNvPr id="4" name="Text Placeholder 3">
            <a:extLst>
              <a:ext uri="{FF2B5EF4-FFF2-40B4-BE49-F238E27FC236}">
                <a16:creationId xmlns:a16="http://schemas.microsoft.com/office/drawing/2014/main" xmlns="" id="{87B29D56-F864-B353-CE08-3290090AD8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A167C888-D5AD-968E-9AEC-5DB9FF8E94CA}"/>
              </a:ext>
            </a:extLst>
          </p:cNvPr>
          <p:cNvSpPr>
            <a:spLocks noGrp="1"/>
          </p:cNvSpPr>
          <p:nvPr>
            <p:ph type="dt" sz="half" idx="10"/>
          </p:nvPr>
        </p:nvSpPr>
        <p:spPr/>
        <p:txBody>
          <a:bodyPr/>
          <a:lstStyle/>
          <a:p>
            <a:fld id="{33F98884-9A66-4B8C-9D2B-C7D57E6C631E}" type="datetimeFigureOut">
              <a:rPr lang="en-ID" smtClean="0"/>
              <a:t>30/10/2025</a:t>
            </a:fld>
            <a:endParaRPr lang="en-ID"/>
          </a:p>
        </p:txBody>
      </p:sp>
      <p:sp>
        <p:nvSpPr>
          <p:cNvPr id="6" name="Footer Placeholder 5">
            <a:extLst>
              <a:ext uri="{FF2B5EF4-FFF2-40B4-BE49-F238E27FC236}">
                <a16:creationId xmlns:a16="http://schemas.microsoft.com/office/drawing/2014/main" xmlns="" id="{7E91FF04-04E3-77AF-ECBD-02365BD6A68F}"/>
              </a:ext>
            </a:extLst>
          </p:cNvPr>
          <p:cNvSpPr>
            <a:spLocks noGrp="1"/>
          </p:cNvSpPr>
          <p:nvPr>
            <p:ph type="ftr" sz="quarter" idx="11"/>
          </p:nvPr>
        </p:nvSpPr>
        <p:spPr/>
        <p:txBody>
          <a:bodyPr/>
          <a:lstStyle/>
          <a:p>
            <a:endParaRPr lang="en-ID"/>
          </a:p>
        </p:txBody>
      </p:sp>
      <p:sp>
        <p:nvSpPr>
          <p:cNvPr id="7" name="Slide Number Placeholder 6">
            <a:extLst>
              <a:ext uri="{FF2B5EF4-FFF2-40B4-BE49-F238E27FC236}">
                <a16:creationId xmlns:a16="http://schemas.microsoft.com/office/drawing/2014/main" xmlns="" id="{4DECBB3E-F9D1-5DA1-49A9-47FD2A932E18}"/>
              </a:ext>
            </a:extLst>
          </p:cNvPr>
          <p:cNvSpPr>
            <a:spLocks noGrp="1"/>
          </p:cNvSpPr>
          <p:nvPr>
            <p:ph type="sldNum" sz="quarter" idx="12"/>
          </p:nvPr>
        </p:nvSpPr>
        <p:spPr/>
        <p:txBody>
          <a:bodyPr/>
          <a:lstStyle/>
          <a:p>
            <a:fld id="{14B1BBC8-BD9A-4364-984A-5E64CE59ABFE}" type="slidenum">
              <a:rPr lang="en-ID" smtClean="0"/>
              <a:t>‹#›</a:t>
            </a:fld>
            <a:endParaRPr lang="en-ID"/>
          </a:p>
        </p:txBody>
      </p:sp>
    </p:spTree>
    <p:extLst>
      <p:ext uri="{BB962C8B-B14F-4D97-AF65-F5344CB8AC3E}">
        <p14:creationId xmlns:p14="http://schemas.microsoft.com/office/powerpoint/2010/main" val="19669787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ABE013DC-011A-AAD9-6520-6C7AB91AD61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D"/>
          </a:p>
        </p:txBody>
      </p:sp>
      <p:sp>
        <p:nvSpPr>
          <p:cNvPr id="3" name="Text Placeholder 2">
            <a:extLst>
              <a:ext uri="{FF2B5EF4-FFF2-40B4-BE49-F238E27FC236}">
                <a16:creationId xmlns:a16="http://schemas.microsoft.com/office/drawing/2014/main" xmlns="" id="{D48DB699-F7C3-1637-5DE8-E8E35D712D4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D"/>
          </a:p>
        </p:txBody>
      </p:sp>
      <p:sp>
        <p:nvSpPr>
          <p:cNvPr id="4" name="Date Placeholder 3">
            <a:extLst>
              <a:ext uri="{FF2B5EF4-FFF2-40B4-BE49-F238E27FC236}">
                <a16:creationId xmlns:a16="http://schemas.microsoft.com/office/drawing/2014/main" xmlns="" id="{C0265AD2-01AE-CC43-5405-1903A79D254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F98884-9A66-4B8C-9D2B-C7D57E6C631E}" type="datetimeFigureOut">
              <a:rPr lang="en-ID" smtClean="0"/>
              <a:t>30/10/2025</a:t>
            </a:fld>
            <a:endParaRPr lang="en-ID"/>
          </a:p>
        </p:txBody>
      </p:sp>
      <p:sp>
        <p:nvSpPr>
          <p:cNvPr id="5" name="Footer Placeholder 4">
            <a:extLst>
              <a:ext uri="{FF2B5EF4-FFF2-40B4-BE49-F238E27FC236}">
                <a16:creationId xmlns:a16="http://schemas.microsoft.com/office/drawing/2014/main" xmlns="" id="{2D542697-D97C-BCDA-D0F9-EE1D6166861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D"/>
          </a:p>
        </p:txBody>
      </p:sp>
      <p:sp>
        <p:nvSpPr>
          <p:cNvPr id="6" name="Slide Number Placeholder 5">
            <a:extLst>
              <a:ext uri="{FF2B5EF4-FFF2-40B4-BE49-F238E27FC236}">
                <a16:creationId xmlns:a16="http://schemas.microsoft.com/office/drawing/2014/main" xmlns="" id="{842D7CB2-758D-FD47-82F3-0308BD001F8F}"/>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4B1BBC8-BD9A-4364-984A-5E64CE59ABFE}" type="slidenum">
              <a:rPr lang="en-ID" smtClean="0"/>
              <a:t>‹#›</a:t>
            </a:fld>
            <a:endParaRPr lang="en-ID"/>
          </a:p>
        </p:txBody>
      </p:sp>
    </p:spTree>
    <p:extLst>
      <p:ext uri="{BB962C8B-B14F-4D97-AF65-F5344CB8AC3E}">
        <p14:creationId xmlns:p14="http://schemas.microsoft.com/office/powerpoint/2010/main" val="6490670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hyperlink" Target="https://kamus.tokopedia.com/b/biaya/" TargetMode="Externa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3" Type="http://schemas.openxmlformats.org/officeDocument/2006/relationships/hyperlink" Target="https://kamus.tokopedia.com/r/rekening/" TargetMode="External"/><Relationship Id="rId2" Type="http://schemas.openxmlformats.org/officeDocument/2006/relationships/hyperlink" Target="https://kamus.tokopedia.com/g/gaji/" TargetMode="Externa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250C1A7-6FE7-7354-EABC-3B10BAA16CA1}"/>
              </a:ext>
            </a:extLst>
          </p:cNvPr>
          <p:cNvSpPr>
            <a:spLocks noGrp="1"/>
          </p:cNvSpPr>
          <p:nvPr>
            <p:ph type="ctrTitle"/>
          </p:nvPr>
        </p:nvSpPr>
        <p:spPr>
          <a:xfrm>
            <a:off x="1737360" y="1498283"/>
            <a:ext cx="9144000" cy="2387600"/>
          </a:xfrm>
        </p:spPr>
        <p:txBody>
          <a:bodyPr/>
          <a:lstStyle/>
          <a:p>
            <a:endParaRPr lang="en-ID" dirty="0"/>
          </a:p>
        </p:txBody>
      </p:sp>
      <p:sp>
        <p:nvSpPr>
          <p:cNvPr id="3" name="Subtitle 2">
            <a:extLst>
              <a:ext uri="{FF2B5EF4-FFF2-40B4-BE49-F238E27FC236}">
                <a16:creationId xmlns:a16="http://schemas.microsoft.com/office/drawing/2014/main" xmlns="" id="{E81232F7-59DF-1A14-98DC-F32770AED0A7}"/>
              </a:ext>
            </a:extLst>
          </p:cNvPr>
          <p:cNvSpPr>
            <a:spLocks noGrp="1"/>
          </p:cNvSpPr>
          <p:nvPr>
            <p:ph type="subTitle" idx="1"/>
          </p:nvPr>
        </p:nvSpPr>
        <p:spPr/>
        <p:txBody>
          <a:bodyPr/>
          <a:lstStyle/>
          <a:p>
            <a:endParaRPr lang="en-ID"/>
          </a:p>
        </p:txBody>
      </p:sp>
      <p:pic>
        <p:nvPicPr>
          <p:cNvPr id="1026" name="Picture 2" descr="Komponen Biaya Produksi">
            <a:extLst>
              <a:ext uri="{FF2B5EF4-FFF2-40B4-BE49-F238E27FC236}">
                <a16:creationId xmlns:a16="http://schemas.microsoft.com/office/drawing/2014/main" xmlns="" id="{ECF314DD-9F55-28A8-7EF4-F7CDAF797B9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62560" y="81280"/>
            <a:ext cx="11846560" cy="7233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6031234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DDE5546A-DE35-4E81-91AF-8A5DE13623B4}"/>
              </a:ext>
            </a:extLst>
          </p:cNvPr>
          <p:cNvSpPr>
            <a:spLocks noGrp="1"/>
          </p:cNvSpPr>
          <p:nvPr>
            <p:ph type="title"/>
          </p:nvPr>
        </p:nvSpPr>
        <p:spPr/>
        <p:txBody>
          <a:bodyPr/>
          <a:lstStyle/>
          <a:p>
            <a:pPr>
              <a:defRPr/>
            </a:pPr>
            <a:r>
              <a:rPr lang="id-ID" dirty="0"/>
              <a:t>B. Pengertian Biaya Produksi</a:t>
            </a:r>
          </a:p>
        </p:txBody>
      </p:sp>
      <p:sp>
        <p:nvSpPr>
          <p:cNvPr id="11267" name="Content Placeholder 2">
            <a:extLst>
              <a:ext uri="{FF2B5EF4-FFF2-40B4-BE49-F238E27FC236}">
                <a16:creationId xmlns:a16="http://schemas.microsoft.com/office/drawing/2014/main" xmlns="" id="{114CA1AD-1BF6-43DA-BA1F-FCCEEDD8D266}"/>
              </a:ext>
            </a:extLst>
          </p:cNvPr>
          <p:cNvSpPr>
            <a:spLocks noGrp="1"/>
          </p:cNvSpPr>
          <p:nvPr>
            <p:ph idx="1"/>
          </p:nvPr>
        </p:nvSpPr>
        <p:spPr/>
        <p:txBody>
          <a:bodyPr/>
          <a:lstStyle/>
          <a:p>
            <a:r>
              <a:rPr lang="id-ID" altLang="en-US" dirty="0"/>
              <a:t>Biaya produksi adalah akumulasi dari semua biaya yg dibutuhkan dalam proses produksi dengan tujuan untuk menghasilkan suatu produk atau barang.</a:t>
            </a:r>
          </a:p>
          <a:p>
            <a:r>
              <a:rPr lang="id-ID" altLang="en-US" dirty="0"/>
              <a:t>Biaya ini meliputi ; biaya bahan baku, biaya tenaga kerja, biaya operasional barang/pabrik, dan lain sebagainya.</a:t>
            </a:r>
          </a:p>
          <a:p>
            <a:r>
              <a:rPr lang="id-ID" altLang="en-US" dirty="0"/>
              <a:t>Biaya produksi ini harus diakumulasi secara cermat untuk kemudian dihitung dan dibandingkan dengan laba kotor perusahaan.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Content Placeholder 2">
            <a:extLst>
              <a:ext uri="{FF2B5EF4-FFF2-40B4-BE49-F238E27FC236}">
                <a16:creationId xmlns:a16="http://schemas.microsoft.com/office/drawing/2014/main" xmlns="" id="{2592762D-E3E5-4B7C-B6EE-E3D27F8640EE}"/>
              </a:ext>
            </a:extLst>
          </p:cNvPr>
          <p:cNvSpPr>
            <a:spLocks noGrp="1"/>
          </p:cNvSpPr>
          <p:nvPr>
            <p:ph idx="1"/>
          </p:nvPr>
        </p:nvSpPr>
        <p:spPr>
          <a:xfrm>
            <a:off x="2063552" y="1196752"/>
            <a:ext cx="8229600" cy="4464496"/>
          </a:xfrm>
        </p:spPr>
        <p:txBody>
          <a:bodyPr/>
          <a:lstStyle/>
          <a:p>
            <a:r>
              <a:rPr lang="id-ID" altLang="en-US" dirty="0"/>
              <a:t>Selisih pendapatan dikurangi dengan biaya produksi akan menjadi laba bersih perusahaan atau total keuntungan yg diperoleh.</a:t>
            </a:r>
          </a:p>
          <a:p>
            <a:r>
              <a:rPr lang="id-ID" altLang="en-US" dirty="0"/>
              <a:t>Biaya produksi ini diperlukan untuk mendukung proses pengolahan bahan baku menjadi produk jadi yg siap dipasarkan kepada konsumen.</a:t>
            </a:r>
          </a:p>
          <a:p>
            <a:pPr>
              <a:buFont typeface="Wingdings 2" panose="05020102010507070707" pitchFamily="18" charset="2"/>
              <a:buNone/>
            </a:pPr>
            <a:endParaRPr lang="id-ID" alt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Content Placeholder 2">
            <a:extLst>
              <a:ext uri="{FF2B5EF4-FFF2-40B4-BE49-F238E27FC236}">
                <a16:creationId xmlns:a16="http://schemas.microsoft.com/office/drawing/2014/main" xmlns="" id="{8E329161-8110-4320-9938-454911B6654A}"/>
              </a:ext>
            </a:extLst>
          </p:cNvPr>
          <p:cNvSpPr>
            <a:spLocks noGrp="1"/>
          </p:cNvSpPr>
          <p:nvPr>
            <p:ph idx="1"/>
          </p:nvPr>
        </p:nvSpPr>
        <p:spPr>
          <a:xfrm>
            <a:off x="1981200" y="357189"/>
            <a:ext cx="8229600" cy="5951537"/>
          </a:xfrm>
        </p:spPr>
        <p:txBody>
          <a:bodyPr/>
          <a:lstStyle/>
          <a:p>
            <a:r>
              <a:rPr lang="id-ID" altLang="en-US"/>
              <a:t>Biaya produksi ini memiliki definisi yg berbeda dengan biaya operasional.</a:t>
            </a:r>
          </a:p>
          <a:p>
            <a:r>
              <a:rPr lang="id-ID" altLang="en-US"/>
              <a:t>Biaya operasional merupakan biaya atau pengeluaran oleh suatu perusahaan untuk mendukung sistem kegiatan yg dilakukan oleh perusahaan.</a:t>
            </a:r>
          </a:p>
          <a:p>
            <a:r>
              <a:rPr lang="id-ID" altLang="en-US"/>
              <a:t>Contoh ;  biaya perlengkapan toko, biaya asuransi, biaya tagihan tlp, listrik, air, biaya iklan, biaya pajak, biaya pengiriman, perlengkapan kantor, perawatan alat dan mesin, dll...</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Content Placeholder 2">
            <a:extLst>
              <a:ext uri="{FF2B5EF4-FFF2-40B4-BE49-F238E27FC236}">
                <a16:creationId xmlns:a16="http://schemas.microsoft.com/office/drawing/2014/main" xmlns="" id="{43F82405-904B-4031-8D07-E63686D8A00B}"/>
              </a:ext>
            </a:extLst>
          </p:cNvPr>
          <p:cNvSpPr>
            <a:spLocks noGrp="1"/>
          </p:cNvSpPr>
          <p:nvPr>
            <p:ph idx="1"/>
          </p:nvPr>
        </p:nvSpPr>
        <p:spPr>
          <a:xfrm>
            <a:off x="2063552" y="1209635"/>
            <a:ext cx="8229600" cy="4438731"/>
          </a:xfrm>
        </p:spPr>
        <p:txBody>
          <a:bodyPr/>
          <a:lstStyle/>
          <a:p>
            <a:r>
              <a:rPr lang="id-ID" altLang="en-US" dirty="0"/>
              <a:t>Dalam memproduksi suatu barang tentunya diperlukan sebuah proses produksi yg panjang dan terencana dgn baik demi untuk menciptakan suatu produk yg benar-benar berkualitas.</a:t>
            </a:r>
          </a:p>
          <a:p>
            <a:endParaRPr lang="id-ID" alt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3E397ADC-A202-414A-BFD2-9373200A92E6}"/>
              </a:ext>
            </a:extLst>
          </p:cNvPr>
          <p:cNvSpPr>
            <a:spLocks noGrp="1"/>
          </p:cNvSpPr>
          <p:nvPr>
            <p:ph type="title"/>
          </p:nvPr>
        </p:nvSpPr>
        <p:spPr/>
        <p:txBody>
          <a:bodyPr>
            <a:normAutofit/>
          </a:bodyPr>
          <a:lstStyle/>
          <a:p>
            <a:pPr>
              <a:defRPr/>
            </a:pPr>
            <a:r>
              <a:rPr lang="id-ID" dirty="0"/>
              <a:t>C. Biaya Produksi dan Biaya Non Produksi</a:t>
            </a:r>
          </a:p>
        </p:txBody>
      </p:sp>
      <p:sp>
        <p:nvSpPr>
          <p:cNvPr id="15363" name="Content Placeholder 2">
            <a:extLst>
              <a:ext uri="{FF2B5EF4-FFF2-40B4-BE49-F238E27FC236}">
                <a16:creationId xmlns:a16="http://schemas.microsoft.com/office/drawing/2014/main" xmlns="" id="{9499218D-F9CD-455A-BDF7-3BE102BB40CA}"/>
              </a:ext>
            </a:extLst>
          </p:cNvPr>
          <p:cNvSpPr>
            <a:spLocks noGrp="1"/>
          </p:cNvSpPr>
          <p:nvPr>
            <p:ph idx="1"/>
          </p:nvPr>
        </p:nvSpPr>
        <p:spPr>
          <a:xfrm>
            <a:off x="1981200" y="1600200"/>
            <a:ext cx="8229600" cy="4972050"/>
          </a:xfrm>
        </p:spPr>
        <p:txBody>
          <a:bodyPr/>
          <a:lstStyle/>
          <a:p>
            <a:r>
              <a:rPr lang="id-ID" altLang="en-US" sz="2400" dirty="0"/>
              <a:t>Biaya produksi berbeda dengan biaya non produksi.</a:t>
            </a:r>
          </a:p>
          <a:p>
            <a:r>
              <a:rPr lang="id-ID" altLang="en-US" sz="2400" dirty="0"/>
              <a:t>Perbedaannya adalah biaya non produksi merupakan biaya yg erat kaitannya dengan fungsi pengembangan, pemasaran/distribusi, layanan pelanggan, desain, maupun administrasi pada umumnya.</a:t>
            </a:r>
          </a:p>
          <a:p>
            <a:r>
              <a:rPr lang="id-ID" altLang="en-US" sz="2400" dirty="0"/>
              <a:t>Menurut ilmu ekonomi biaya non produksi dibagi menjadi 2 kategori ; </a:t>
            </a:r>
          </a:p>
          <a:p>
            <a:pPr>
              <a:buFont typeface="Wingdings 2" panose="05020102010507070707" pitchFamily="18" charset="2"/>
              <a:buNone/>
            </a:pPr>
            <a:r>
              <a:rPr lang="id-ID" altLang="en-US" sz="2400" dirty="0"/>
              <a:t>1. Biaya penjualan yg melingkupi ttg biaya pemasaran/distribusi, dan pelayanan kepada pelanggan.</a:t>
            </a:r>
          </a:p>
          <a:p>
            <a:pPr>
              <a:buFont typeface="Wingdings 2" panose="05020102010507070707" pitchFamily="18" charset="2"/>
              <a:buNone/>
            </a:pPr>
            <a:r>
              <a:rPr lang="id-ID" altLang="en-US" sz="2400" dirty="0"/>
              <a:t>2. Administrasi yg melingkupi biaya pengembangan, administrasi umum dan pengembangan.</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A2D19B74-632A-4015-B7AF-F8710EF754FE}"/>
              </a:ext>
            </a:extLst>
          </p:cNvPr>
          <p:cNvSpPr>
            <a:spLocks noGrp="1"/>
          </p:cNvSpPr>
          <p:nvPr>
            <p:ph type="title"/>
          </p:nvPr>
        </p:nvSpPr>
        <p:spPr/>
        <p:txBody>
          <a:bodyPr>
            <a:normAutofit/>
          </a:bodyPr>
          <a:lstStyle/>
          <a:p>
            <a:pPr>
              <a:defRPr/>
            </a:pPr>
            <a:r>
              <a:rPr lang="id-ID" dirty="0"/>
              <a:t>D. Analisa biaya produksi dan laporan biaya produksi</a:t>
            </a:r>
          </a:p>
        </p:txBody>
      </p:sp>
      <p:sp>
        <p:nvSpPr>
          <p:cNvPr id="16387" name="Content Placeholder 2">
            <a:extLst>
              <a:ext uri="{FF2B5EF4-FFF2-40B4-BE49-F238E27FC236}">
                <a16:creationId xmlns:a16="http://schemas.microsoft.com/office/drawing/2014/main" xmlns="" id="{6DC573BB-38A5-4913-8E09-33D0E0BD3CF8}"/>
              </a:ext>
            </a:extLst>
          </p:cNvPr>
          <p:cNvSpPr>
            <a:spLocks noGrp="1"/>
          </p:cNvSpPr>
          <p:nvPr>
            <p:ph idx="1"/>
          </p:nvPr>
        </p:nvSpPr>
        <p:spPr>
          <a:xfrm>
            <a:off x="1707834" y="1762761"/>
            <a:ext cx="8472487" cy="4900613"/>
          </a:xfrm>
        </p:spPr>
        <p:txBody>
          <a:bodyPr/>
          <a:lstStyle/>
          <a:p>
            <a:pPr marL="650875" indent="-514350">
              <a:buFont typeface="Wingdings 2" panose="05020102010507070707" pitchFamily="18" charset="2"/>
              <a:buAutoNum type="arabicPeriod"/>
            </a:pPr>
            <a:r>
              <a:rPr lang="id-ID" altLang="en-US" dirty="0"/>
              <a:t>Analisis biaya produksi</a:t>
            </a:r>
          </a:p>
          <a:p>
            <a:pPr marL="650875" indent="-514350">
              <a:buNone/>
            </a:pPr>
            <a:r>
              <a:rPr lang="id-ID" altLang="en-US" dirty="0"/>
              <a:t>Unuk menghitung biaya tetap total/ total fixed cost/TFC adalah dengan cara menambah biaya tetap/fixed cost/FC dengan biaya variabel/ variabel cost/ VC.</a:t>
            </a:r>
          </a:p>
          <a:p>
            <a:pPr marL="650875" indent="-514350">
              <a:buNone/>
            </a:pPr>
            <a:r>
              <a:rPr lang="id-ID" altLang="en-US" dirty="0"/>
              <a:t>Biaya total/ TFCadalah keseluruhan biaya yg harus dikeluarkan oleh perusahaan untuk membeli semua keperluan baik barang dan jasa yg akan digunakan dalam proses produksi demi menghasilkan/ produksi suatu barang.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1CF25D04-82B0-438B-8FA8-D0D9DC948A38}"/>
              </a:ext>
            </a:extLst>
          </p:cNvPr>
          <p:cNvSpPr>
            <a:spLocks noGrp="1"/>
          </p:cNvSpPr>
          <p:nvPr>
            <p:ph idx="1"/>
          </p:nvPr>
        </p:nvSpPr>
        <p:spPr>
          <a:xfrm>
            <a:off x="1919536" y="1124745"/>
            <a:ext cx="8229600" cy="6143625"/>
          </a:xfrm>
        </p:spPr>
        <p:txBody>
          <a:bodyPr/>
          <a:lstStyle/>
          <a:p>
            <a:pPr>
              <a:defRPr/>
            </a:pPr>
            <a:r>
              <a:rPr lang="id-ID" dirty="0"/>
              <a:t>TFC dihitung untuk memperoleh faktor produksi yg tidak dapat berubah jumlahnya.</a:t>
            </a:r>
          </a:p>
          <a:p>
            <a:pPr marL="650875" indent="-514350">
              <a:buFont typeface="Wingdings 2" panose="05020102010507070707" pitchFamily="18" charset="2"/>
              <a:buAutoNum type="arabicPeriod"/>
              <a:defRPr/>
            </a:pPr>
            <a:r>
              <a:rPr lang="id-ID" dirty="0"/>
              <a:t>Biaya varibel total/TVC  adalah keseluruhan biaya yg dikeluarkan untuk memperoleh faktor produksi variabel.</a:t>
            </a:r>
          </a:p>
          <a:p>
            <a:pPr marL="650875" indent="-514350">
              <a:buFont typeface="Wingdings 2" panose="05020102010507070707" pitchFamily="18" charset="2"/>
              <a:buAutoNum type="arabicPeriod"/>
              <a:defRPr/>
            </a:pPr>
            <a:r>
              <a:rPr lang="id-ID" dirty="0"/>
              <a:t>Cara menghitung biaya tetap rata-rata/AFC adalah dengan cara biaya total dibagi dengan jumlah produksi.</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Content Placeholder 2">
            <a:extLst>
              <a:ext uri="{FF2B5EF4-FFF2-40B4-BE49-F238E27FC236}">
                <a16:creationId xmlns:a16="http://schemas.microsoft.com/office/drawing/2014/main" xmlns="" id="{26F53500-2599-4A48-894F-43827BC7F821}"/>
              </a:ext>
            </a:extLst>
          </p:cNvPr>
          <p:cNvSpPr>
            <a:spLocks noGrp="1"/>
          </p:cNvSpPr>
          <p:nvPr>
            <p:ph idx="1"/>
          </p:nvPr>
        </p:nvSpPr>
        <p:spPr>
          <a:xfrm>
            <a:off x="1981200" y="764704"/>
            <a:ext cx="8229600" cy="5688632"/>
          </a:xfrm>
        </p:spPr>
        <p:txBody>
          <a:bodyPr/>
          <a:lstStyle/>
          <a:p>
            <a:pPr marL="446088" indent="-309563">
              <a:buNone/>
              <a:defRPr/>
            </a:pPr>
            <a:r>
              <a:rPr lang="id-ID" dirty="0"/>
              <a:t>3.	Cara menghitung variabel rata-rata cost/ AVC adalah dengan cara membagi biaya variabel total /TVC dengan jumlah produksi</a:t>
            </a:r>
          </a:p>
          <a:p>
            <a:pPr marL="650875" indent="-514350">
              <a:buAutoNum type="arabicPeriod" startAt="3"/>
              <a:defRPr/>
            </a:pPr>
            <a:endParaRPr lang="id-ID" sz="1000" dirty="0"/>
          </a:p>
          <a:p>
            <a:pPr marL="446088" indent="-309563">
              <a:buNone/>
              <a:defRPr/>
            </a:pPr>
            <a:r>
              <a:rPr lang="id-ID" dirty="0"/>
              <a:t>4.	Cara menghitung biaya total rata-rata/AC adalah dengan cara biaya total dibagi dengan jumlah produksi.</a:t>
            </a:r>
          </a:p>
          <a:p>
            <a:pPr>
              <a:buFont typeface="Wingdings 2" panose="05020102010507070707" pitchFamily="18" charset="2"/>
              <a:buNone/>
            </a:pPr>
            <a:endParaRPr lang="id-ID" altLang="en-US" sz="900" dirty="0"/>
          </a:p>
          <a:p>
            <a:pPr>
              <a:buFont typeface="Wingdings 2" panose="05020102010507070707" pitchFamily="18" charset="2"/>
              <a:buNone/>
            </a:pPr>
            <a:r>
              <a:rPr lang="id-ID" altLang="en-US" dirty="0"/>
              <a:t>5. Biaya marginal/MC diperoleh melalui hasil penambahan biaya produksi yg digunakan untuk menambah produksi satu unit barang/produk.</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Content Placeholder 2">
            <a:extLst>
              <a:ext uri="{FF2B5EF4-FFF2-40B4-BE49-F238E27FC236}">
                <a16:creationId xmlns:a16="http://schemas.microsoft.com/office/drawing/2014/main" xmlns="" id="{BBC6CCCD-4BCA-456E-8EE4-821C0F130ED0}"/>
              </a:ext>
            </a:extLst>
          </p:cNvPr>
          <p:cNvSpPr>
            <a:spLocks noGrp="1"/>
          </p:cNvSpPr>
          <p:nvPr>
            <p:ph idx="1"/>
          </p:nvPr>
        </p:nvSpPr>
        <p:spPr>
          <a:xfrm>
            <a:off x="1981200" y="500063"/>
            <a:ext cx="8229600" cy="5808662"/>
          </a:xfrm>
        </p:spPr>
        <p:txBody>
          <a:bodyPr/>
          <a:lstStyle/>
          <a:p>
            <a:pPr>
              <a:buFont typeface="Wingdings 2" panose="05020102010507070707" pitchFamily="18" charset="2"/>
              <a:buNone/>
              <a:defRPr/>
            </a:pPr>
            <a:r>
              <a:rPr lang="id-ID" dirty="0"/>
              <a:t>2. Laporan biaya produksi</a:t>
            </a:r>
          </a:p>
          <a:p>
            <a:pPr>
              <a:buFont typeface="Wingdings 2" panose="05020102010507070707" pitchFamily="18" charset="2"/>
              <a:buNone/>
              <a:defRPr/>
            </a:pPr>
            <a:r>
              <a:rPr lang="id-ID" dirty="0"/>
              <a:t>Laporan biaya produksi disebut pula sebagai laporan harga pokok produksi. Perhitungan laporan biaya produksi ini mengutamakan 3 hal yaitu;</a:t>
            </a:r>
          </a:p>
          <a:p>
            <a:pPr marL="650875" indent="-514350">
              <a:buFont typeface="Wingdings 2" panose="05020102010507070707" pitchFamily="18" charset="2"/>
              <a:buAutoNum type="alphaLcPeriod"/>
              <a:defRPr/>
            </a:pPr>
            <a:r>
              <a:rPr lang="id-ID" dirty="0"/>
              <a:t>Data produksi</a:t>
            </a:r>
          </a:p>
          <a:p>
            <a:pPr marL="650875" indent="-514350">
              <a:buNone/>
              <a:defRPr/>
            </a:pPr>
            <a:r>
              <a:rPr lang="id-ID" dirty="0"/>
              <a:t>	dimana harus dibuat pelaporan mengenai rincian jumlah produk yang melalui proses pembuatan, jumlah produk yg telah selesai diproduksi, seta keseluruhan jumlah produk yg dihasilkan dari awal sampai akhir dalam satu periode.</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Content Placeholder 2">
            <a:extLst>
              <a:ext uri="{FF2B5EF4-FFF2-40B4-BE49-F238E27FC236}">
                <a16:creationId xmlns:a16="http://schemas.microsoft.com/office/drawing/2014/main" xmlns="" id="{5B35D1F5-8B10-464E-8E66-DEEEE778BB5F}"/>
              </a:ext>
            </a:extLst>
          </p:cNvPr>
          <p:cNvSpPr>
            <a:spLocks noGrp="1"/>
          </p:cNvSpPr>
          <p:nvPr>
            <p:ph idx="1"/>
          </p:nvPr>
        </p:nvSpPr>
        <p:spPr>
          <a:xfrm>
            <a:off x="1981200" y="428625"/>
            <a:ext cx="8229600" cy="6000750"/>
          </a:xfrm>
        </p:spPr>
        <p:txBody>
          <a:bodyPr/>
          <a:lstStyle/>
          <a:p>
            <a:pPr>
              <a:buFont typeface="Wingdings 2" panose="05020102010507070707" pitchFamily="18" charset="2"/>
              <a:buNone/>
            </a:pPr>
            <a:r>
              <a:rPr lang="id-ID" altLang="en-US" dirty="0"/>
              <a:t>b. Biaya yg dibebankan</a:t>
            </a:r>
          </a:p>
          <a:p>
            <a:pPr>
              <a:buFont typeface="Wingdings 2" panose="05020102010507070707" pitchFamily="18" charset="2"/>
              <a:buNone/>
            </a:pPr>
            <a:r>
              <a:rPr lang="id-ID" altLang="en-US" dirty="0"/>
              <a:t>	dimana harus dibuat pelaporan mengenai rincian harga satuan per produk / per barang yang didalamnya telah meliputi biaya bahan baku, biaya tenaga kerja, dan overhead pabrik.</a:t>
            </a:r>
          </a:p>
          <a:p>
            <a:pPr>
              <a:buFont typeface="Wingdings 2" panose="05020102010507070707" pitchFamily="18" charset="2"/>
              <a:buNone/>
            </a:pPr>
            <a:r>
              <a:rPr lang="id-ID" altLang="en-US" dirty="0"/>
              <a:t>c. Perhitungan harga pokok</a:t>
            </a:r>
          </a:p>
          <a:p>
            <a:pPr>
              <a:buFont typeface="Wingdings 2" panose="05020102010507070707" pitchFamily="18" charset="2"/>
              <a:buNone/>
            </a:pPr>
            <a:r>
              <a:rPr lang="id-ID" altLang="en-US" dirty="0"/>
              <a:t>	dimana harus dibuat pelaporan mengenai rincian harga pokok ketika produk telah selesai diproduksi, dan memasuki departemen produksi, hingga memasuki gudang penempatan produk yg telah selesai diproduksi.</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3E77D57-BB26-4302-8245-B9C610AAA630}"/>
              </a:ext>
            </a:extLst>
          </p:cNvPr>
          <p:cNvSpPr>
            <a:spLocks noGrp="1"/>
          </p:cNvSpPr>
          <p:nvPr>
            <p:ph type="ctrTitle"/>
          </p:nvPr>
        </p:nvSpPr>
        <p:spPr>
          <a:xfrm>
            <a:off x="1981200" y="1772816"/>
            <a:ext cx="8229600" cy="2200292"/>
          </a:xfrm>
        </p:spPr>
        <p:txBody>
          <a:bodyPr>
            <a:normAutofit fontScale="90000"/>
          </a:bodyPr>
          <a:lstStyle/>
          <a:p>
            <a:pPr>
              <a:defRPr/>
            </a:pPr>
            <a:r>
              <a:rPr lang="id-ID" dirty="0"/>
              <a:t>14. ANALISIS BIAYA PRODUKSI PROTOTYPE PRODUK BARANG DAN JASA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B52FCC8-2E1B-4E56-ACF8-0EF853E3BA55}"/>
              </a:ext>
            </a:extLst>
          </p:cNvPr>
          <p:cNvSpPr>
            <a:spLocks noGrp="1"/>
          </p:cNvSpPr>
          <p:nvPr>
            <p:ph type="title"/>
          </p:nvPr>
        </p:nvSpPr>
        <p:spPr>
          <a:xfrm>
            <a:off x="1981200" y="285750"/>
            <a:ext cx="8229600" cy="1143000"/>
          </a:xfrm>
        </p:spPr>
        <p:txBody>
          <a:bodyPr/>
          <a:lstStyle/>
          <a:p>
            <a:pPr>
              <a:defRPr/>
            </a:pPr>
            <a:r>
              <a:rPr lang="id-ID" dirty="0"/>
              <a:t>Contoh</a:t>
            </a:r>
          </a:p>
        </p:txBody>
      </p:sp>
      <p:sp>
        <p:nvSpPr>
          <p:cNvPr id="21507" name="Content Placeholder 2">
            <a:extLst>
              <a:ext uri="{FF2B5EF4-FFF2-40B4-BE49-F238E27FC236}">
                <a16:creationId xmlns:a16="http://schemas.microsoft.com/office/drawing/2014/main" xmlns="" id="{08F77637-F4B1-4096-88C3-CC99877C35AB}"/>
              </a:ext>
            </a:extLst>
          </p:cNvPr>
          <p:cNvSpPr>
            <a:spLocks noGrp="1"/>
          </p:cNvSpPr>
          <p:nvPr>
            <p:ph idx="1"/>
          </p:nvPr>
        </p:nvSpPr>
        <p:spPr>
          <a:xfrm>
            <a:off x="1774032" y="1124745"/>
            <a:ext cx="8643937" cy="5286375"/>
          </a:xfrm>
        </p:spPr>
        <p:txBody>
          <a:bodyPr/>
          <a:lstStyle/>
          <a:p>
            <a:pPr>
              <a:buFont typeface="Wingdings 2" panose="05020102010507070707" pitchFamily="18" charset="2"/>
              <a:buNone/>
            </a:pPr>
            <a:r>
              <a:rPr lang="id-ID" altLang="en-US" dirty="0"/>
              <a:t>Untuk memproduksi produk hiasan dari limbah botol plastik, dibutuhkan bahan baku limbah botol plastik sebanyak satu karung, dan benang 50 meter, waktu pengerjaan dua hari oleh lima orang pekerja dan biaya overhead berupa biaya angkut limbah dan sabun pembersih untuk mencuci botol. Total biaya yg dikeluarkan untuk proses produksi tersebut disebut dengan biaya produksi. </a:t>
            </a:r>
          </a:p>
          <a:p>
            <a:pPr>
              <a:buFont typeface="Wingdings 2" panose="05020102010507070707" pitchFamily="18" charset="2"/>
              <a:buNone/>
            </a:pPr>
            <a:r>
              <a:rPr lang="id-ID" altLang="en-US" dirty="0"/>
              <a:t>Proses produksi tersebut misalnya menghasilkan 90 buah produk, maka HPP per produk adalah biaya produksi dibagi dengan 90.</a:t>
            </a:r>
          </a:p>
          <a:p>
            <a:pPr>
              <a:buFont typeface="Wingdings 2" panose="05020102010507070707" pitchFamily="18" charset="2"/>
              <a:buNone/>
            </a:pPr>
            <a:r>
              <a:rPr lang="id-ID" altLang="en-US" dirty="0"/>
              <a:t> </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Content Placeholder 2">
            <a:extLst>
              <a:ext uri="{FF2B5EF4-FFF2-40B4-BE49-F238E27FC236}">
                <a16:creationId xmlns:a16="http://schemas.microsoft.com/office/drawing/2014/main" xmlns="" id="{188C7BAA-84F8-48AB-ABC5-D8DC0C6A0678}"/>
              </a:ext>
            </a:extLst>
          </p:cNvPr>
          <p:cNvSpPr>
            <a:spLocks noGrp="1"/>
          </p:cNvSpPr>
          <p:nvPr>
            <p:ph idx="1"/>
          </p:nvPr>
        </p:nvSpPr>
        <p:spPr>
          <a:xfrm>
            <a:off x="1919536" y="1700808"/>
            <a:ext cx="8229600" cy="3043912"/>
          </a:xfrm>
        </p:spPr>
        <p:txBody>
          <a:bodyPr>
            <a:normAutofit/>
          </a:bodyPr>
          <a:lstStyle/>
          <a:p>
            <a:r>
              <a:rPr lang="id-ID" altLang="en-US" dirty="0"/>
              <a:t>Misalnya satu kali proses produksi menghasilkan 90 buah produk hiasan dengan total biaya produksi Rp. 450.000, </a:t>
            </a:r>
          </a:p>
          <a:p>
            <a:r>
              <a:rPr lang="id-ID" altLang="en-US" dirty="0"/>
              <a:t>maka = harga pokok produksi [HPP]/ Unit		=  Rp.450.000 /  90 </a:t>
            </a:r>
          </a:p>
          <a:p>
            <a:pPr lvl="4">
              <a:buFont typeface="Wingdings 2" panose="05020102010507070707" pitchFamily="18" charset="2"/>
              <a:buNone/>
            </a:pPr>
            <a:r>
              <a:rPr lang="id-ID" altLang="en-US" dirty="0"/>
              <a:t>		</a:t>
            </a:r>
            <a:r>
              <a:rPr lang="id-ID" altLang="en-US" sz="6000" dirty="0"/>
              <a:t>= Rp. 5.000</a:t>
            </a:r>
          </a:p>
          <a:p>
            <a:pPr lvl="4">
              <a:buFont typeface="Wingdings 2" panose="05020102010507070707" pitchFamily="18" charset="2"/>
              <a:buNone/>
            </a:pPr>
            <a:endParaRPr lang="id-ID" alt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xmlns="" id="{046F2E29-1359-4D1F-B9A9-F4048F66059E}"/>
              </a:ext>
            </a:extLst>
          </p:cNvPr>
          <p:cNvSpPr>
            <a:spLocks noGrp="1"/>
          </p:cNvSpPr>
          <p:nvPr>
            <p:ph idx="1"/>
          </p:nvPr>
        </p:nvSpPr>
        <p:spPr>
          <a:xfrm>
            <a:off x="1981200" y="1074738"/>
            <a:ext cx="8229600" cy="4708525"/>
          </a:xfrm>
        </p:spPr>
        <p:txBody>
          <a:bodyPr/>
          <a:lstStyle/>
          <a:p>
            <a:pPr>
              <a:buFont typeface="Wingdings 2" panose="05020102010507070707" pitchFamily="18" charset="2"/>
              <a:buNone/>
              <a:defRPr/>
            </a:pPr>
            <a:r>
              <a:rPr lang="id-ID" dirty="0"/>
              <a:t>Unsur biaya produksi ;</a:t>
            </a:r>
          </a:p>
          <a:p>
            <a:pPr marL="650875" indent="-514350">
              <a:buFont typeface="Wingdings 2" panose="05020102010507070707" pitchFamily="18" charset="2"/>
              <a:buAutoNum type="arabicPeriod"/>
              <a:defRPr/>
            </a:pPr>
            <a:r>
              <a:rPr lang="id-ID" dirty="0"/>
              <a:t>Biaya bahan baku</a:t>
            </a:r>
          </a:p>
          <a:p>
            <a:pPr marL="631825" indent="0">
              <a:buNone/>
              <a:defRPr/>
            </a:pPr>
            <a:r>
              <a:rPr lang="en-ID" b="0" i="0" dirty="0" err="1">
                <a:effectLst/>
                <a:latin typeface="Google Sans"/>
              </a:rPr>
              <a:t>merupakan</a:t>
            </a:r>
            <a:r>
              <a:rPr lang="en-ID" b="0" i="0" dirty="0">
                <a:effectLst/>
                <a:latin typeface="Google Sans"/>
              </a:rPr>
              <a:t> </a:t>
            </a:r>
            <a:r>
              <a:rPr lang="en-ID" b="0" i="0" dirty="0" err="1">
                <a:effectLst/>
                <a:latin typeface="Google Sans"/>
              </a:rPr>
              <a:t>suatu</a:t>
            </a:r>
            <a:r>
              <a:rPr lang="en-ID" b="0" i="0" dirty="0">
                <a:effectLst/>
                <a:latin typeface="Google Sans"/>
              </a:rPr>
              <a:t> </a:t>
            </a:r>
            <a:r>
              <a:rPr lang="en-ID" b="0" i="0" dirty="0" err="1">
                <a:effectLst/>
                <a:latin typeface="Google Sans"/>
              </a:rPr>
              <a:t>biaya</a:t>
            </a:r>
            <a:r>
              <a:rPr lang="en-ID" b="0" i="0" dirty="0">
                <a:effectLst/>
                <a:latin typeface="Google Sans"/>
              </a:rPr>
              <a:t> yang </a:t>
            </a:r>
            <a:r>
              <a:rPr lang="en-ID" b="0" i="0" dirty="0" err="1">
                <a:effectLst/>
                <a:latin typeface="Google Sans"/>
              </a:rPr>
              <a:t>dikeluarkan</a:t>
            </a:r>
            <a:r>
              <a:rPr lang="en-ID" b="0" i="0" dirty="0">
                <a:effectLst/>
                <a:latin typeface="Google Sans"/>
              </a:rPr>
              <a:t> </a:t>
            </a:r>
            <a:r>
              <a:rPr lang="en-ID" b="0" i="0" dirty="0" err="1">
                <a:effectLst/>
                <a:latin typeface="Google Sans"/>
              </a:rPr>
              <a:t>supaya</a:t>
            </a:r>
            <a:r>
              <a:rPr lang="en-ID" b="0" i="0" dirty="0">
                <a:effectLst/>
                <a:latin typeface="Google Sans"/>
              </a:rPr>
              <a:t> </a:t>
            </a:r>
            <a:r>
              <a:rPr lang="en-ID" b="0" i="0" dirty="0" err="1">
                <a:effectLst/>
                <a:latin typeface="Google Sans"/>
              </a:rPr>
              <a:t>bisa</a:t>
            </a:r>
            <a:r>
              <a:rPr lang="en-ID" b="0" i="0" dirty="0">
                <a:effectLst/>
                <a:latin typeface="Google Sans"/>
              </a:rPr>
              <a:t> </a:t>
            </a:r>
            <a:r>
              <a:rPr lang="en-ID" b="0" i="0" dirty="0" err="1">
                <a:effectLst/>
                <a:latin typeface="Google Sans"/>
              </a:rPr>
              <a:t>mendapatkan</a:t>
            </a:r>
            <a:r>
              <a:rPr lang="en-ID" b="0" i="0" dirty="0">
                <a:effectLst/>
                <a:latin typeface="Google Sans"/>
              </a:rPr>
              <a:t> </a:t>
            </a:r>
            <a:r>
              <a:rPr lang="en-ID" b="0" i="0" dirty="0" err="1">
                <a:effectLst/>
                <a:latin typeface="Google Sans"/>
              </a:rPr>
              <a:t>bahan</a:t>
            </a:r>
            <a:r>
              <a:rPr lang="en-ID" b="0" i="0" dirty="0">
                <a:effectLst/>
                <a:latin typeface="Google Sans"/>
              </a:rPr>
              <a:t> </a:t>
            </a:r>
            <a:r>
              <a:rPr lang="en-ID" b="0" i="0" dirty="0" err="1">
                <a:effectLst/>
                <a:latin typeface="Google Sans"/>
              </a:rPr>
              <a:t>baku</a:t>
            </a:r>
            <a:r>
              <a:rPr lang="en-ID" b="0" i="0" dirty="0">
                <a:effectLst/>
                <a:latin typeface="Google Sans"/>
              </a:rPr>
              <a:t> yang </a:t>
            </a:r>
            <a:r>
              <a:rPr lang="en-ID" b="0" i="0" dirty="0" err="1">
                <a:effectLst/>
                <a:latin typeface="Google Sans"/>
              </a:rPr>
              <a:t>siap</a:t>
            </a:r>
            <a:r>
              <a:rPr lang="en-ID" b="0" i="0" dirty="0">
                <a:effectLst/>
                <a:latin typeface="Google Sans"/>
              </a:rPr>
              <a:t> </a:t>
            </a:r>
            <a:r>
              <a:rPr lang="en-ID" b="0" i="0" dirty="0" err="1">
                <a:effectLst/>
                <a:latin typeface="Google Sans"/>
              </a:rPr>
              <a:t>untuk</a:t>
            </a:r>
            <a:r>
              <a:rPr lang="en-ID" b="0" i="0" dirty="0">
                <a:effectLst/>
                <a:latin typeface="Google Sans"/>
              </a:rPr>
              <a:t> </a:t>
            </a:r>
            <a:r>
              <a:rPr lang="en-ID" b="0" i="0" dirty="0" err="1">
                <a:effectLst/>
                <a:latin typeface="Google Sans"/>
              </a:rPr>
              <a:t>digunakan</a:t>
            </a:r>
            <a:r>
              <a:rPr lang="en-ID" b="0" i="0" dirty="0">
                <a:effectLst/>
                <a:latin typeface="Google Sans"/>
              </a:rPr>
              <a:t>, yang </a:t>
            </a:r>
            <a:r>
              <a:rPr lang="en-ID" b="0" i="0" dirty="0" err="1">
                <a:effectLst/>
                <a:latin typeface="Google Sans"/>
              </a:rPr>
              <a:t>dimana</a:t>
            </a:r>
            <a:r>
              <a:rPr lang="en-ID" b="0" i="0" dirty="0">
                <a:effectLst/>
                <a:latin typeface="Google Sans"/>
              </a:rPr>
              <a:t> di </a:t>
            </a:r>
            <a:r>
              <a:rPr lang="en-ID" b="0" i="0" dirty="0" err="1">
                <a:effectLst/>
                <a:latin typeface="Google Sans"/>
              </a:rPr>
              <a:t>dalamnya</a:t>
            </a:r>
            <a:r>
              <a:rPr lang="en-ID" b="0" i="0" dirty="0">
                <a:effectLst/>
                <a:latin typeface="Google Sans"/>
              </a:rPr>
              <a:t> juga </a:t>
            </a:r>
            <a:r>
              <a:rPr lang="en-ID" b="0" i="0" dirty="0" err="1">
                <a:effectLst/>
                <a:latin typeface="Google Sans"/>
              </a:rPr>
              <a:t>mencakup</a:t>
            </a:r>
            <a:r>
              <a:rPr lang="en-ID" b="0" i="0" dirty="0">
                <a:effectLst/>
                <a:latin typeface="Google Sans"/>
              </a:rPr>
              <a:t> </a:t>
            </a:r>
            <a:r>
              <a:rPr lang="en-ID" b="0" i="0" dirty="0" err="1">
                <a:effectLst/>
                <a:latin typeface="Google Sans"/>
              </a:rPr>
              <a:t>berbagai</a:t>
            </a:r>
            <a:r>
              <a:rPr lang="en-ID" b="0" i="0" dirty="0">
                <a:effectLst/>
                <a:latin typeface="Google Sans"/>
              </a:rPr>
              <a:t> </a:t>
            </a:r>
            <a:r>
              <a:rPr lang="en-ID" b="0" i="0" dirty="0" err="1">
                <a:effectLst/>
                <a:latin typeface="Google Sans"/>
              </a:rPr>
              <a:t>biaya</a:t>
            </a:r>
            <a:r>
              <a:rPr lang="en-ID" b="0" i="0" dirty="0">
                <a:effectLst/>
                <a:latin typeface="Google Sans"/>
              </a:rPr>
              <a:t> </a:t>
            </a:r>
            <a:r>
              <a:rPr lang="en-ID" b="0" i="0" dirty="0" err="1">
                <a:effectLst/>
                <a:latin typeface="Google Sans"/>
              </a:rPr>
              <a:t>yakni</a:t>
            </a:r>
            <a:r>
              <a:rPr lang="en-ID" b="0" i="0" dirty="0">
                <a:effectLst/>
                <a:latin typeface="Google Sans"/>
              </a:rPr>
              <a:t> </a:t>
            </a:r>
            <a:r>
              <a:rPr lang="en-ID" b="0" i="0" dirty="0" err="1">
                <a:effectLst/>
                <a:latin typeface="Google Sans"/>
              </a:rPr>
              <a:t>penyimpanan</a:t>
            </a:r>
            <a:r>
              <a:rPr lang="en-ID" b="0" i="0" dirty="0">
                <a:effectLst/>
                <a:latin typeface="Google Sans"/>
              </a:rPr>
              <a:t>, </a:t>
            </a:r>
            <a:r>
              <a:rPr lang="en-ID" b="0" i="0" dirty="0" err="1">
                <a:effectLst/>
                <a:latin typeface="Google Sans"/>
              </a:rPr>
              <a:t>angkut</a:t>
            </a:r>
            <a:r>
              <a:rPr lang="en-ID" b="0" i="0" dirty="0">
                <a:effectLst/>
                <a:latin typeface="Google Sans"/>
              </a:rPr>
              <a:t>, </a:t>
            </a:r>
            <a:r>
              <a:rPr lang="en-ID" b="0" i="0" dirty="0" err="1">
                <a:effectLst/>
                <a:latin typeface="Google Sans"/>
              </a:rPr>
              <a:t>serta</a:t>
            </a:r>
            <a:r>
              <a:rPr lang="en-ID" b="0" i="0" dirty="0">
                <a:effectLst/>
                <a:latin typeface="Google Sans"/>
              </a:rPr>
              <a:t> </a:t>
            </a:r>
            <a:r>
              <a:rPr lang="en-ID" b="0" i="0" dirty="0" err="1">
                <a:effectLst/>
                <a:latin typeface="Google Sans"/>
              </a:rPr>
              <a:t>biaya</a:t>
            </a:r>
            <a:r>
              <a:rPr lang="en-ID" b="0" i="0" dirty="0">
                <a:effectLst/>
                <a:latin typeface="Google Sans"/>
              </a:rPr>
              <a:t> </a:t>
            </a:r>
            <a:r>
              <a:rPr lang="en-ID" b="0" i="0" dirty="0" err="1">
                <a:effectLst/>
                <a:latin typeface="Google Sans"/>
              </a:rPr>
              <a:t>operasional</a:t>
            </a:r>
            <a:r>
              <a:rPr lang="en-ID" b="0" i="0" dirty="0">
                <a:effectLst/>
                <a:latin typeface="Google Sans"/>
              </a:rPr>
              <a:t> di </a:t>
            </a:r>
            <a:r>
              <a:rPr lang="en-ID" b="0" i="0" dirty="0" err="1">
                <a:effectLst/>
                <a:latin typeface="Google Sans"/>
              </a:rPr>
              <a:t>dalamnya</a:t>
            </a:r>
            <a:endParaRPr lang="id-ID" b="0" i="0" dirty="0">
              <a:effectLst/>
              <a:latin typeface="Google Sans"/>
            </a:endParaRP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76A1731E-2547-FB54-7C57-CEF5FD62DF35}"/>
              </a:ext>
            </a:extLst>
          </p:cNvPr>
          <p:cNvSpPr txBox="1"/>
          <p:nvPr/>
        </p:nvSpPr>
        <p:spPr>
          <a:xfrm>
            <a:off x="904240" y="575609"/>
            <a:ext cx="10576560" cy="6124754"/>
          </a:xfrm>
          <a:prstGeom prst="rect">
            <a:avLst/>
          </a:prstGeom>
          <a:noFill/>
        </p:spPr>
        <p:txBody>
          <a:bodyPr wrap="square">
            <a:spAutoFit/>
          </a:bodyPr>
          <a:lstStyle/>
          <a:p>
            <a:pPr marL="358775" indent="-358775">
              <a:defRPr/>
            </a:pPr>
            <a:r>
              <a:rPr lang="id-ID" sz="2800" dirty="0"/>
              <a:t>2. Biaya tenaga kerja</a:t>
            </a:r>
          </a:p>
          <a:p>
            <a:pPr marL="358775" indent="-358775">
              <a:defRPr/>
            </a:pPr>
            <a:r>
              <a:rPr lang="id-ID" sz="2800" dirty="0">
                <a:solidFill>
                  <a:srgbClr val="6C727C"/>
                </a:solidFill>
                <a:latin typeface="Open Sauce One"/>
              </a:rPr>
              <a:t>	</a:t>
            </a:r>
            <a:r>
              <a:rPr lang="en-ID" sz="2800" dirty="0">
                <a:solidFill>
                  <a:srgbClr val="6C727C"/>
                </a:solidFill>
                <a:latin typeface="Open Sauce One"/>
              </a:rPr>
              <a:t> </a:t>
            </a:r>
            <a:r>
              <a:rPr lang="en-ID" sz="2800" dirty="0" err="1">
                <a:latin typeface="Open Sauce One"/>
                <a:hlinkClick r:id="rId2">
                  <a:extLst>
                    <a:ext uri="{A12FA001-AC4F-418D-AE19-62706E023703}">
                      <ahyp:hlinkClr xmlns:ahyp="http://schemas.microsoft.com/office/drawing/2018/hyperlinkcolor" xmlns="" val="tx"/>
                    </a:ext>
                  </a:extLst>
                </a:hlinkClick>
              </a:rPr>
              <a:t>biaya</a:t>
            </a:r>
            <a:r>
              <a:rPr lang="en-ID" sz="2800" dirty="0">
                <a:latin typeface="Open Sauce One"/>
              </a:rPr>
              <a:t> yang </a:t>
            </a:r>
            <a:r>
              <a:rPr lang="en-ID" sz="2800" dirty="0" err="1">
                <a:latin typeface="Open Sauce One"/>
              </a:rPr>
              <a:t>dikeluarkan</a:t>
            </a:r>
            <a:r>
              <a:rPr lang="en-ID" sz="2800" dirty="0">
                <a:latin typeface="Open Sauce One"/>
              </a:rPr>
              <a:t> </a:t>
            </a:r>
            <a:r>
              <a:rPr lang="en-ID" sz="2800" dirty="0" err="1">
                <a:latin typeface="Open Sauce One"/>
              </a:rPr>
              <a:t>untuk</a:t>
            </a:r>
            <a:r>
              <a:rPr lang="en-ID" sz="2800" dirty="0">
                <a:latin typeface="Open Sauce One"/>
              </a:rPr>
              <a:t> </a:t>
            </a:r>
            <a:r>
              <a:rPr lang="en-ID" sz="2800" dirty="0" err="1">
                <a:latin typeface="Open Sauce One"/>
              </a:rPr>
              <a:t>membayar</a:t>
            </a:r>
            <a:r>
              <a:rPr lang="en-ID" sz="2800" dirty="0">
                <a:latin typeface="Open Sauce One"/>
              </a:rPr>
              <a:t> para </a:t>
            </a:r>
            <a:r>
              <a:rPr lang="en-ID" sz="2800" dirty="0" err="1">
                <a:latin typeface="Open Sauce One"/>
              </a:rPr>
              <a:t>pekerja</a:t>
            </a:r>
            <a:r>
              <a:rPr lang="en-ID" sz="2800" dirty="0">
                <a:latin typeface="Open Sauce One"/>
              </a:rPr>
              <a:t> dan </a:t>
            </a:r>
            <a:r>
              <a:rPr lang="en-ID" sz="2800" dirty="0" err="1">
                <a:latin typeface="Open Sauce One"/>
              </a:rPr>
              <a:t>pegawai</a:t>
            </a:r>
            <a:r>
              <a:rPr lang="en-ID" sz="2800" dirty="0">
                <a:latin typeface="Open Sauce One"/>
              </a:rPr>
              <a:t> yang </a:t>
            </a:r>
            <a:r>
              <a:rPr lang="en-ID" sz="2800" dirty="0" err="1">
                <a:latin typeface="Open Sauce One"/>
              </a:rPr>
              <a:t>bekerja</a:t>
            </a:r>
            <a:r>
              <a:rPr lang="en-ID" sz="2800" dirty="0">
                <a:latin typeface="Open Sauce One"/>
              </a:rPr>
              <a:t> pada </a:t>
            </a:r>
            <a:r>
              <a:rPr lang="en-ID" sz="2800" dirty="0" err="1">
                <a:latin typeface="Open Sauce One"/>
              </a:rPr>
              <a:t>suatu</a:t>
            </a:r>
            <a:r>
              <a:rPr lang="en-ID" sz="2800" dirty="0">
                <a:latin typeface="Open Sauce One"/>
              </a:rPr>
              <a:t> </a:t>
            </a:r>
            <a:r>
              <a:rPr lang="en-ID" sz="2800" dirty="0" err="1">
                <a:latin typeface="Open Sauce One"/>
              </a:rPr>
              <a:t>perusahaan</a:t>
            </a:r>
            <a:r>
              <a:rPr lang="en-ID" sz="2800" dirty="0">
                <a:latin typeface="Open Sauce One"/>
              </a:rPr>
              <a:t>. </a:t>
            </a:r>
            <a:r>
              <a:rPr lang="en-ID" sz="2800" dirty="0" err="1">
                <a:latin typeface="Open Sauce One"/>
              </a:rPr>
              <a:t>Biaya</a:t>
            </a:r>
            <a:r>
              <a:rPr lang="en-ID" sz="2800" dirty="0">
                <a:latin typeface="Open Sauce One"/>
              </a:rPr>
              <a:t> </a:t>
            </a:r>
            <a:r>
              <a:rPr lang="en-ID" sz="2800" dirty="0" err="1">
                <a:latin typeface="Open Sauce One"/>
              </a:rPr>
              <a:t>tenaga</a:t>
            </a:r>
            <a:r>
              <a:rPr lang="en-ID" sz="2800" dirty="0">
                <a:latin typeface="Open Sauce One"/>
              </a:rPr>
              <a:t> </a:t>
            </a:r>
            <a:r>
              <a:rPr lang="en-ID" sz="2800" dirty="0" err="1">
                <a:latin typeface="Open Sauce One"/>
              </a:rPr>
              <a:t>kerja</a:t>
            </a:r>
            <a:r>
              <a:rPr lang="en-ID" sz="2800" dirty="0">
                <a:latin typeface="Open Sauce One"/>
              </a:rPr>
              <a:t> </a:t>
            </a:r>
            <a:r>
              <a:rPr lang="en-ID" sz="2800" dirty="0" err="1">
                <a:latin typeface="Open Sauce One"/>
              </a:rPr>
              <a:t>adalah</a:t>
            </a:r>
            <a:r>
              <a:rPr lang="en-ID" sz="2800" dirty="0">
                <a:latin typeface="Open Sauce One"/>
              </a:rPr>
              <a:t> </a:t>
            </a:r>
            <a:r>
              <a:rPr lang="en-ID" sz="2800" dirty="0" err="1">
                <a:latin typeface="Open Sauce One"/>
              </a:rPr>
              <a:t>untuk</a:t>
            </a:r>
            <a:r>
              <a:rPr lang="en-ID" sz="2800" dirty="0">
                <a:latin typeface="Open Sauce One"/>
              </a:rPr>
              <a:t> </a:t>
            </a:r>
            <a:r>
              <a:rPr lang="en-ID" sz="2800" dirty="0" err="1">
                <a:latin typeface="Open Sauce One"/>
              </a:rPr>
              <a:t>pembayaran</a:t>
            </a:r>
            <a:r>
              <a:rPr lang="en-ID" sz="2800" dirty="0">
                <a:latin typeface="Open Sauce One"/>
              </a:rPr>
              <a:t> yang </a:t>
            </a:r>
            <a:r>
              <a:rPr lang="en-ID" sz="2800" dirty="0" err="1">
                <a:latin typeface="Open Sauce One"/>
              </a:rPr>
              <a:t>dinamakan</a:t>
            </a:r>
            <a:r>
              <a:rPr lang="en-ID" sz="2800" dirty="0">
                <a:latin typeface="Open Sauce One"/>
              </a:rPr>
              <a:t> “</a:t>
            </a:r>
            <a:r>
              <a:rPr lang="en-ID" sz="2800" dirty="0" err="1">
                <a:latin typeface="Open Sauce One"/>
              </a:rPr>
              <a:t>upah</a:t>
            </a:r>
            <a:r>
              <a:rPr lang="en-ID" sz="2800" dirty="0">
                <a:latin typeface="Open Sauce One"/>
              </a:rPr>
              <a:t>”. Hal </a:t>
            </a:r>
            <a:r>
              <a:rPr lang="en-ID" sz="2800" dirty="0" err="1">
                <a:latin typeface="Open Sauce One"/>
              </a:rPr>
              <a:t>ini</a:t>
            </a:r>
            <a:r>
              <a:rPr lang="en-ID" sz="2800" dirty="0">
                <a:latin typeface="Open Sauce One"/>
              </a:rPr>
              <a:t> </a:t>
            </a:r>
            <a:r>
              <a:rPr lang="en-ID" sz="2800" dirty="0" err="1">
                <a:latin typeface="Open Sauce One"/>
              </a:rPr>
              <a:t>penting</a:t>
            </a:r>
            <a:r>
              <a:rPr lang="en-ID" sz="2800" dirty="0">
                <a:latin typeface="Open Sauce One"/>
              </a:rPr>
              <a:t> </a:t>
            </a:r>
            <a:r>
              <a:rPr lang="en-ID" sz="2800" dirty="0" err="1">
                <a:latin typeface="Open Sauce One"/>
              </a:rPr>
              <a:t>untuk</a:t>
            </a:r>
            <a:r>
              <a:rPr lang="en-ID" sz="2800" dirty="0">
                <a:latin typeface="Open Sauce One"/>
              </a:rPr>
              <a:t> </a:t>
            </a:r>
            <a:r>
              <a:rPr lang="en-ID" sz="2800" dirty="0" err="1">
                <a:latin typeface="Open Sauce One"/>
              </a:rPr>
              <a:t>membedakan</a:t>
            </a:r>
            <a:r>
              <a:rPr lang="en-ID" sz="2800" dirty="0">
                <a:latin typeface="Open Sauce One"/>
              </a:rPr>
              <a:t> </a:t>
            </a:r>
            <a:r>
              <a:rPr lang="en-ID" sz="2800" dirty="0" err="1">
                <a:latin typeface="Open Sauce One"/>
              </a:rPr>
              <a:t>dengan</a:t>
            </a:r>
            <a:r>
              <a:rPr lang="en-ID" sz="2800" dirty="0">
                <a:latin typeface="Open Sauce One"/>
              </a:rPr>
              <a:t> </a:t>
            </a:r>
            <a:r>
              <a:rPr lang="en-ID" sz="2800" dirty="0" err="1">
                <a:latin typeface="Open Sauce One"/>
              </a:rPr>
              <a:t>istilah</a:t>
            </a:r>
            <a:r>
              <a:rPr lang="en-ID" sz="2800" dirty="0">
                <a:latin typeface="Open Sauce One"/>
              </a:rPr>
              <a:t> “</a:t>
            </a:r>
            <a:r>
              <a:rPr lang="en-ID" sz="2800" dirty="0" err="1">
                <a:latin typeface="Open Sauce One"/>
              </a:rPr>
              <a:t>gaji</a:t>
            </a:r>
            <a:r>
              <a:rPr lang="en-ID" sz="2800" dirty="0">
                <a:solidFill>
                  <a:srgbClr val="6C727C"/>
                </a:solidFill>
                <a:latin typeface="Open Sauce One"/>
              </a:rPr>
              <a:t>”</a:t>
            </a:r>
            <a:endParaRPr lang="id-ID" sz="2800" dirty="0">
              <a:solidFill>
                <a:srgbClr val="6C727C"/>
              </a:solidFill>
              <a:latin typeface="Open Sauce One"/>
            </a:endParaRPr>
          </a:p>
          <a:p>
            <a:pPr marL="358775" indent="-358775">
              <a:defRPr/>
            </a:pPr>
            <a:endParaRPr lang="id-ID" sz="2800" dirty="0">
              <a:solidFill>
                <a:srgbClr val="6C727C"/>
              </a:solidFill>
              <a:latin typeface="Open Sauce One"/>
            </a:endParaRPr>
          </a:p>
          <a:p>
            <a:pPr marL="358775" indent="-358775"/>
            <a:r>
              <a:rPr lang="id-ID" sz="2800" b="1" dirty="0">
                <a:solidFill>
                  <a:srgbClr val="202124"/>
                </a:solidFill>
                <a:latin typeface="Google Sans"/>
              </a:rPr>
              <a:t>	</a:t>
            </a:r>
            <a:r>
              <a:rPr lang="en-ID" sz="2800" dirty="0" err="1">
                <a:latin typeface="Google Sans"/>
              </a:rPr>
              <a:t>Dalam</a:t>
            </a:r>
            <a:r>
              <a:rPr lang="en-ID" sz="2800" dirty="0">
                <a:latin typeface="Google Sans"/>
              </a:rPr>
              <a:t> </a:t>
            </a:r>
            <a:r>
              <a:rPr lang="en-ID" sz="2800" dirty="0" err="1">
                <a:latin typeface="Google Sans"/>
              </a:rPr>
              <a:t>hal</a:t>
            </a:r>
            <a:r>
              <a:rPr lang="en-ID" sz="2800" dirty="0">
                <a:latin typeface="Google Sans"/>
              </a:rPr>
              <a:t> </a:t>
            </a:r>
            <a:r>
              <a:rPr lang="en-ID" sz="2800" dirty="0" err="1">
                <a:latin typeface="Google Sans"/>
              </a:rPr>
              <a:t>ini</a:t>
            </a:r>
            <a:r>
              <a:rPr lang="en-ID" sz="2800" dirty="0">
                <a:latin typeface="Google Sans"/>
              </a:rPr>
              <a:t>, </a:t>
            </a:r>
            <a:r>
              <a:rPr lang="en-ID" sz="2800" dirty="0" err="1">
                <a:latin typeface="Google Sans"/>
              </a:rPr>
              <a:t>komponen</a:t>
            </a:r>
            <a:r>
              <a:rPr lang="en-ID" sz="2800" dirty="0">
                <a:latin typeface="Google Sans"/>
              </a:rPr>
              <a:t> </a:t>
            </a:r>
            <a:r>
              <a:rPr lang="en-ID" sz="2800" dirty="0" err="1">
                <a:latin typeface="Google Sans"/>
              </a:rPr>
              <a:t>biaya</a:t>
            </a:r>
            <a:r>
              <a:rPr lang="en-ID" sz="2800" dirty="0">
                <a:latin typeface="Google Sans"/>
              </a:rPr>
              <a:t> </a:t>
            </a:r>
            <a:r>
              <a:rPr lang="en-ID" sz="2800" dirty="0" err="1">
                <a:latin typeface="Google Sans"/>
              </a:rPr>
              <a:t>tenaga</a:t>
            </a:r>
            <a:r>
              <a:rPr lang="en-ID" sz="2800" dirty="0">
                <a:latin typeface="Google Sans"/>
              </a:rPr>
              <a:t> </a:t>
            </a:r>
            <a:r>
              <a:rPr lang="en-ID" sz="2800" dirty="0" err="1">
                <a:latin typeface="Google Sans"/>
              </a:rPr>
              <a:t>kerja</a:t>
            </a:r>
            <a:r>
              <a:rPr lang="en-ID" sz="2800" dirty="0">
                <a:latin typeface="Google Sans"/>
              </a:rPr>
              <a:t> </a:t>
            </a:r>
            <a:r>
              <a:rPr lang="en-ID" sz="2800" dirty="0" err="1">
                <a:latin typeface="Google Sans"/>
              </a:rPr>
              <a:t>adalah</a:t>
            </a:r>
            <a:r>
              <a:rPr lang="en-ID" sz="2800" dirty="0">
                <a:latin typeface="Google Sans"/>
              </a:rPr>
              <a:t> </a:t>
            </a:r>
            <a:r>
              <a:rPr lang="en-ID" sz="2800" dirty="0" err="1">
                <a:latin typeface="Google Sans"/>
              </a:rPr>
              <a:t>sebagai</a:t>
            </a:r>
            <a:r>
              <a:rPr lang="en-ID" sz="2800" dirty="0">
                <a:latin typeface="Google Sans"/>
              </a:rPr>
              <a:t> </a:t>
            </a:r>
            <a:r>
              <a:rPr lang="en-ID" sz="2800" dirty="0" err="1">
                <a:latin typeface="Google Sans"/>
              </a:rPr>
              <a:t>berikut</a:t>
            </a:r>
            <a:r>
              <a:rPr lang="en-ID" sz="2800" b="1" dirty="0">
                <a:latin typeface="Google Sans"/>
              </a:rPr>
              <a:t>:</a:t>
            </a:r>
            <a:endParaRPr lang="en-ID" sz="2800" dirty="0">
              <a:latin typeface="Google Sans"/>
            </a:endParaRPr>
          </a:p>
          <a:p>
            <a:pPr marL="358775">
              <a:buFont typeface="Arial" panose="020B0604020202020204" pitchFamily="34" charset="0"/>
              <a:buChar char="•"/>
            </a:pPr>
            <a:r>
              <a:rPr lang="en-ID" sz="2800" dirty="0" err="1">
                <a:latin typeface="Google Sans"/>
              </a:rPr>
              <a:t>Gaji</a:t>
            </a:r>
            <a:r>
              <a:rPr lang="en-ID" sz="2800" dirty="0">
                <a:latin typeface="Google Sans"/>
              </a:rPr>
              <a:t> </a:t>
            </a:r>
            <a:r>
              <a:rPr lang="en-ID" sz="2800" dirty="0" err="1">
                <a:latin typeface="Google Sans"/>
              </a:rPr>
              <a:t>karyawan</a:t>
            </a:r>
            <a:r>
              <a:rPr lang="en-ID" sz="2800" dirty="0">
                <a:latin typeface="Google Sans"/>
              </a:rPr>
              <a:t>.</a:t>
            </a:r>
          </a:p>
          <a:p>
            <a:pPr marL="358775">
              <a:buFont typeface="Arial" panose="020B0604020202020204" pitchFamily="34" charset="0"/>
              <a:buChar char="•"/>
            </a:pPr>
            <a:r>
              <a:rPr lang="en-ID" sz="2800" dirty="0" err="1">
                <a:latin typeface="Google Sans"/>
              </a:rPr>
              <a:t>Pajak</a:t>
            </a:r>
            <a:r>
              <a:rPr lang="en-ID" sz="2800" dirty="0">
                <a:latin typeface="Google Sans"/>
              </a:rPr>
              <a:t> </a:t>
            </a:r>
            <a:r>
              <a:rPr lang="en-ID" sz="2800" dirty="0" err="1">
                <a:latin typeface="Google Sans"/>
              </a:rPr>
              <a:t>penghasilan</a:t>
            </a:r>
            <a:r>
              <a:rPr lang="en-ID" sz="2800" dirty="0">
                <a:latin typeface="Google Sans"/>
              </a:rPr>
              <a:t>.</a:t>
            </a:r>
          </a:p>
          <a:p>
            <a:pPr marL="358775">
              <a:buFont typeface="Arial" panose="020B0604020202020204" pitchFamily="34" charset="0"/>
              <a:buChar char="•"/>
            </a:pPr>
            <a:r>
              <a:rPr lang="en-ID" sz="2800" dirty="0">
                <a:latin typeface="Google Sans"/>
              </a:rPr>
              <a:t>Dana </a:t>
            </a:r>
            <a:r>
              <a:rPr lang="en-ID" sz="2800" dirty="0" err="1">
                <a:latin typeface="Google Sans"/>
              </a:rPr>
              <a:t>pensiun</a:t>
            </a:r>
            <a:r>
              <a:rPr lang="en-ID" sz="2800" dirty="0">
                <a:latin typeface="Google Sans"/>
              </a:rPr>
              <a:t>.</a:t>
            </a:r>
          </a:p>
          <a:p>
            <a:pPr marL="358775">
              <a:buFont typeface="Arial" panose="020B0604020202020204" pitchFamily="34" charset="0"/>
              <a:buChar char="•"/>
            </a:pPr>
            <a:r>
              <a:rPr lang="en-ID" sz="2800" dirty="0">
                <a:latin typeface="Google Sans"/>
              </a:rPr>
              <a:t>BPJS </a:t>
            </a:r>
            <a:r>
              <a:rPr lang="en-ID" sz="2800" dirty="0" err="1">
                <a:latin typeface="Google Sans"/>
              </a:rPr>
              <a:t>kesehatan</a:t>
            </a:r>
            <a:r>
              <a:rPr lang="en-ID" sz="2800" dirty="0">
                <a:latin typeface="Google Sans"/>
              </a:rPr>
              <a:t>.</a:t>
            </a:r>
          </a:p>
          <a:p>
            <a:pPr marL="358775">
              <a:buFont typeface="Arial" panose="020B0604020202020204" pitchFamily="34" charset="0"/>
              <a:buChar char="•"/>
            </a:pPr>
            <a:r>
              <a:rPr lang="en-ID" sz="2800" dirty="0">
                <a:latin typeface="Google Sans"/>
              </a:rPr>
              <a:t>BPJS </a:t>
            </a:r>
            <a:r>
              <a:rPr lang="en-ID" sz="2800" dirty="0" err="1">
                <a:latin typeface="Google Sans"/>
              </a:rPr>
              <a:t>ketenagakerjaan</a:t>
            </a:r>
            <a:r>
              <a:rPr lang="en-ID" sz="2800" dirty="0">
                <a:latin typeface="Google Sans"/>
              </a:rPr>
              <a:t>.</a:t>
            </a:r>
          </a:p>
          <a:p>
            <a:pPr marL="358775">
              <a:buFont typeface="Arial" panose="020B0604020202020204" pitchFamily="34" charset="0"/>
              <a:buChar char="•"/>
            </a:pPr>
            <a:r>
              <a:rPr lang="en-ID" sz="2800" dirty="0" err="1">
                <a:latin typeface="Google Sans"/>
              </a:rPr>
              <a:t>Tunjangan</a:t>
            </a:r>
            <a:r>
              <a:rPr lang="en-ID" sz="2800" dirty="0">
                <a:latin typeface="Google Sans"/>
              </a:rPr>
              <a:t> </a:t>
            </a:r>
            <a:r>
              <a:rPr lang="en-ID" sz="2800" dirty="0" err="1">
                <a:latin typeface="Google Sans"/>
              </a:rPr>
              <a:t>perusahaan</a:t>
            </a:r>
            <a:r>
              <a:rPr lang="en-ID" sz="2800" dirty="0">
                <a:latin typeface="Google Sans"/>
              </a:rPr>
              <a:t> </a:t>
            </a:r>
            <a:r>
              <a:rPr lang="en-ID" sz="2800" dirty="0" err="1">
                <a:latin typeface="Google Sans"/>
              </a:rPr>
              <a:t>lainnya</a:t>
            </a:r>
            <a:r>
              <a:rPr lang="en-ID" sz="2800" dirty="0">
                <a:latin typeface="Google Sans"/>
              </a:rPr>
              <a:t>.</a:t>
            </a:r>
          </a:p>
          <a:p>
            <a:pPr marL="1077913" indent="-87313">
              <a:defRPr/>
            </a:pPr>
            <a:endParaRPr lang="id-ID" sz="2800" dirty="0">
              <a:solidFill>
                <a:srgbClr val="6C727C"/>
              </a:solidFill>
              <a:latin typeface="Open Sauce One"/>
            </a:endParaRPr>
          </a:p>
        </p:txBody>
      </p:sp>
    </p:spTree>
    <p:extLst>
      <p:ext uri="{BB962C8B-B14F-4D97-AF65-F5344CB8AC3E}">
        <p14:creationId xmlns:p14="http://schemas.microsoft.com/office/powerpoint/2010/main" val="3330126611"/>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D190D555-1F34-B26C-5B62-AA16850F8969}"/>
              </a:ext>
            </a:extLst>
          </p:cNvPr>
          <p:cNvSpPr txBox="1"/>
          <p:nvPr/>
        </p:nvSpPr>
        <p:spPr>
          <a:xfrm>
            <a:off x="2243572" y="1052737"/>
            <a:ext cx="7704856" cy="3108543"/>
          </a:xfrm>
          <a:prstGeom prst="rect">
            <a:avLst/>
          </a:prstGeom>
          <a:noFill/>
        </p:spPr>
        <p:txBody>
          <a:bodyPr wrap="square">
            <a:spAutoFit/>
          </a:bodyPr>
          <a:lstStyle/>
          <a:p>
            <a:r>
              <a:rPr lang="en-ID" sz="2800" dirty="0" err="1">
                <a:latin typeface="Open Sauce One"/>
                <a:hlinkClick r:id="rId2">
                  <a:extLst>
                    <a:ext uri="{A12FA001-AC4F-418D-AE19-62706E023703}">
                      <ahyp:hlinkClr xmlns:ahyp="http://schemas.microsoft.com/office/drawing/2018/hyperlinkcolor" xmlns="" val="tx"/>
                    </a:ext>
                  </a:extLst>
                </a:hlinkClick>
              </a:rPr>
              <a:t>Gaji</a:t>
            </a:r>
            <a:r>
              <a:rPr lang="en-ID" sz="2800" dirty="0">
                <a:latin typeface="Open Sauce One"/>
              </a:rPr>
              <a:t> </a:t>
            </a:r>
            <a:r>
              <a:rPr lang="en-ID" sz="2800" dirty="0" err="1">
                <a:latin typeface="Open Sauce One"/>
              </a:rPr>
              <a:t>merupakan</a:t>
            </a:r>
            <a:r>
              <a:rPr lang="en-ID" sz="2800" dirty="0">
                <a:latin typeface="Open Sauce One"/>
              </a:rPr>
              <a:t> </a:t>
            </a:r>
            <a:r>
              <a:rPr lang="en-ID" sz="2800" dirty="0" err="1">
                <a:latin typeface="Open Sauce One"/>
              </a:rPr>
              <a:t>pembayaran</a:t>
            </a:r>
            <a:r>
              <a:rPr lang="en-ID" sz="2800" dirty="0">
                <a:latin typeface="Open Sauce One"/>
              </a:rPr>
              <a:t> </a:t>
            </a:r>
            <a:r>
              <a:rPr lang="en-ID" sz="2800" dirty="0" err="1">
                <a:latin typeface="Open Sauce One"/>
              </a:rPr>
              <a:t>kepada</a:t>
            </a:r>
            <a:r>
              <a:rPr lang="en-ID" sz="2800" dirty="0">
                <a:latin typeface="Open Sauce One"/>
              </a:rPr>
              <a:t> </a:t>
            </a:r>
            <a:r>
              <a:rPr lang="en-ID" sz="2800" dirty="0" err="1">
                <a:latin typeface="Open Sauce One"/>
              </a:rPr>
              <a:t>tenaga</a:t>
            </a:r>
            <a:r>
              <a:rPr lang="en-ID" sz="2800" dirty="0">
                <a:latin typeface="Open Sauce One"/>
              </a:rPr>
              <a:t> </a:t>
            </a:r>
            <a:r>
              <a:rPr lang="en-ID" sz="2800" dirty="0" err="1">
                <a:latin typeface="Open Sauce One"/>
              </a:rPr>
              <a:t>kerja</a:t>
            </a:r>
            <a:r>
              <a:rPr lang="en-ID" sz="2800" dirty="0">
                <a:latin typeface="Open Sauce One"/>
              </a:rPr>
              <a:t> </a:t>
            </a:r>
            <a:r>
              <a:rPr lang="en-ID" sz="2800" dirty="0" err="1">
                <a:latin typeface="Open Sauce One"/>
              </a:rPr>
              <a:t>atau</a:t>
            </a:r>
            <a:r>
              <a:rPr lang="en-ID" sz="2800" dirty="0">
                <a:latin typeface="Open Sauce One"/>
              </a:rPr>
              <a:t> </a:t>
            </a:r>
            <a:r>
              <a:rPr lang="en-ID" sz="2800" dirty="0" err="1">
                <a:latin typeface="Open Sauce One"/>
              </a:rPr>
              <a:t>karyawan</a:t>
            </a:r>
            <a:r>
              <a:rPr lang="en-ID" sz="2800" dirty="0">
                <a:latin typeface="Open Sauce One"/>
              </a:rPr>
              <a:t> yang </a:t>
            </a:r>
            <a:r>
              <a:rPr lang="en-ID" sz="2800" dirty="0" err="1">
                <a:latin typeface="Open Sauce One"/>
              </a:rPr>
              <a:t>didasarkan</a:t>
            </a:r>
            <a:r>
              <a:rPr lang="en-ID" sz="2800" dirty="0">
                <a:latin typeface="Open Sauce One"/>
              </a:rPr>
              <a:t> pada </a:t>
            </a:r>
            <a:r>
              <a:rPr lang="en-ID" sz="2800" dirty="0" err="1">
                <a:latin typeface="Open Sauce One"/>
              </a:rPr>
              <a:t>rentang</a:t>
            </a:r>
            <a:r>
              <a:rPr lang="en-ID" sz="2800" dirty="0">
                <a:latin typeface="Open Sauce One"/>
              </a:rPr>
              <a:t> </a:t>
            </a:r>
            <a:r>
              <a:rPr lang="en-ID" sz="2800" dirty="0" err="1">
                <a:latin typeface="Open Sauce One"/>
              </a:rPr>
              <a:t>waktu</a:t>
            </a:r>
            <a:r>
              <a:rPr lang="en-ID" sz="2800" dirty="0">
                <a:latin typeface="Open Sauce One"/>
              </a:rPr>
              <a:t> </a:t>
            </a:r>
            <a:r>
              <a:rPr lang="en-ID" sz="2800" dirty="0" err="1">
                <a:latin typeface="Open Sauce One"/>
              </a:rPr>
              <a:t>seperti</a:t>
            </a:r>
            <a:r>
              <a:rPr lang="en-ID" sz="2800" dirty="0">
                <a:latin typeface="Open Sauce One"/>
              </a:rPr>
              <a:t> </a:t>
            </a:r>
            <a:r>
              <a:rPr lang="en-ID" sz="2800" dirty="0" err="1">
                <a:latin typeface="Open Sauce One"/>
              </a:rPr>
              <a:t>gaji</a:t>
            </a:r>
            <a:r>
              <a:rPr lang="en-ID" sz="2800" dirty="0">
                <a:latin typeface="Open Sauce One"/>
              </a:rPr>
              <a:t> </a:t>
            </a:r>
            <a:r>
              <a:rPr lang="en-ID" sz="2800" dirty="0" err="1">
                <a:latin typeface="Open Sauce One"/>
              </a:rPr>
              <a:t>mingguan</a:t>
            </a:r>
            <a:r>
              <a:rPr lang="en-ID" sz="2800" dirty="0">
                <a:latin typeface="Open Sauce One"/>
              </a:rPr>
              <a:t>, </a:t>
            </a:r>
            <a:r>
              <a:rPr lang="en-ID" sz="2800" dirty="0" err="1">
                <a:latin typeface="Open Sauce One"/>
              </a:rPr>
              <a:t>bulanan</a:t>
            </a:r>
            <a:r>
              <a:rPr lang="en-ID" sz="2800" dirty="0">
                <a:latin typeface="Open Sauce One"/>
              </a:rPr>
              <a:t> dan lain </a:t>
            </a:r>
            <a:r>
              <a:rPr lang="en-ID" sz="2800" dirty="0" err="1">
                <a:latin typeface="Open Sauce One"/>
              </a:rPr>
              <a:t>sebagainya</a:t>
            </a:r>
            <a:r>
              <a:rPr lang="en-ID" sz="2800" dirty="0">
                <a:latin typeface="Open Sauce One"/>
              </a:rPr>
              <a:t>.</a:t>
            </a:r>
            <a:endParaRPr lang="id-ID" sz="2800" dirty="0">
              <a:latin typeface="Open Sauce One"/>
            </a:endParaRPr>
          </a:p>
          <a:p>
            <a:endParaRPr lang="id-ID" sz="2800" dirty="0">
              <a:latin typeface="Open Sauce One"/>
            </a:endParaRPr>
          </a:p>
          <a:p>
            <a:r>
              <a:rPr lang="en-ID" sz="2800" dirty="0">
                <a:latin typeface="Open Sauce One"/>
              </a:rPr>
              <a:t> </a:t>
            </a:r>
            <a:r>
              <a:rPr lang="en-ID" sz="2800" dirty="0" err="1">
                <a:latin typeface="Open Sauce One"/>
              </a:rPr>
              <a:t>Sedangkan</a:t>
            </a:r>
            <a:r>
              <a:rPr lang="en-ID" sz="2800" dirty="0">
                <a:latin typeface="Open Sauce One"/>
              </a:rPr>
              <a:t>, </a:t>
            </a:r>
            <a:r>
              <a:rPr lang="en-ID" sz="2800" dirty="0" err="1">
                <a:latin typeface="Open Sauce One"/>
              </a:rPr>
              <a:t>upah</a:t>
            </a:r>
            <a:r>
              <a:rPr lang="en-ID" sz="2800" dirty="0">
                <a:latin typeface="Open Sauce One"/>
              </a:rPr>
              <a:t> </a:t>
            </a:r>
            <a:r>
              <a:rPr lang="en-ID" sz="2800" dirty="0" err="1">
                <a:latin typeface="Open Sauce One"/>
              </a:rPr>
              <a:t>dibebankan</a:t>
            </a:r>
            <a:r>
              <a:rPr lang="id-ID" sz="2800" dirty="0">
                <a:latin typeface="Open Sauce One"/>
              </a:rPr>
              <a:t> </a:t>
            </a:r>
            <a:r>
              <a:rPr lang="en-ID" sz="2800" dirty="0" err="1">
                <a:latin typeface="Open Sauce One"/>
              </a:rPr>
              <a:t>melalui</a:t>
            </a:r>
            <a:r>
              <a:rPr lang="id-ID" sz="2800" dirty="0">
                <a:latin typeface="Open Sauce One"/>
              </a:rPr>
              <a:t> </a:t>
            </a:r>
            <a:r>
              <a:rPr lang="en-ID" sz="2800" dirty="0" err="1">
                <a:latin typeface="Open Sauce One"/>
                <a:hlinkClick r:id="rId3">
                  <a:extLst>
                    <a:ext uri="{A12FA001-AC4F-418D-AE19-62706E023703}">
                      <ahyp:hlinkClr xmlns:ahyp="http://schemas.microsoft.com/office/drawing/2018/hyperlinkcolor" xmlns="" val="tx"/>
                    </a:ext>
                  </a:extLst>
                </a:hlinkClick>
              </a:rPr>
              <a:t>rekening</a:t>
            </a:r>
            <a:r>
              <a:rPr lang="id-ID" sz="2800" dirty="0">
                <a:latin typeface="Open Sauce One"/>
              </a:rPr>
              <a:t> </a:t>
            </a:r>
            <a:r>
              <a:rPr lang="en-ID" sz="2800" dirty="0" err="1">
                <a:latin typeface="Open Sauce One"/>
              </a:rPr>
              <a:t>biaya</a:t>
            </a:r>
            <a:r>
              <a:rPr lang="en-ID" sz="2800" dirty="0">
                <a:latin typeface="Open Sauce One"/>
              </a:rPr>
              <a:t> </a:t>
            </a:r>
            <a:r>
              <a:rPr lang="en-ID" sz="2800" dirty="0" err="1">
                <a:latin typeface="Open Sauce One"/>
              </a:rPr>
              <a:t>tenaga</a:t>
            </a:r>
            <a:r>
              <a:rPr lang="en-ID" sz="2800" dirty="0">
                <a:latin typeface="Open Sauce One"/>
              </a:rPr>
              <a:t> </a:t>
            </a:r>
            <a:r>
              <a:rPr lang="en-ID" sz="2800" dirty="0" err="1">
                <a:latin typeface="Open Sauce One"/>
              </a:rPr>
              <a:t>kerja</a:t>
            </a:r>
            <a:r>
              <a:rPr lang="en-ID" sz="2800" dirty="0">
                <a:latin typeface="Open Sauce One"/>
              </a:rPr>
              <a:t> </a:t>
            </a:r>
            <a:r>
              <a:rPr lang="en-ID" sz="2800" dirty="0" err="1">
                <a:latin typeface="Open Sauce One"/>
              </a:rPr>
              <a:t>langsung</a:t>
            </a:r>
            <a:r>
              <a:rPr lang="en-ID" sz="2800" dirty="0">
                <a:latin typeface="Open Sauce One"/>
              </a:rPr>
              <a:t>, dan </a:t>
            </a:r>
            <a:r>
              <a:rPr lang="en-ID" sz="2800" dirty="0" err="1">
                <a:latin typeface="Open Sauce One"/>
              </a:rPr>
              <a:t>gaji</a:t>
            </a:r>
            <a:r>
              <a:rPr lang="en-ID" sz="2800" dirty="0">
                <a:latin typeface="Open Sauce One"/>
              </a:rPr>
              <a:t> </a:t>
            </a:r>
            <a:r>
              <a:rPr lang="en-ID" sz="2800" dirty="0" err="1">
                <a:latin typeface="Open Sauce One"/>
              </a:rPr>
              <a:t>dibebankan</a:t>
            </a:r>
            <a:r>
              <a:rPr lang="en-ID" sz="2800" dirty="0">
                <a:latin typeface="Open Sauce One"/>
              </a:rPr>
              <a:t> </a:t>
            </a:r>
            <a:r>
              <a:rPr lang="en-ID" sz="2800" dirty="0" err="1">
                <a:latin typeface="Open Sauce One"/>
              </a:rPr>
              <a:t>melalui</a:t>
            </a:r>
            <a:r>
              <a:rPr lang="en-ID" sz="2800" dirty="0">
                <a:latin typeface="Open Sauce One"/>
              </a:rPr>
              <a:t> </a:t>
            </a:r>
            <a:r>
              <a:rPr lang="en-ID" sz="2800" dirty="0" err="1">
                <a:latin typeface="Open Sauce One"/>
              </a:rPr>
              <a:t>rekening</a:t>
            </a:r>
            <a:r>
              <a:rPr lang="en-ID" sz="2800" dirty="0">
                <a:latin typeface="Open Sauce One"/>
              </a:rPr>
              <a:t> </a:t>
            </a:r>
            <a:r>
              <a:rPr lang="en-ID" sz="2800" dirty="0" err="1">
                <a:latin typeface="Open Sauce One"/>
              </a:rPr>
              <a:t>biaya</a:t>
            </a:r>
            <a:r>
              <a:rPr lang="en-ID" sz="2800" dirty="0">
                <a:latin typeface="Open Sauce One"/>
              </a:rPr>
              <a:t> overhead </a:t>
            </a:r>
            <a:r>
              <a:rPr lang="en-ID" sz="2800" dirty="0" err="1">
                <a:latin typeface="Open Sauce One"/>
              </a:rPr>
              <a:t>pabrik</a:t>
            </a:r>
            <a:endParaRPr lang="en-ID" sz="2800" dirty="0"/>
          </a:p>
        </p:txBody>
      </p:sp>
    </p:spTree>
    <p:extLst>
      <p:ext uri="{BB962C8B-B14F-4D97-AF65-F5344CB8AC3E}">
        <p14:creationId xmlns:p14="http://schemas.microsoft.com/office/powerpoint/2010/main" val="19965933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xmlns="" id="{2BD30BE5-D9CC-0ADC-2F2C-57342769A6AB}"/>
              </a:ext>
            </a:extLst>
          </p:cNvPr>
          <p:cNvSpPr txBox="1"/>
          <p:nvPr/>
        </p:nvSpPr>
        <p:spPr>
          <a:xfrm>
            <a:off x="2279576" y="733246"/>
            <a:ext cx="7902624" cy="5693866"/>
          </a:xfrm>
          <a:prstGeom prst="rect">
            <a:avLst/>
          </a:prstGeom>
          <a:noFill/>
        </p:spPr>
        <p:txBody>
          <a:bodyPr wrap="square">
            <a:spAutoFit/>
          </a:bodyPr>
          <a:lstStyle/>
          <a:p>
            <a:pPr marL="479425" indent="-342900">
              <a:buAutoNum type="arabicPeriod" startAt="3"/>
              <a:defRPr/>
            </a:pPr>
            <a:r>
              <a:rPr lang="id-ID" sz="2800" dirty="0"/>
              <a:t>Biaya overhead</a:t>
            </a:r>
          </a:p>
          <a:p>
            <a:pPr marL="136525">
              <a:defRPr/>
            </a:pPr>
            <a:r>
              <a:rPr lang="en-ID" sz="2800" dirty="0" err="1"/>
              <a:t>Biaya</a:t>
            </a:r>
            <a:r>
              <a:rPr lang="en-ID" sz="2800" dirty="0"/>
              <a:t> overhead </a:t>
            </a:r>
            <a:r>
              <a:rPr lang="en-ID" sz="2800" dirty="0" err="1"/>
              <a:t>adalah</a:t>
            </a:r>
            <a:r>
              <a:rPr lang="en-ID" sz="2800" dirty="0"/>
              <a:t> </a:t>
            </a:r>
            <a:r>
              <a:rPr lang="en-ID" sz="2800" dirty="0" err="1"/>
              <a:t>biaya</a:t>
            </a:r>
            <a:r>
              <a:rPr lang="en-ID" sz="2800" dirty="0"/>
              <a:t> yang </a:t>
            </a:r>
            <a:r>
              <a:rPr lang="en-ID" sz="2800" dirty="0" err="1"/>
              <a:t>tidak</a:t>
            </a:r>
            <a:r>
              <a:rPr lang="en-ID" sz="2800" dirty="0"/>
              <a:t> </a:t>
            </a:r>
            <a:r>
              <a:rPr lang="en-ID" sz="2800" dirty="0" err="1"/>
              <a:t>berkaitan</a:t>
            </a:r>
            <a:r>
              <a:rPr lang="en-ID" sz="2800" dirty="0"/>
              <a:t> </a:t>
            </a:r>
            <a:r>
              <a:rPr lang="en-ID" sz="2800" dirty="0" err="1"/>
              <a:t>langsung</a:t>
            </a:r>
            <a:r>
              <a:rPr lang="en-ID" sz="2800" dirty="0"/>
              <a:t> </a:t>
            </a:r>
            <a:r>
              <a:rPr lang="en-ID" sz="2800" dirty="0" err="1"/>
              <a:t>dengan</a:t>
            </a:r>
            <a:r>
              <a:rPr lang="en-ID" sz="2800" dirty="0"/>
              <a:t> proses </a:t>
            </a:r>
            <a:r>
              <a:rPr lang="en-ID" sz="2800" dirty="0" err="1"/>
              <a:t>produksi</a:t>
            </a:r>
            <a:r>
              <a:rPr lang="en-ID" sz="2800" dirty="0"/>
              <a:t> </a:t>
            </a:r>
            <a:r>
              <a:rPr lang="en-ID" sz="2800" dirty="0" err="1"/>
              <a:t>atau</a:t>
            </a:r>
            <a:r>
              <a:rPr lang="en-ID" sz="2800" dirty="0"/>
              <a:t> pun </a:t>
            </a:r>
            <a:r>
              <a:rPr lang="en-ID" sz="2800" dirty="0" err="1"/>
              <a:t>jasa</a:t>
            </a:r>
            <a:r>
              <a:rPr lang="en-ID" sz="2800" dirty="0"/>
              <a:t>. </a:t>
            </a:r>
            <a:r>
              <a:rPr lang="en-ID" sz="2800" dirty="0" err="1"/>
              <a:t>Sederhananya</a:t>
            </a:r>
            <a:r>
              <a:rPr lang="en-ID" sz="2800" dirty="0"/>
              <a:t>, </a:t>
            </a:r>
            <a:r>
              <a:rPr lang="en-ID" sz="2800" dirty="0" err="1"/>
              <a:t>biaya</a:t>
            </a:r>
            <a:r>
              <a:rPr lang="en-ID" sz="2800" dirty="0"/>
              <a:t> overhead </a:t>
            </a:r>
            <a:r>
              <a:rPr lang="en-ID" sz="2800" dirty="0" err="1"/>
              <a:t>artinya</a:t>
            </a:r>
            <a:r>
              <a:rPr lang="en-ID" sz="2800" dirty="0"/>
              <a:t> </a:t>
            </a:r>
            <a:r>
              <a:rPr lang="en-ID" sz="2800" dirty="0" err="1"/>
              <a:t>beban</a:t>
            </a:r>
            <a:r>
              <a:rPr lang="en-ID" sz="2800" dirty="0"/>
              <a:t> </a:t>
            </a:r>
            <a:r>
              <a:rPr lang="en-ID" sz="2800" dirty="0" err="1"/>
              <a:t>tambahan</a:t>
            </a:r>
            <a:r>
              <a:rPr lang="en-ID" sz="2800" dirty="0"/>
              <a:t> </a:t>
            </a:r>
            <a:r>
              <a:rPr lang="en-ID" sz="2800" dirty="0" err="1"/>
              <a:t>atau</a:t>
            </a:r>
            <a:r>
              <a:rPr lang="en-ID" sz="2800" dirty="0"/>
              <a:t> </a:t>
            </a:r>
            <a:r>
              <a:rPr lang="en-ID" sz="2800" dirty="0" err="1"/>
              <a:t>beban</a:t>
            </a:r>
            <a:r>
              <a:rPr lang="en-ID" sz="2800" dirty="0"/>
              <a:t> lain-lain.</a:t>
            </a:r>
            <a:endParaRPr lang="id-ID" sz="2800" dirty="0"/>
          </a:p>
          <a:p>
            <a:pPr marL="136525">
              <a:defRPr/>
            </a:pPr>
            <a:endParaRPr lang="id-ID" sz="2800" dirty="0"/>
          </a:p>
          <a:p>
            <a:pPr marL="136525">
              <a:defRPr/>
            </a:pPr>
            <a:r>
              <a:rPr lang="en-ID" sz="2800" dirty="0" err="1"/>
              <a:t>Sebagai</a:t>
            </a:r>
            <a:r>
              <a:rPr lang="en-ID" sz="2800" dirty="0"/>
              <a:t> </a:t>
            </a:r>
            <a:r>
              <a:rPr lang="en-ID" sz="2800" dirty="0" err="1"/>
              <a:t>contoh</a:t>
            </a:r>
            <a:r>
              <a:rPr lang="en-ID" sz="2800" dirty="0"/>
              <a:t>, </a:t>
            </a:r>
            <a:r>
              <a:rPr lang="en-ID" sz="2800" dirty="0" err="1"/>
              <a:t>biaya</a:t>
            </a:r>
            <a:r>
              <a:rPr lang="en-ID" sz="2800" dirty="0"/>
              <a:t> yang </a:t>
            </a:r>
            <a:r>
              <a:rPr lang="en-ID" sz="2800" dirty="0" err="1"/>
              <a:t>tidak</a:t>
            </a:r>
            <a:r>
              <a:rPr lang="en-ID" sz="2800" dirty="0"/>
              <a:t> </a:t>
            </a:r>
            <a:r>
              <a:rPr lang="en-ID" sz="2800" dirty="0" err="1"/>
              <a:t>termasuk</a:t>
            </a:r>
            <a:r>
              <a:rPr lang="en-ID" sz="2800" dirty="0"/>
              <a:t> </a:t>
            </a:r>
            <a:r>
              <a:rPr lang="en-ID" sz="2800" dirty="0" err="1"/>
              <a:t>biaya</a:t>
            </a:r>
            <a:r>
              <a:rPr lang="en-ID" sz="2800" dirty="0"/>
              <a:t> overhead </a:t>
            </a:r>
            <a:r>
              <a:rPr lang="en-ID" sz="2800" dirty="0" err="1"/>
              <a:t>adalah</a:t>
            </a:r>
            <a:r>
              <a:rPr lang="en-ID" sz="2800" dirty="0"/>
              <a:t> </a:t>
            </a:r>
            <a:r>
              <a:rPr lang="en-ID" sz="2800" dirty="0" err="1"/>
              <a:t>biaya</a:t>
            </a:r>
            <a:r>
              <a:rPr lang="en-ID" sz="2800" dirty="0"/>
              <a:t> </a:t>
            </a:r>
            <a:r>
              <a:rPr lang="en-ID" sz="2800" dirty="0" err="1"/>
              <a:t>bahan</a:t>
            </a:r>
            <a:r>
              <a:rPr lang="en-ID" sz="2800" dirty="0"/>
              <a:t> </a:t>
            </a:r>
            <a:r>
              <a:rPr lang="en-ID" sz="2800" dirty="0" err="1"/>
              <a:t>baku</a:t>
            </a:r>
            <a:r>
              <a:rPr lang="en-ID" sz="2800" dirty="0"/>
              <a:t> dan </a:t>
            </a:r>
            <a:r>
              <a:rPr lang="en-ID" sz="2800" dirty="0" err="1"/>
              <a:t>upah</a:t>
            </a:r>
            <a:r>
              <a:rPr lang="en-ID" sz="2800" dirty="0"/>
              <a:t> </a:t>
            </a:r>
            <a:r>
              <a:rPr lang="en-ID" sz="2800" dirty="0" err="1"/>
              <a:t>biaya</a:t>
            </a:r>
            <a:r>
              <a:rPr lang="en-ID" sz="2800" dirty="0"/>
              <a:t> </a:t>
            </a:r>
            <a:r>
              <a:rPr lang="en-ID" sz="2800" dirty="0" err="1"/>
              <a:t>tenaga</a:t>
            </a:r>
            <a:r>
              <a:rPr lang="en-ID" sz="2800" dirty="0"/>
              <a:t> </a:t>
            </a:r>
            <a:r>
              <a:rPr lang="en-ID" sz="2800" dirty="0" err="1"/>
              <a:t>kerja</a:t>
            </a:r>
            <a:r>
              <a:rPr lang="en-ID" sz="2800" dirty="0"/>
              <a:t>. </a:t>
            </a:r>
            <a:r>
              <a:rPr lang="en-ID" sz="2800" dirty="0" err="1"/>
              <a:t>Sementara</a:t>
            </a:r>
            <a:r>
              <a:rPr lang="en-ID" sz="2800" dirty="0"/>
              <a:t> yang </a:t>
            </a:r>
            <a:r>
              <a:rPr lang="en-ID" sz="2800" dirty="0" err="1"/>
              <a:t>termasuk</a:t>
            </a:r>
            <a:r>
              <a:rPr lang="en-ID" sz="2800" dirty="0"/>
              <a:t> </a:t>
            </a:r>
            <a:r>
              <a:rPr lang="en-ID" sz="2800" dirty="0" err="1"/>
              <a:t>biaya</a:t>
            </a:r>
            <a:r>
              <a:rPr lang="en-ID" sz="2800" dirty="0"/>
              <a:t> overhead </a:t>
            </a:r>
            <a:r>
              <a:rPr lang="en-ID" sz="2800" dirty="0" err="1"/>
              <a:t>antara</a:t>
            </a:r>
            <a:r>
              <a:rPr lang="en-ID" sz="2800" dirty="0"/>
              <a:t> lain </a:t>
            </a:r>
            <a:r>
              <a:rPr lang="en-ID" sz="2800" dirty="0" err="1"/>
              <a:t>pajak</a:t>
            </a:r>
            <a:r>
              <a:rPr lang="en-ID" sz="2800" dirty="0"/>
              <a:t>, </a:t>
            </a:r>
            <a:r>
              <a:rPr lang="en-ID" sz="2800" dirty="0" err="1"/>
              <a:t>biaya</a:t>
            </a:r>
            <a:r>
              <a:rPr lang="en-ID" sz="2800" dirty="0"/>
              <a:t> </a:t>
            </a:r>
            <a:r>
              <a:rPr lang="en-ID" sz="2800" dirty="0" err="1"/>
              <a:t>asuransi</a:t>
            </a:r>
            <a:r>
              <a:rPr lang="en-ID" sz="2800" dirty="0"/>
              <a:t>, </a:t>
            </a:r>
            <a:r>
              <a:rPr lang="en-ID" sz="2800" dirty="0" err="1"/>
              <a:t>biaya</a:t>
            </a:r>
            <a:r>
              <a:rPr lang="en-ID" sz="2800" dirty="0"/>
              <a:t> ATK, </a:t>
            </a:r>
            <a:r>
              <a:rPr lang="en-ID" sz="2800" dirty="0" err="1"/>
              <a:t>biaya</a:t>
            </a:r>
            <a:r>
              <a:rPr lang="en-ID" sz="2800" dirty="0"/>
              <a:t> </a:t>
            </a:r>
            <a:r>
              <a:rPr lang="en-ID" sz="2800" dirty="0" err="1"/>
              <a:t>sewa</a:t>
            </a:r>
            <a:r>
              <a:rPr lang="en-ID" sz="2800" dirty="0"/>
              <a:t>, </a:t>
            </a:r>
            <a:r>
              <a:rPr lang="en-ID" sz="2800" dirty="0" err="1"/>
              <a:t>biaya</a:t>
            </a:r>
            <a:r>
              <a:rPr lang="en-ID" sz="2800" dirty="0"/>
              <a:t> </a:t>
            </a:r>
            <a:r>
              <a:rPr lang="en-ID" sz="2800" dirty="0" err="1"/>
              <a:t>keamanan</a:t>
            </a:r>
            <a:r>
              <a:rPr lang="en-ID" sz="2800" dirty="0"/>
              <a:t>, dan </a:t>
            </a:r>
            <a:r>
              <a:rPr lang="en-ID" sz="2800" dirty="0" err="1"/>
              <a:t>sebagainya</a:t>
            </a:r>
            <a:r>
              <a:rPr lang="en-ID" sz="2800" dirty="0"/>
              <a:t>.</a:t>
            </a:r>
            <a:br>
              <a:rPr lang="en-ID" sz="2800" dirty="0"/>
            </a:br>
            <a:r>
              <a:rPr lang="en-ID" sz="2800" dirty="0"/>
              <a:t/>
            </a:r>
            <a:br>
              <a:rPr lang="en-ID" sz="2800" dirty="0"/>
            </a:br>
            <a:endParaRPr lang="id-ID" sz="2800" dirty="0"/>
          </a:p>
        </p:txBody>
      </p:sp>
    </p:spTree>
    <p:extLst>
      <p:ext uri="{BB962C8B-B14F-4D97-AF65-F5344CB8AC3E}">
        <p14:creationId xmlns:p14="http://schemas.microsoft.com/office/powerpoint/2010/main" val="3231754789"/>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0936D530-6C79-5E56-020F-C19A853F07C1}"/>
              </a:ext>
            </a:extLst>
          </p:cNvPr>
          <p:cNvSpPr txBox="1"/>
          <p:nvPr/>
        </p:nvSpPr>
        <p:spPr>
          <a:xfrm>
            <a:off x="1564640" y="635681"/>
            <a:ext cx="9448800" cy="5755422"/>
          </a:xfrm>
          <a:prstGeom prst="rect">
            <a:avLst/>
          </a:prstGeom>
          <a:noFill/>
        </p:spPr>
        <p:txBody>
          <a:bodyPr wrap="square">
            <a:spAutoFit/>
          </a:bodyPr>
          <a:lstStyle/>
          <a:p>
            <a:r>
              <a:rPr lang="en-ID" sz="2400" dirty="0" err="1"/>
              <a:t>Jenis</a:t>
            </a:r>
            <a:r>
              <a:rPr lang="en-ID" sz="2400" dirty="0"/>
              <a:t> </a:t>
            </a:r>
            <a:r>
              <a:rPr lang="en-ID" sz="2400" dirty="0" err="1"/>
              <a:t>biaya</a:t>
            </a:r>
            <a:r>
              <a:rPr lang="en-ID" sz="2400" dirty="0"/>
              <a:t> overhead</a:t>
            </a:r>
            <a:br>
              <a:rPr lang="en-ID" sz="2400" dirty="0"/>
            </a:br>
            <a:r>
              <a:rPr lang="en-ID" sz="2400" dirty="0"/>
              <a:t/>
            </a:r>
            <a:br>
              <a:rPr lang="en-ID" sz="2400" dirty="0"/>
            </a:br>
            <a:r>
              <a:rPr lang="en-ID" sz="2400" dirty="0"/>
              <a:t>1. </a:t>
            </a:r>
            <a:r>
              <a:rPr lang="en-ID" sz="2400" dirty="0" err="1"/>
              <a:t>Biaya</a:t>
            </a:r>
            <a:r>
              <a:rPr lang="en-ID" sz="2400" dirty="0"/>
              <a:t> overhead </a:t>
            </a:r>
            <a:r>
              <a:rPr lang="en-ID" sz="2400" dirty="0" err="1"/>
              <a:t>tetap</a:t>
            </a:r>
            <a:r>
              <a:rPr lang="en-ID" sz="2400" dirty="0"/>
              <a:t> (fixed overhead) </a:t>
            </a:r>
            <a:r>
              <a:rPr lang="en-ID" sz="2400" dirty="0" err="1"/>
              <a:t>Biaya</a:t>
            </a:r>
            <a:r>
              <a:rPr lang="en-ID" sz="2400" dirty="0"/>
              <a:t> overhead </a:t>
            </a:r>
            <a:r>
              <a:rPr lang="en-ID" sz="2400" dirty="0" err="1"/>
              <a:t>tetap</a:t>
            </a:r>
            <a:r>
              <a:rPr lang="en-ID" sz="2400" dirty="0"/>
              <a:t> </a:t>
            </a:r>
            <a:r>
              <a:rPr lang="en-ID" sz="2400" dirty="0" err="1"/>
              <a:t>adalah</a:t>
            </a:r>
            <a:r>
              <a:rPr lang="en-ID" sz="2400" dirty="0"/>
              <a:t> </a:t>
            </a:r>
            <a:r>
              <a:rPr lang="en-ID" sz="2400" dirty="0" err="1"/>
              <a:t>biaya</a:t>
            </a:r>
            <a:r>
              <a:rPr lang="en-ID" sz="2400" dirty="0"/>
              <a:t> yang </a:t>
            </a:r>
            <a:r>
              <a:rPr lang="en-ID" sz="2400" dirty="0" err="1"/>
              <a:t>jumlah</a:t>
            </a:r>
            <a:r>
              <a:rPr lang="en-ID" sz="2400" dirty="0"/>
              <a:t> </a:t>
            </a:r>
            <a:r>
              <a:rPr lang="en-ID" sz="2400" dirty="0" err="1"/>
              <a:t>tidak</a:t>
            </a:r>
            <a:r>
              <a:rPr lang="en-ID" sz="2400" dirty="0"/>
              <a:t> </a:t>
            </a:r>
            <a:r>
              <a:rPr lang="en-ID" sz="2400" dirty="0" err="1"/>
              <a:t>mengalami</a:t>
            </a:r>
            <a:r>
              <a:rPr lang="en-ID" sz="2400" dirty="0"/>
              <a:t> </a:t>
            </a:r>
            <a:r>
              <a:rPr lang="en-ID" sz="2400" dirty="0" err="1"/>
              <a:t>perubahan</a:t>
            </a:r>
            <a:r>
              <a:rPr lang="en-ID" sz="2400" dirty="0"/>
              <a:t> </a:t>
            </a:r>
            <a:r>
              <a:rPr lang="en-ID" sz="2400" dirty="0" err="1"/>
              <a:t>setiap</a:t>
            </a:r>
            <a:r>
              <a:rPr lang="en-ID" sz="2400" dirty="0"/>
              <a:t> kali </a:t>
            </a:r>
            <a:r>
              <a:rPr lang="en-ID" sz="2400" dirty="0" err="1"/>
              <a:t>melakukan</a:t>
            </a:r>
            <a:r>
              <a:rPr lang="en-ID" sz="2400" dirty="0"/>
              <a:t> </a:t>
            </a:r>
            <a:r>
              <a:rPr lang="en-ID" sz="2400" dirty="0" err="1"/>
              <a:t>pembayaran</a:t>
            </a:r>
            <a:r>
              <a:rPr lang="en-ID" sz="2400" dirty="0"/>
              <a:t>. </a:t>
            </a:r>
            <a:r>
              <a:rPr lang="en-ID" sz="2400" dirty="0" err="1"/>
              <a:t>Sejumlah</a:t>
            </a:r>
            <a:r>
              <a:rPr lang="en-ID" sz="2400" dirty="0"/>
              <a:t> </a:t>
            </a:r>
            <a:r>
              <a:rPr lang="en-ID" sz="2400" dirty="0" err="1"/>
              <a:t>contoh</a:t>
            </a:r>
            <a:r>
              <a:rPr lang="en-ID" sz="2400" dirty="0"/>
              <a:t> </a:t>
            </a:r>
            <a:r>
              <a:rPr lang="en-ID" sz="2400" dirty="0" err="1"/>
              <a:t>biaya</a:t>
            </a:r>
            <a:r>
              <a:rPr lang="en-ID" sz="2400" dirty="0"/>
              <a:t> overhead </a:t>
            </a:r>
            <a:r>
              <a:rPr lang="en-ID" sz="2400" dirty="0" err="1"/>
              <a:t>tetap</a:t>
            </a:r>
            <a:r>
              <a:rPr lang="en-ID" sz="2400" dirty="0"/>
              <a:t> </a:t>
            </a:r>
            <a:r>
              <a:rPr lang="en-ID" sz="2400" dirty="0" err="1"/>
              <a:t>yaitu</a:t>
            </a:r>
            <a:r>
              <a:rPr lang="en-ID" sz="2400" dirty="0"/>
              <a:t> </a:t>
            </a:r>
            <a:r>
              <a:rPr lang="en-ID" sz="2400" dirty="0" err="1"/>
              <a:t>biaya</a:t>
            </a:r>
            <a:r>
              <a:rPr lang="en-ID" sz="2400" dirty="0"/>
              <a:t> </a:t>
            </a:r>
            <a:r>
              <a:rPr lang="en-ID" sz="2400" dirty="0" err="1"/>
              <a:t>pajak</a:t>
            </a:r>
            <a:r>
              <a:rPr lang="en-ID" sz="2400" dirty="0"/>
              <a:t>, </a:t>
            </a:r>
            <a:r>
              <a:rPr lang="en-ID" sz="2400" dirty="0" err="1"/>
              <a:t>gaji</a:t>
            </a:r>
            <a:r>
              <a:rPr lang="en-ID" sz="2400" dirty="0"/>
              <a:t> </a:t>
            </a:r>
            <a:r>
              <a:rPr lang="en-ID" sz="2400" dirty="0" err="1"/>
              <a:t>karyawan</a:t>
            </a:r>
            <a:r>
              <a:rPr lang="en-ID" sz="2400" dirty="0"/>
              <a:t>, dan </a:t>
            </a:r>
            <a:r>
              <a:rPr lang="en-ID" sz="2400" dirty="0" err="1"/>
              <a:t>biaya</a:t>
            </a:r>
            <a:r>
              <a:rPr lang="en-ID" sz="2400" dirty="0"/>
              <a:t> </a:t>
            </a:r>
            <a:r>
              <a:rPr lang="en-ID" sz="2400" dirty="0" err="1"/>
              <a:t>sewa</a:t>
            </a:r>
            <a:r>
              <a:rPr lang="en-ID" sz="2400" dirty="0"/>
              <a:t> </a:t>
            </a:r>
            <a:r>
              <a:rPr lang="en-ID" sz="2400" dirty="0" err="1"/>
              <a:t>alat</a:t>
            </a:r>
            <a:r>
              <a:rPr lang="en-ID" sz="2400" dirty="0"/>
              <a:t>.</a:t>
            </a:r>
            <a:endParaRPr lang="id-ID" sz="2400" dirty="0"/>
          </a:p>
          <a:p>
            <a:endParaRPr lang="id-ID" sz="2400" dirty="0"/>
          </a:p>
          <a:p>
            <a:r>
              <a:rPr lang="en-ID" sz="2400" dirty="0"/>
              <a:t>2. </a:t>
            </a:r>
            <a:r>
              <a:rPr lang="en-ID" sz="2400" dirty="0" err="1"/>
              <a:t>Biaya</a:t>
            </a:r>
            <a:r>
              <a:rPr lang="en-ID" sz="2400" dirty="0"/>
              <a:t> overhead </a:t>
            </a:r>
            <a:r>
              <a:rPr lang="en-ID" sz="2400" dirty="0" err="1"/>
              <a:t>variabel</a:t>
            </a:r>
            <a:r>
              <a:rPr lang="en-ID" sz="2400" dirty="0"/>
              <a:t> (variable overhead) </a:t>
            </a:r>
            <a:r>
              <a:rPr lang="en-ID" sz="2400" dirty="0" err="1"/>
              <a:t>Berbeda</a:t>
            </a:r>
            <a:r>
              <a:rPr lang="en-ID" sz="2400" dirty="0"/>
              <a:t> </a:t>
            </a:r>
            <a:r>
              <a:rPr lang="en-ID" sz="2400" dirty="0" err="1"/>
              <a:t>dengan</a:t>
            </a:r>
            <a:r>
              <a:rPr lang="en-ID" sz="2400" dirty="0"/>
              <a:t> </a:t>
            </a:r>
            <a:r>
              <a:rPr lang="en-ID" sz="2400" dirty="0" err="1"/>
              <a:t>biaya</a:t>
            </a:r>
            <a:r>
              <a:rPr lang="en-ID" sz="2400" dirty="0"/>
              <a:t> overhead </a:t>
            </a:r>
            <a:r>
              <a:rPr lang="en-ID" sz="2400" dirty="0" err="1"/>
              <a:t>tetap</a:t>
            </a:r>
            <a:r>
              <a:rPr lang="en-ID" sz="2400" dirty="0"/>
              <a:t>, </a:t>
            </a:r>
            <a:r>
              <a:rPr lang="en-ID" sz="2400" dirty="0" err="1"/>
              <a:t>kalau</a:t>
            </a:r>
            <a:r>
              <a:rPr lang="en-ID" sz="2400" dirty="0"/>
              <a:t> </a:t>
            </a:r>
            <a:r>
              <a:rPr lang="en-ID" sz="2400" dirty="0" err="1"/>
              <a:t>biaya</a:t>
            </a:r>
            <a:r>
              <a:rPr lang="en-ID" sz="2400" dirty="0"/>
              <a:t> </a:t>
            </a:r>
            <a:r>
              <a:rPr lang="en-ID" sz="2400" dirty="0" err="1"/>
              <a:t>variabel</a:t>
            </a:r>
            <a:r>
              <a:rPr lang="en-ID" sz="2400" dirty="0"/>
              <a:t> </a:t>
            </a:r>
            <a:r>
              <a:rPr lang="en-ID" sz="2400" dirty="0" err="1"/>
              <a:t>adalah</a:t>
            </a:r>
            <a:r>
              <a:rPr lang="en-ID" sz="2400" dirty="0"/>
              <a:t> </a:t>
            </a:r>
            <a:r>
              <a:rPr lang="en-ID" sz="2400" dirty="0" err="1"/>
              <a:t>biaya</a:t>
            </a:r>
            <a:r>
              <a:rPr lang="en-ID" sz="2400" dirty="0"/>
              <a:t> yang </a:t>
            </a:r>
            <a:r>
              <a:rPr lang="en-ID" sz="2400" dirty="0" err="1"/>
              <a:t>jumlahnya</a:t>
            </a:r>
            <a:r>
              <a:rPr lang="en-ID" sz="2400" dirty="0"/>
              <a:t> </a:t>
            </a:r>
            <a:r>
              <a:rPr lang="en-ID" sz="2400" dirty="0" err="1"/>
              <a:t>dapat</a:t>
            </a:r>
            <a:r>
              <a:rPr lang="en-ID" sz="2400" dirty="0"/>
              <a:t> </a:t>
            </a:r>
            <a:r>
              <a:rPr lang="en-ID" sz="2400" dirty="0" err="1"/>
              <a:t>berubah-ubah</a:t>
            </a:r>
            <a:r>
              <a:rPr lang="en-ID" sz="2400" dirty="0"/>
              <a:t> </a:t>
            </a:r>
            <a:r>
              <a:rPr lang="en-ID" sz="2400" dirty="0" err="1"/>
              <a:t>sesuai</a:t>
            </a:r>
            <a:r>
              <a:rPr lang="en-ID" sz="2400" dirty="0"/>
              <a:t> </a:t>
            </a:r>
            <a:r>
              <a:rPr lang="en-ID" sz="2400" dirty="0" err="1"/>
              <a:t>dengan</a:t>
            </a:r>
            <a:r>
              <a:rPr lang="en-ID" sz="2400" dirty="0"/>
              <a:t> </a:t>
            </a:r>
            <a:r>
              <a:rPr lang="en-ID" sz="2400" dirty="0" err="1"/>
              <a:t>kegiatan</a:t>
            </a:r>
            <a:r>
              <a:rPr lang="en-ID" sz="2400" dirty="0"/>
              <a:t> </a:t>
            </a:r>
            <a:r>
              <a:rPr lang="en-ID" sz="2400" dirty="0" err="1"/>
              <a:t>perusahaan</a:t>
            </a:r>
            <a:r>
              <a:rPr lang="en-ID" sz="2400" dirty="0"/>
              <a:t> </a:t>
            </a:r>
            <a:r>
              <a:rPr lang="en-ID" sz="2400" dirty="0" err="1"/>
              <a:t>dalam</a:t>
            </a:r>
            <a:r>
              <a:rPr lang="en-ID" sz="2400" dirty="0"/>
              <a:t> </a:t>
            </a:r>
            <a:r>
              <a:rPr lang="en-ID" sz="2400" dirty="0" err="1"/>
              <a:t>jangka</a:t>
            </a:r>
            <a:r>
              <a:rPr lang="en-ID" sz="2400" dirty="0"/>
              <a:t> </a:t>
            </a:r>
            <a:r>
              <a:rPr lang="en-ID" sz="2400" dirty="0" err="1"/>
              <a:t>waktu</a:t>
            </a:r>
            <a:r>
              <a:rPr lang="en-ID" sz="2400" dirty="0"/>
              <a:t> </a:t>
            </a:r>
            <a:r>
              <a:rPr lang="en-ID" sz="2400" dirty="0" err="1"/>
              <a:t>tertentu</a:t>
            </a:r>
            <a:r>
              <a:rPr lang="en-ID" sz="2400" dirty="0"/>
              <a:t>. Salah </a:t>
            </a:r>
            <a:r>
              <a:rPr lang="en-ID" sz="2400" dirty="0" err="1"/>
              <a:t>satu</a:t>
            </a:r>
            <a:r>
              <a:rPr lang="en-ID" sz="2400" dirty="0"/>
              <a:t> </a:t>
            </a:r>
            <a:r>
              <a:rPr lang="en-ID" sz="2400" dirty="0" err="1"/>
              <a:t>karakteristik</a:t>
            </a:r>
            <a:r>
              <a:rPr lang="en-ID" sz="2400" dirty="0"/>
              <a:t> </a:t>
            </a:r>
            <a:r>
              <a:rPr lang="en-ID" sz="2400" dirty="0" err="1"/>
              <a:t>dari</a:t>
            </a:r>
            <a:r>
              <a:rPr lang="en-ID" sz="2400" dirty="0"/>
              <a:t> </a:t>
            </a:r>
            <a:r>
              <a:rPr lang="en-ID" sz="2400" dirty="0" err="1"/>
              <a:t>biaya</a:t>
            </a:r>
            <a:r>
              <a:rPr lang="en-ID" sz="2400" dirty="0"/>
              <a:t> overhead </a:t>
            </a:r>
            <a:r>
              <a:rPr lang="en-ID" sz="2400" dirty="0" err="1"/>
              <a:t>variabel</a:t>
            </a:r>
            <a:r>
              <a:rPr lang="en-ID" sz="2400" dirty="0"/>
              <a:t> </a:t>
            </a:r>
            <a:r>
              <a:rPr lang="en-ID" sz="2400" dirty="0" err="1"/>
              <a:t>adalah</a:t>
            </a:r>
            <a:r>
              <a:rPr lang="en-ID" sz="2400" dirty="0"/>
              <a:t> </a:t>
            </a:r>
            <a:r>
              <a:rPr lang="en-ID" sz="2400" dirty="0" err="1"/>
              <a:t>perusahaan</a:t>
            </a:r>
            <a:r>
              <a:rPr lang="en-ID" sz="2400" dirty="0"/>
              <a:t> </a:t>
            </a:r>
            <a:r>
              <a:rPr lang="en-ID" sz="2400" dirty="0" err="1"/>
              <a:t>mampu</a:t>
            </a:r>
            <a:r>
              <a:rPr lang="en-ID" sz="2400" dirty="0"/>
              <a:t> </a:t>
            </a:r>
            <a:r>
              <a:rPr lang="en-ID" sz="2400" dirty="0" err="1"/>
              <a:t>menyesuaikan</a:t>
            </a:r>
            <a:r>
              <a:rPr lang="en-ID" sz="2400" dirty="0"/>
              <a:t> </a:t>
            </a:r>
            <a:r>
              <a:rPr lang="en-ID" sz="2400" dirty="0" err="1"/>
              <a:t>pengeluaran</a:t>
            </a:r>
            <a:r>
              <a:rPr lang="en-ID" sz="2400" dirty="0"/>
              <a:t> </a:t>
            </a:r>
            <a:r>
              <a:rPr lang="en-ID" sz="2400" dirty="0" err="1"/>
              <a:t>sejalan</a:t>
            </a:r>
            <a:r>
              <a:rPr lang="en-ID" sz="2400" dirty="0"/>
              <a:t> </a:t>
            </a:r>
            <a:r>
              <a:rPr lang="en-ID" sz="2400" dirty="0" err="1"/>
              <a:t>dengan</a:t>
            </a:r>
            <a:r>
              <a:rPr lang="en-ID" sz="2400" dirty="0"/>
              <a:t> strategi yang </a:t>
            </a:r>
            <a:r>
              <a:rPr lang="en-ID" sz="2400" dirty="0" err="1"/>
              <a:t>ditetapkan</a:t>
            </a:r>
            <a:r>
              <a:rPr lang="en-ID" sz="2400" dirty="0"/>
              <a:t>. </a:t>
            </a:r>
            <a:r>
              <a:rPr lang="en-ID" sz="2400" dirty="0" err="1"/>
              <a:t>Contoh</a:t>
            </a:r>
            <a:r>
              <a:rPr lang="en-ID" sz="2400" dirty="0"/>
              <a:t> </a:t>
            </a:r>
            <a:r>
              <a:rPr lang="en-ID" sz="2400" dirty="0" err="1"/>
              <a:t>biaya</a:t>
            </a:r>
            <a:r>
              <a:rPr lang="en-ID" sz="2400" dirty="0"/>
              <a:t> overhead </a:t>
            </a:r>
            <a:r>
              <a:rPr lang="en-ID" sz="2400" dirty="0" err="1"/>
              <a:t>variabel</a:t>
            </a:r>
            <a:r>
              <a:rPr lang="en-ID" sz="2400" dirty="0"/>
              <a:t> </a:t>
            </a:r>
            <a:r>
              <a:rPr lang="en-ID" sz="2400" dirty="0" err="1"/>
              <a:t>seperti</a:t>
            </a:r>
            <a:r>
              <a:rPr lang="en-ID" sz="2400" dirty="0"/>
              <a:t> bonus </a:t>
            </a:r>
            <a:r>
              <a:rPr lang="en-ID" sz="2000" dirty="0" err="1"/>
              <a:t>kepada</a:t>
            </a:r>
            <a:r>
              <a:rPr lang="en-ID" sz="2000" dirty="0"/>
              <a:t> </a:t>
            </a:r>
            <a:r>
              <a:rPr lang="en-ID" sz="2000" dirty="0" err="1"/>
              <a:t>karyawan</a:t>
            </a:r>
            <a:r>
              <a:rPr lang="en-ID" sz="2000" dirty="0"/>
              <a:t>, </a:t>
            </a:r>
            <a:r>
              <a:rPr lang="en-ID" sz="2000" dirty="0" err="1"/>
              <a:t>membeli</a:t>
            </a:r>
            <a:r>
              <a:rPr lang="en-ID" sz="2000" dirty="0"/>
              <a:t> </a:t>
            </a:r>
            <a:r>
              <a:rPr lang="en-ID" sz="2000" dirty="0" err="1"/>
              <a:t>alat</a:t>
            </a:r>
            <a:r>
              <a:rPr lang="en-ID" sz="2000" dirty="0"/>
              <a:t> </a:t>
            </a:r>
            <a:r>
              <a:rPr lang="en-ID" sz="2000" dirty="0" err="1"/>
              <a:t>tulis</a:t>
            </a:r>
            <a:r>
              <a:rPr lang="en-ID" sz="2000" dirty="0"/>
              <a:t> </a:t>
            </a:r>
            <a:r>
              <a:rPr lang="en-ID" sz="2000" dirty="0" err="1"/>
              <a:t>kantor</a:t>
            </a:r>
            <a:r>
              <a:rPr lang="en-ID" sz="2000" dirty="0"/>
              <a:t>, dan </a:t>
            </a:r>
            <a:r>
              <a:rPr lang="en-ID" sz="2000" dirty="0" err="1"/>
              <a:t>biaya</a:t>
            </a:r>
            <a:r>
              <a:rPr lang="en-ID" sz="2000" dirty="0"/>
              <a:t> </a:t>
            </a:r>
            <a:r>
              <a:rPr lang="en-ID" sz="2000" dirty="0" err="1"/>
              <a:t>iklan</a:t>
            </a:r>
            <a:r>
              <a:rPr lang="en-ID" dirty="0"/>
              <a:t/>
            </a:r>
            <a:br>
              <a:rPr lang="en-ID" dirty="0"/>
            </a:br>
            <a:r>
              <a:rPr lang="en-ID" dirty="0"/>
              <a:t/>
            </a:r>
            <a:br>
              <a:rPr lang="en-ID" dirty="0"/>
            </a:br>
            <a:endParaRPr lang="en-ID" dirty="0"/>
          </a:p>
        </p:txBody>
      </p:sp>
    </p:spTree>
    <p:extLst>
      <p:ext uri="{BB962C8B-B14F-4D97-AF65-F5344CB8AC3E}">
        <p14:creationId xmlns:p14="http://schemas.microsoft.com/office/powerpoint/2010/main" val="52855670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1520889-0986-C21A-229D-ED4D8F108D9D}"/>
              </a:ext>
            </a:extLst>
          </p:cNvPr>
          <p:cNvSpPr txBox="1"/>
          <p:nvPr/>
        </p:nvSpPr>
        <p:spPr>
          <a:xfrm>
            <a:off x="1869440" y="1443841"/>
            <a:ext cx="9032240" cy="3539430"/>
          </a:xfrm>
          <a:prstGeom prst="rect">
            <a:avLst/>
          </a:prstGeom>
          <a:noFill/>
        </p:spPr>
        <p:txBody>
          <a:bodyPr wrap="square">
            <a:spAutoFit/>
          </a:bodyPr>
          <a:lstStyle/>
          <a:p>
            <a:r>
              <a:rPr lang="en-ID" sz="2800" dirty="0">
                <a:latin typeface="Roboto" panose="02000000000000000000" pitchFamily="2" charset="0"/>
              </a:rPr>
              <a:t>3</a:t>
            </a:r>
            <a:r>
              <a:rPr lang="en-ID" sz="2800" dirty="0"/>
              <a:t>. </a:t>
            </a:r>
            <a:r>
              <a:rPr lang="en-ID" sz="2800" dirty="0" err="1"/>
              <a:t>Biaya</a:t>
            </a:r>
            <a:r>
              <a:rPr lang="en-ID" sz="2800" dirty="0"/>
              <a:t> </a:t>
            </a:r>
            <a:r>
              <a:rPr lang="en-ID" sz="2800" dirty="0" err="1"/>
              <a:t>variabel</a:t>
            </a:r>
            <a:r>
              <a:rPr lang="en-ID" sz="2800" dirty="0"/>
              <a:t> mixed (semi-variable overhead) </a:t>
            </a:r>
            <a:r>
              <a:rPr lang="en-ID" sz="2800" dirty="0" err="1"/>
              <a:t>Terakhir</a:t>
            </a:r>
            <a:r>
              <a:rPr lang="en-ID" sz="2800" dirty="0"/>
              <a:t> </a:t>
            </a:r>
            <a:r>
              <a:rPr lang="en-ID" sz="2800" dirty="0" err="1"/>
              <a:t>adalah</a:t>
            </a:r>
            <a:r>
              <a:rPr lang="en-ID" sz="2800" dirty="0"/>
              <a:t> </a:t>
            </a:r>
            <a:r>
              <a:rPr lang="en-ID" sz="2800" dirty="0" err="1"/>
              <a:t>biaya</a:t>
            </a:r>
            <a:r>
              <a:rPr lang="en-ID" sz="2800" dirty="0"/>
              <a:t> overhead </a:t>
            </a:r>
            <a:r>
              <a:rPr lang="en-ID" sz="2800" dirty="0" err="1"/>
              <a:t>variabel</a:t>
            </a:r>
            <a:r>
              <a:rPr lang="en-ID" sz="2800" dirty="0"/>
              <a:t> mixed, yang mana </a:t>
            </a:r>
            <a:r>
              <a:rPr lang="en-ID" sz="2800" dirty="0" err="1"/>
              <a:t>variabel</a:t>
            </a:r>
            <a:r>
              <a:rPr lang="en-ID" sz="2800" dirty="0"/>
              <a:t> </a:t>
            </a:r>
            <a:r>
              <a:rPr lang="en-ID" sz="2800" dirty="0" err="1"/>
              <a:t>ini</a:t>
            </a:r>
            <a:r>
              <a:rPr lang="en-ID" sz="2800" dirty="0"/>
              <a:t> </a:t>
            </a:r>
            <a:r>
              <a:rPr lang="en-ID" sz="2800" dirty="0" err="1"/>
              <a:t>adalah</a:t>
            </a:r>
            <a:r>
              <a:rPr lang="en-ID" sz="2800" dirty="0"/>
              <a:t> </a:t>
            </a:r>
            <a:r>
              <a:rPr lang="en-ID" sz="2800" dirty="0" err="1"/>
              <a:t>penggabungan</a:t>
            </a:r>
            <a:r>
              <a:rPr lang="en-ID" sz="2800" dirty="0"/>
              <a:t> </a:t>
            </a:r>
            <a:r>
              <a:rPr lang="en-ID" sz="2800" dirty="0" err="1"/>
              <a:t>antara</a:t>
            </a:r>
            <a:r>
              <a:rPr lang="en-ID" sz="2800" dirty="0"/>
              <a:t> </a:t>
            </a:r>
            <a:r>
              <a:rPr lang="en-ID" sz="2800" dirty="0" err="1"/>
              <a:t>biaya</a:t>
            </a:r>
            <a:r>
              <a:rPr lang="en-ID" sz="2800" dirty="0"/>
              <a:t> overhead </a:t>
            </a:r>
            <a:r>
              <a:rPr lang="en-ID" sz="2800" dirty="0" err="1"/>
              <a:t>tetap</a:t>
            </a:r>
            <a:r>
              <a:rPr lang="en-ID" sz="2800" dirty="0"/>
              <a:t> dan </a:t>
            </a:r>
            <a:r>
              <a:rPr lang="en-ID" sz="2800" dirty="0" err="1"/>
              <a:t>variabel</a:t>
            </a:r>
            <a:r>
              <a:rPr lang="en-ID" sz="2800" dirty="0"/>
              <a:t>. Salah </a:t>
            </a:r>
            <a:r>
              <a:rPr lang="en-ID" sz="2800" dirty="0" err="1"/>
              <a:t>satu</a:t>
            </a:r>
            <a:r>
              <a:rPr lang="en-ID" sz="2800" dirty="0"/>
              <a:t> </a:t>
            </a:r>
            <a:r>
              <a:rPr lang="en-ID" sz="2800" dirty="0" err="1"/>
              <a:t>ciri-ciri</a:t>
            </a:r>
            <a:r>
              <a:rPr lang="en-ID" sz="2800" dirty="0"/>
              <a:t> </a:t>
            </a:r>
            <a:r>
              <a:rPr lang="en-ID" sz="2800" dirty="0" err="1"/>
              <a:t>biaya</a:t>
            </a:r>
            <a:r>
              <a:rPr lang="en-ID" sz="2800" dirty="0"/>
              <a:t> </a:t>
            </a:r>
            <a:r>
              <a:rPr lang="en-ID" sz="2800" dirty="0" err="1"/>
              <a:t>variabel</a:t>
            </a:r>
            <a:r>
              <a:rPr lang="en-ID" sz="2800" dirty="0"/>
              <a:t> mixed </a:t>
            </a:r>
            <a:r>
              <a:rPr lang="en-ID" sz="2800" dirty="0" err="1"/>
              <a:t>adalah</a:t>
            </a:r>
            <a:r>
              <a:rPr lang="en-ID" sz="2800" dirty="0"/>
              <a:t> </a:t>
            </a:r>
            <a:r>
              <a:rPr lang="en-ID" sz="2800" dirty="0" err="1"/>
              <a:t>nominalnya</a:t>
            </a:r>
            <a:r>
              <a:rPr lang="en-ID" sz="2800" dirty="0"/>
              <a:t> </a:t>
            </a:r>
            <a:r>
              <a:rPr lang="en-ID" sz="2800" dirty="0" err="1"/>
              <a:t>dapat</a:t>
            </a:r>
            <a:r>
              <a:rPr lang="en-ID" sz="2800" dirty="0"/>
              <a:t> </a:t>
            </a:r>
            <a:r>
              <a:rPr lang="en-ID" sz="2800" dirty="0" err="1"/>
              <a:t>bervariasi</a:t>
            </a:r>
            <a:r>
              <a:rPr lang="en-ID" sz="2800" dirty="0"/>
              <a:t> </a:t>
            </a:r>
            <a:r>
              <a:rPr lang="en-ID" sz="2800" dirty="0" err="1"/>
              <a:t>sesuai</a:t>
            </a:r>
            <a:r>
              <a:rPr lang="en-ID" sz="2800" dirty="0"/>
              <a:t> </a:t>
            </a:r>
            <a:r>
              <a:rPr lang="en-ID" sz="2800" dirty="0" err="1"/>
              <a:t>dengan</a:t>
            </a:r>
            <a:r>
              <a:rPr lang="en-ID" sz="2800" dirty="0"/>
              <a:t> </a:t>
            </a:r>
            <a:r>
              <a:rPr lang="en-ID" sz="2800" dirty="0" err="1"/>
              <a:t>kegiatan</a:t>
            </a:r>
            <a:r>
              <a:rPr lang="en-ID" sz="2800" dirty="0"/>
              <a:t> </a:t>
            </a:r>
            <a:r>
              <a:rPr lang="en-ID" sz="2800" dirty="0" err="1"/>
              <a:t>perusahaan</a:t>
            </a:r>
            <a:r>
              <a:rPr lang="en-ID" sz="2800" dirty="0"/>
              <a:t>.</a:t>
            </a:r>
            <a:br>
              <a:rPr lang="en-ID" sz="2800" dirty="0"/>
            </a:br>
            <a:r>
              <a:rPr lang="en-ID" sz="2800" dirty="0"/>
              <a:t/>
            </a:r>
            <a:br>
              <a:rPr lang="en-ID" sz="2800" dirty="0"/>
            </a:br>
            <a:endParaRPr lang="en-ID" sz="2800" dirty="0"/>
          </a:p>
        </p:txBody>
      </p:sp>
    </p:spTree>
    <p:extLst>
      <p:ext uri="{BB962C8B-B14F-4D97-AF65-F5344CB8AC3E}">
        <p14:creationId xmlns:p14="http://schemas.microsoft.com/office/powerpoint/2010/main" val="199023197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object 2"/>
          <p:cNvPicPr/>
          <p:nvPr/>
        </p:nvPicPr>
        <p:blipFill>
          <a:blip r:embed="rId3" cstate="print"/>
          <a:stretch>
            <a:fillRect/>
          </a:stretch>
        </p:blipFill>
        <p:spPr>
          <a:xfrm>
            <a:off x="2743200" y="1026140"/>
            <a:ext cx="7696200" cy="4805721"/>
          </a:xfrm>
          <a:prstGeom prst="rect">
            <a:avLst/>
          </a:prstGeom>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Content Placeholder 3">
            <a:extLst>
              <a:ext uri="{FF2B5EF4-FFF2-40B4-BE49-F238E27FC236}">
                <a16:creationId xmlns:a16="http://schemas.microsoft.com/office/drawing/2014/main" xmlns="" id="{E080EB43-8D01-4DA6-AEE2-0581E6601C02}"/>
              </a:ext>
            </a:extLst>
          </p:cNvPr>
          <p:cNvSpPr>
            <a:spLocks noGrp="1"/>
          </p:cNvSpPr>
          <p:nvPr>
            <p:ph sz="half" idx="1"/>
          </p:nvPr>
        </p:nvSpPr>
        <p:spPr>
          <a:xfrm>
            <a:off x="2583656" y="1066800"/>
            <a:ext cx="7024688" cy="4724400"/>
          </a:xfrm>
        </p:spPr>
        <p:txBody>
          <a:bodyPr/>
          <a:lstStyle/>
          <a:p>
            <a:pPr eaLnBrk="1" hangingPunct="1"/>
            <a:r>
              <a:rPr lang="id-ID" altLang="en-US" dirty="0"/>
              <a:t>Untuk memulai usaha, modal awal untuk memulai usaha memang merupakan hal utama yang harus dipikirkan. namun selain itu, tentu masih banyak hal lain yang tidak terlepas dari bagian memiliki usaha.</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xmlns="" id="{C773F960-D40B-48FB-8F0B-B3AB10378D4A}"/>
              </a:ext>
            </a:extLst>
          </p:cNvPr>
          <p:cNvSpPr>
            <a:spLocks noGrp="1"/>
          </p:cNvSpPr>
          <p:nvPr>
            <p:ph type="title"/>
          </p:nvPr>
        </p:nvSpPr>
        <p:spPr>
          <a:xfrm>
            <a:off x="685078" y="254004"/>
            <a:ext cx="7510547" cy="914400"/>
          </a:xfrm>
        </p:spPr>
        <p:txBody>
          <a:bodyPr>
            <a:normAutofit/>
          </a:bodyPr>
          <a:lstStyle/>
          <a:p>
            <a:pPr>
              <a:defRPr/>
            </a:pPr>
            <a:r>
              <a:rPr lang="id-ID" sz="2800" dirty="0">
                <a:latin typeface="Arial Black" pitchFamily="34" charset="0"/>
              </a:rPr>
              <a:t>Tujuan utama memiliki bisnis</a:t>
            </a:r>
          </a:p>
        </p:txBody>
      </p:sp>
      <p:sp>
        <p:nvSpPr>
          <p:cNvPr id="6147" name="Text Placeholder 2">
            <a:extLst>
              <a:ext uri="{FF2B5EF4-FFF2-40B4-BE49-F238E27FC236}">
                <a16:creationId xmlns:a16="http://schemas.microsoft.com/office/drawing/2014/main" xmlns="" id="{3FDC8298-74F9-47D9-9395-C2AABE51C25A}"/>
              </a:ext>
            </a:extLst>
          </p:cNvPr>
          <p:cNvSpPr>
            <a:spLocks noGrp="1"/>
          </p:cNvSpPr>
          <p:nvPr>
            <p:ph type="body" idx="2"/>
          </p:nvPr>
        </p:nvSpPr>
        <p:spPr>
          <a:xfrm>
            <a:off x="573318" y="1404393"/>
            <a:ext cx="7510463" cy="4457923"/>
          </a:xfrm>
        </p:spPr>
        <p:txBody>
          <a:bodyPr/>
          <a:lstStyle/>
          <a:p>
            <a:pPr eaLnBrk="1" hangingPunct="1"/>
            <a:r>
              <a:rPr lang="id-ID" altLang="en-US" sz="2800" dirty="0"/>
              <a:t>Tujuan utamanya adalah untuk mendapatkan keuntungan.</a:t>
            </a:r>
          </a:p>
          <a:p>
            <a:pPr eaLnBrk="1" hangingPunct="1"/>
            <a:r>
              <a:rPr lang="id-ID" altLang="en-US" sz="2800" dirty="0"/>
              <a:t>Namun untuk mendapatkan keuntungan tidak harus menggunakan cara yg salah untuk memenuhi target keuntungan perusahaan. </a:t>
            </a:r>
          </a:p>
          <a:p>
            <a:pPr eaLnBrk="1" hangingPunct="1"/>
            <a:r>
              <a:rPr lang="id-ID" altLang="en-US" sz="2800" dirty="0"/>
              <a:t>Banyak pelaku bisnis yg menerapkan prinsip mengutamakan kualitas produk maupun pelayanan kepada konsumen sehingga mendapatkan profit bisnis yg diharapkan,.</a:t>
            </a:r>
          </a:p>
          <a:p>
            <a:pPr eaLnBrk="1" hangingPunct="1"/>
            <a:endParaRPr lang="id-ID" altLang="en-US" sz="2400" dirty="0"/>
          </a:p>
        </p:txBody>
      </p:sp>
      <p:pic>
        <p:nvPicPr>
          <p:cNvPr id="2" name="Picture 2" descr="komponen biaya produksi">
            <a:extLst>
              <a:ext uri="{FF2B5EF4-FFF2-40B4-BE49-F238E27FC236}">
                <a16:creationId xmlns:a16="http://schemas.microsoft.com/office/drawing/2014/main" xmlns="" id="{51FD9FD6-EB86-83C6-0767-C44069F8FF4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386320" y="111760"/>
            <a:ext cx="4541520" cy="6563360"/>
          </a:xfrm>
          <a:prstGeom prst="rect">
            <a:avLst/>
          </a:prstGeom>
          <a:noFill/>
          <a:extLst>
            <a:ext uri="{909E8E84-426E-40DD-AFC4-6F175D3DCCD1}">
              <a14:hiddenFill xmlns:a14="http://schemas.microsoft.com/office/drawing/2010/main">
                <a:solidFill>
                  <a:srgbClr val="FFFFFF"/>
                </a:solidFill>
              </a14:hiddenFill>
            </a:ext>
          </a:extLst>
        </p:spPr>
      </p:pic>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Content Placeholder 3">
            <a:extLst>
              <a:ext uri="{FF2B5EF4-FFF2-40B4-BE49-F238E27FC236}">
                <a16:creationId xmlns:a16="http://schemas.microsoft.com/office/drawing/2014/main" xmlns="" id="{20203CB7-01C8-4E11-8C46-D9A98588B5E4}"/>
              </a:ext>
            </a:extLst>
          </p:cNvPr>
          <p:cNvSpPr>
            <a:spLocks noGrp="1"/>
          </p:cNvSpPr>
          <p:nvPr>
            <p:ph sz="half" idx="1"/>
          </p:nvPr>
        </p:nvSpPr>
        <p:spPr>
          <a:xfrm>
            <a:off x="2279577" y="836713"/>
            <a:ext cx="7972425" cy="5040560"/>
          </a:xfrm>
        </p:spPr>
        <p:txBody>
          <a:bodyPr/>
          <a:lstStyle/>
          <a:p>
            <a:pPr eaLnBrk="1" hangingPunct="1"/>
            <a:r>
              <a:rPr lang="id-ID" altLang="en-US" sz="2800" dirty="0"/>
              <a:t>Untuk mendapatkan keuntungan, tentu setidaknya jenis usaha tsbt tidak mengalami kerugian minimal balik modal.</a:t>
            </a:r>
          </a:p>
          <a:p>
            <a:pPr eaLnBrk="1" hangingPunct="1"/>
            <a:endParaRPr lang="id-ID" altLang="en-US" sz="2800" dirty="0"/>
          </a:p>
          <a:p>
            <a:pPr eaLnBrk="1" hangingPunct="1"/>
            <a:r>
              <a:rPr lang="id-ID" altLang="en-US" sz="2800" dirty="0"/>
              <a:t>Sebelum menjalankan bisnis, memang diperlukan business plann yg baik, terutama strategi dalam menjalankan usaha, serta menghadapi resiko untuk meningkatkan skala perusahaan menjadi cakupan yg lebih besar.</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4FF1A00A-56C5-8803-FA9F-0AD882533757}"/>
              </a:ext>
            </a:extLst>
          </p:cNvPr>
          <p:cNvSpPr txBox="1"/>
          <p:nvPr/>
        </p:nvSpPr>
        <p:spPr>
          <a:xfrm>
            <a:off x="2567608" y="1659286"/>
            <a:ext cx="7416824" cy="3108543"/>
          </a:xfrm>
          <a:prstGeom prst="rect">
            <a:avLst/>
          </a:prstGeom>
          <a:noFill/>
        </p:spPr>
        <p:txBody>
          <a:bodyPr wrap="square">
            <a:spAutoFit/>
          </a:bodyPr>
          <a:lstStyle/>
          <a:p>
            <a:pPr eaLnBrk="1" hangingPunct="1"/>
            <a:r>
              <a:rPr lang="id-ID" altLang="en-US" sz="2800" dirty="0"/>
              <a:t>Salah satu hal yg perlu dilakukan adalah memperhitungkan mengenai biaya produksi.</a:t>
            </a:r>
          </a:p>
          <a:p>
            <a:pPr eaLnBrk="1" hangingPunct="1"/>
            <a:endParaRPr lang="id-ID" altLang="en-US" sz="2800" dirty="0"/>
          </a:p>
          <a:p>
            <a:pPr eaLnBrk="1" hangingPunct="1"/>
            <a:r>
              <a:rPr lang="id-ID" altLang="en-US" sz="2800" dirty="0"/>
              <a:t>Tidak sedikit yg beranggapan bahwa biaya produksi adalah hal yg sepele sehingga menganggap remeh dan tidak menyertakannya dalam perhitungan untung rugi sebuah usaha</a:t>
            </a:r>
          </a:p>
        </p:txBody>
      </p:sp>
    </p:spTree>
    <p:extLst>
      <p:ext uri="{BB962C8B-B14F-4D97-AF65-F5344CB8AC3E}">
        <p14:creationId xmlns:p14="http://schemas.microsoft.com/office/powerpoint/2010/main" val="4076835257"/>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5">
            <a:extLst>
              <a:ext uri="{FF2B5EF4-FFF2-40B4-BE49-F238E27FC236}">
                <a16:creationId xmlns:a16="http://schemas.microsoft.com/office/drawing/2014/main" xmlns="" id="{872690C8-42F5-40D0-A4E6-F8268B8B0ABD}"/>
              </a:ext>
            </a:extLst>
          </p:cNvPr>
          <p:cNvSpPr>
            <a:spLocks noGrp="1"/>
          </p:cNvSpPr>
          <p:nvPr>
            <p:ph idx="1"/>
          </p:nvPr>
        </p:nvSpPr>
        <p:spPr/>
        <p:txBody>
          <a:bodyPr/>
          <a:lstStyle/>
          <a:p>
            <a:pPr eaLnBrk="1" hangingPunct="1"/>
            <a:r>
              <a:rPr lang="id-ID" altLang="en-US" dirty="0"/>
              <a:t>Namun sebaliknya, biaya produksi sangat penting dalam dunia bisnis. Perlu perhitungan yg tepat dan kalkulasi yg akurat ditambah dgn perhitungan biaya produksi demi tercapainya keuntungan bisnis yg diharapkan.</a:t>
            </a:r>
          </a:p>
          <a:p>
            <a:pPr eaLnBrk="1" hangingPunct="1"/>
            <a:endParaRPr lang="id-ID" altLang="en-US" dirty="0"/>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71614637-CF22-4A86-B226-917217A84F50}"/>
              </a:ext>
            </a:extLst>
          </p:cNvPr>
          <p:cNvSpPr>
            <a:spLocks noGrp="1"/>
          </p:cNvSpPr>
          <p:nvPr>
            <p:ph type="title"/>
          </p:nvPr>
        </p:nvSpPr>
        <p:spPr/>
        <p:txBody>
          <a:bodyPr/>
          <a:lstStyle/>
          <a:p>
            <a:pPr>
              <a:defRPr/>
            </a:pPr>
            <a:r>
              <a:rPr lang="id-ID" dirty="0"/>
              <a:t>A. Pengertian Biaya</a:t>
            </a:r>
          </a:p>
        </p:txBody>
      </p:sp>
      <p:sp>
        <p:nvSpPr>
          <p:cNvPr id="3" name="Content Placeholder 2">
            <a:extLst>
              <a:ext uri="{FF2B5EF4-FFF2-40B4-BE49-F238E27FC236}">
                <a16:creationId xmlns:a16="http://schemas.microsoft.com/office/drawing/2014/main" xmlns="" id="{7BCEA97B-BEF0-4237-8F13-8B9648E2995B}"/>
              </a:ext>
            </a:extLst>
          </p:cNvPr>
          <p:cNvSpPr>
            <a:spLocks noGrp="1"/>
          </p:cNvSpPr>
          <p:nvPr>
            <p:ph idx="1"/>
          </p:nvPr>
        </p:nvSpPr>
        <p:spPr>
          <a:xfrm>
            <a:off x="1981200" y="1417639"/>
            <a:ext cx="8229600" cy="4708525"/>
          </a:xfrm>
        </p:spPr>
        <p:txBody>
          <a:bodyPr/>
          <a:lstStyle/>
          <a:p>
            <a:pPr>
              <a:defRPr/>
            </a:pPr>
            <a:r>
              <a:rPr lang="id-ID" dirty="0"/>
              <a:t>Biaya adalah pengeluaran ekonomis yg diperlukan untuk perhitungan proses produksi.</a:t>
            </a:r>
          </a:p>
          <a:p>
            <a:pPr>
              <a:defRPr/>
            </a:pPr>
            <a:r>
              <a:rPr lang="id-ID" dirty="0"/>
              <a:t>Biaya didasarkan pada harga pasar yg berlaku dan pada saat proses ini sudah terjadi maupun belum terjadi.</a:t>
            </a:r>
          </a:p>
          <a:p>
            <a:pPr>
              <a:defRPr/>
            </a:pPr>
            <a:r>
              <a:rPr lang="id-ID" dirty="0"/>
              <a:t>Menurut ilmu ekonomi, biaya dibagi menjadi 2, yaitu ;</a:t>
            </a:r>
          </a:p>
          <a:p>
            <a:pPr marL="804863" indent="-271463">
              <a:buFont typeface="Wingdings 2" panose="05020102010507070707" pitchFamily="18" charset="2"/>
              <a:buAutoNum type="arabicPeriod"/>
              <a:tabLst>
                <a:tab pos="533400" algn="l"/>
              </a:tabLst>
              <a:defRPr/>
            </a:pPr>
            <a:r>
              <a:rPr lang="id-ID" dirty="0"/>
              <a:t>Biaya eksplisit</a:t>
            </a:r>
          </a:p>
          <a:p>
            <a:pPr marL="804863" indent="-271463">
              <a:buFont typeface="Wingdings 2" panose="05020102010507070707" pitchFamily="18" charset="2"/>
              <a:buAutoNum type="arabicPeriod"/>
              <a:defRPr/>
            </a:pPr>
            <a:r>
              <a:rPr lang="id-ID" dirty="0"/>
              <a:t>Biaya implisit</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a:extLst>
              <a:ext uri="{FF2B5EF4-FFF2-40B4-BE49-F238E27FC236}">
                <a16:creationId xmlns:a16="http://schemas.microsoft.com/office/drawing/2014/main" xmlns="" id="{1832E063-4485-47E7-8BAD-8B1E79F01CDA}"/>
              </a:ext>
            </a:extLst>
          </p:cNvPr>
          <p:cNvSpPr>
            <a:spLocks noGrp="1"/>
          </p:cNvSpPr>
          <p:nvPr>
            <p:ph idx="1"/>
          </p:nvPr>
        </p:nvSpPr>
        <p:spPr>
          <a:xfrm>
            <a:off x="1981200" y="1340769"/>
            <a:ext cx="8229600" cy="4708525"/>
          </a:xfrm>
        </p:spPr>
        <p:txBody>
          <a:bodyPr/>
          <a:lstStyle/>
          <a:p>
            <a:r>
              <a:rPr lang="id-ID" altLang="en-US" dirty="0"/>
              <a:t>Biaya eksplisit adalah biaya-biaya yg terlihat secara fisik seperti uang</a:t>
            </a:r>
          </a:p>
          <a:p>
            <a:r>
              <a:rPr lang="id-ID" altLang="en-US" dirty="0"/>
              <a:t>Biaya implisit adalah biaya-biaya yg tidak terlihat secara langsung yaitu misalnya penyusutan barang modal</a:t>
            </a:r>
          </a:p>
        </p:txBody>
      </p:sp>
    </p:spTree>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2500">
        <p15:prstTrans prst="prestige"/>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TotalTime>
  <Words>932</Words>
  <Application>Microsoft Office PowerPoint</Application>
  <PresentationFormat>Widescreen</PresentationFormat>
  <Paragraphs>90</Paragraphs>
  <Slides>28</Slides>
  <Notes>2</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28</vt:i4>
      </vt:variant>
    </vt:vector>
  </HeadingPairs>
  <TitlesOfParts>
    <vt:vector size="37" baseType="lpstr">
      <vt:lpstr>Arial</vt:lpstr>
      <vt:lpstr>Arial Black</vt:lpstr>
      <vt:lpstr>Calibri</vt:lpstr>
      <vt:lpstr>Calibri Light</vt:lpstr>
      <vt:lpstr>Google Sans</vt:lpstr>
      <vt:lpstr>Open Sauce One</vt:lpstr>
      <vt:lpstr>Roboto</vt:lpstr>
      <vt:lpstr>Wingdings 2</vt:lpstr>
      <vt:lpstr>Office Theme</vt:lpstr>
      <vt:lpstr>PowerPoint Presentation</vt:lpstr>
      <vt:lpstr>14. ANALISIS BIAYA PRODUKSI PROTOTYPE PRODUK BARANG DAN JASA</vt:lpstr>
      <vt:lpstr>PowerPoint Presentation</vt:lpstr>
      <vt:lpstr>Tujuan utama memiliki bisnis</vt:lpstr>
      <vt:lpstr>PowerPoint Presentation</vt:lpstr>
      <vt:lpstr>PowerPoint Presentation</vt:lpstr>
      <vt:lpstr>PowerPoint Presentation</vt:lpstr>
      <vt:lpstr>A. Pengertian Biaya</vt:lpstr>
      <vt:lpstr>PowerPoint Presentation</vt:lpstr>
      <vt:lpstr>B. Pengertian Biaya Produksi</vt:lpstr>
      <vt:lpstr>PowerPoint Presentation</vt:lpstr>
      <vt:lpstr>PowerPoint Presentation</vt:lpstr>
      <vt:lpstr>PowerPoint Presentation</vt:lpstr>
      <vt:lpstr>C. Biaya Produksi dan Biaya Non Produksi</vt:lpstr>
      <vt:lpstr>D. Analisa biaya produksi dan laporan biaya produksi</vt:lpstr>
      <vt:lpstr>PowerPoint Presentation</vt:lpstr>
      <vt:lpstr>PowerPoint Presentation</vt:lpstr>
      <vt:lpstr>PowerPoint Presentation</vt:lpstr>
      <vt:lpstr>PowerPoint Presentation</vt:lpstr>
      <vt:lpstr>Contoh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ASUS</cp:lastModifiedBy>
  <cp:revision>18</cp:revision>
  <dcterms:created xsi:type="dcterms:W3CDTF">2023-03-05T05:31:48Z</dcterms:created>
  <dcterms:modified xsi:type="dcterms:W3CDTF">2025-10-30T04:14:20Z</dcterms:modified>
</cp:coreProperties>
</file>