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79982" y="496950"/>
            <a:ext cx="678403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428115"/>
            <a:ext cx="7571105" cy="3183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899153" y="6464680"/>
            <a:ext cx="1344929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6011" y="143255"/>
            <a:ext cx="1243583" cy="124358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535940" y="6426504"/>
            <a:ext cx="61087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888888"/>
                </a:solidFill>
                <a:latin typeface="Calibri"/>
                <a:cs typeface="Calibri"/>
              </a:rPr>
              <a:t>1/9/2015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504681" y="6426504"/>
            <a:ext cx="10287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2396" y="1845564"/>
            <a:ext cx="7455408" cy="243840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882396" y="1845564"/>
            <a:ext cx="7455534" cy="2438400"/>
          </a:xfrm>
          <a:prstGeom prst="rect">
            <a:avLst/>
          </a:prstGeom>
        </p:spPr>
        <p:txBody>
          <a:bodyPr wrap="square" lIns="0" tIns="29083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2290"/>
              </a:spcBef>
            </a:pPr>
            <a:r>
              <a:rPr dirty="0" sz="4000" spc="-20" b="1">
                <a:latin typeface="Cambria"/>
                <a:cs typeface="Cambria"/>
              </a:rPr>
              <a:t>Pertemuan</a:t>
            </a:r>
            <a:r>
              <a:rPr dirty="0" sz="4000" spc="-165" b="1">
                <a:latin typeface="Cambria"/>
                <a:cs typeface="Cambria"/>
              </a:rPr>
              <a:t> </a:t>
            </a:r>
            <a:r>
              <a:rPr dirty="0" sz="4000" spc="-50" b="1">
                <a:latin typeface="Cambria"/>
                <a:cs typeface="Cambria"/>
              </a:rPr>
              <a:t>1</a:t>
            </a:r>
            <a:endParaRPr sz="4000">
              <a:latin typeface="Cambria"/>
              <a:cs typeface="Cambria"/>
            </a:endParaRPr>
          </a:p>
          <a:p>
            <a:pPr algn="ctr" marL="677545" marR="666750">
              <a:lnSpc>
                <a:spcPct val="100000"/>
              </a:lnSpc>
            </a:pPr>
            <a:r>
              <a:rPr dirty="0" sz="4000" spc="-130" b="1">
                <a:latin typeface="Cambria"/>
                <a:cs typeface="Cambria"/>
              </a:rPr>
              <a:t>SIFAT-SIFAT</a:t>
            </a:r>
            <a:r>
              <a:rPr dirty="0" sz="4000" spc="-85" b="1">
                <a:latin typeface="Cambria"/>
                <a:cs typeface="Cambria"/>
              </a:rPr>
              <a:t> </a:t>
            </a:r>
            <a:r>
              <a:rPr dirty="0" sz="4000" spc="-60" b="1">
                <a:latin typeface="Cambria"/>
                <a:cs typeface="Cambria"/>
              </a:rPr>
              <a:t>MATEMATIKA </a:t>
            </a:r>
            <a:r>
              <a:rPr dirty="0" sz="4000" spc="-10" b="1">
                <a:latin typeface="Cambria"/>
                <a:cs typeface="Cambria"/>
              </a:rPr>
              <a:t>EKONOMI</a:t>
            </a:r>
            <a:r>
              <a:rPr dirty="0" sz="4000" spc="-180" b="1">
                <a:latin typeface="Cambria"/>
                <a:cs typeface="Cambria"/>
              </a:rPr>
              <a:t> </a:t>
            </a:r>
            <a:r>
              <a:rPr dirty="0" sz="4000" b="1">
                <a:latin typeface="Cambria"/>
                <a:cs typeface="Cambria"/>
              </a:rPr>
              <a:t>DAN</a:t>
            </a:r>
            <a:r>
              <a:rPr dirty="0" sz="4000" spc="-215" b="1">
                <a:latin typeface="Cambria"/>
                <a:cs typeface="Cambria"/>
              </a:rPr>
              <a:t> </a:t>
            </a:r>
            <a:r>
              <a:rPr dirty="0" sz="4000" spc="-10" b="1">
                <a:latin typeface="Cambria"/>
                <a:cs typeface="Cambria"/>
              </a:rPr>
              <a:t>BISNIS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03953" y="6357010"/>
            <a:ext cx="1345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888888"/>
                </a:solidFill>
                <a:latin typeface="Calibri"/>
                <a:cs typeface="Calibri"/>
              </a:rPr>
              <a:t>Matematika</a:t>
            </a:r>
            <a:r>
              <a:rPr dirty="0" sz="1200" spc="-15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888888"/>
                </a:solidFill>
                <a:latin typeface="Calibri"/>
                <a:cs typeface="Calibri"/>
              </a:rPr>
              <a:t>Ekonomi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5904" y="1412747"/>
            <a:ext cx="6932676" cy="3671316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431165">
              <a:lnSpc>
                <a:spcPct val="100000"/>
              </a:lnSpc>
              <a:spcBef>
                <a:spcPts val="105"/>
              </a:spcBef>
            </a:pPr>
            <a:r>
              <a:rPr dirty="0"/>
              <a:t>Pecahan,</a:t>
            </a:r>
            <a:r>
              <a:rPr dirty="0" spc="-105"/>
              <a:t> </a:t>
            </a:r>
            <a:r>
              <a:rPr dirty="0"/>
              <a:t>Desimal,</a:t>
            </a:r>
            <a:r>
              <a:rPr dirty="0" spc="-125"/>
              <a:t> </a:t>
            </a:r>
            <a:r>
              <a:rPr dirty="0" spc="-10"/>
              <a:t>Persen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23416" y="1700783"/>
            <a:ext cx="6749796" cy="4175760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5657" y="1140713"/>
            <a:ext cx="5474335" cy="524510"/>
          </a:xfrm>
          <a:prstGeom prst="rect"/>
          <a:solidFill>
            <a:srgbClr val="FFFFFF"/>
          </a:solidFill>
          <a:ln w="25907">
            <a:solidFill>
              <a:srgbClr val="4F81BC"/>
            </a:solidFill>
          </a:ln>
        </p:spPr>
        <p:txBody>
          <a:bodyPr wrap="square" lIns="0" tIns="2159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70"/>
              </a:spcBef>
            </a:pPr>
            <a:r>
              <a:rPr dirty="0" sz="2800" spc="-20"/>
              <a:t>CAPAIAN</a:t>
            </a:r>
            <a:r>
              <a:rPr dirty="0" sz="2800" spc="-120"/>
              <a:t> </a:t>
            </a:r>
            <a:r>
              <a:rPr dirty="0" sz="2800" spc="-10"/>
              <a:t>PEMBELAJARAN</a:t>
            </a:r>
            <a:endParaRPr sz="2800"/>
          </a:p>
        </p:txBody>
      </p:sp>
      <p:grpSp>
        <p:nvGrpSpPr>
          <p:cNvPr id="3" name="object 3" descr=""/>
          <p:cNvGrpSpPr/>
          <p:nvPr/>
        </p:nvGrpSpPr>
        <p:grpSpPr>
          <a:xfrm>
            <a:off x="547116" y="2058923"/>
            <a:ext cx="8028940" cy="3287395"/>
            <a:chOff x="547116" y="2058923"/>
            <a:chExt cx="8028940" cy="328739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7032" y="2106167"/>
              <a:ext cx="7938516" cy="313639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7116" y="2058923"/>
              <a:ext cx="7880604" cy="3287267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4276" y="2133599"/>
              <a:ext cx="7848600" cy="3046476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684276" y="2133599"/>
              <a:ext cx="7848600" cy="3046730"/>
            </a:xfrm>
            <a:custGeom>
              <a:avLst/>
              <a:gdLst/>
              <a:ahLst/>
              <a:cxnLst/>
              <a:rect l="l" t="t" r="r" b="b"/>
              <a:pathLst>
                <a:path w="7848600" h="3046729">
                  <a:moveTo>
                    <a:pt x="0" y="3046476"/>
                  </a:moveTo>
                  <a:lnTo>
                    <a:pt x="7848600" y="3046476"/>
                  </a:lnTo>
                  <a:lnTo>
                    <a:pt x="7848600" y="0"/>
                  </a:lnTo>
                  <a:lnTo>
                    <a:pt x="0" y="0"/>
                  </a:lnTo>
                  <a:lnTo>
                    <a:pt x="0" y="3046476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763016" y="2147442"/>
            <a:ext cx="7391400" cy="2952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3060" marR="5080" indent="-34036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5600" algn="l"/>
              </a:tabLst>
            </a:pPr>
            <a:r>
              <a:rPr dirty="0" sz="2400">
                <a:latin typeface="Calibri"/>
                <a:cs typeface="Calibri"/>
              </a:rPr>
              <a:t>Mampu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menjelaskan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matematika</a:t>
            </a:r>
            <a:r>
              <a:rPr dirty="0" sz="2400" spc="-7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murni</a:t>
            </a:r>
            <a:r>
              <a:rPr dirty="0" sz="2400" spc="-4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dan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matematika 	ekonomi</a:t>
            </a:r>
            <a:endParaRPr sz="2400">
              <a:latin typeface="Calibri"/>
              <a:cs typeface="Calibri"/>
            </a:endParaRPr>
          </a:p>
          <a:p>
            <a:pPr marL="353060" marR="170180" indent="-34036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dirty="0" sz="2400">
                <a:latin typeface="Calibri"/>
                <a:cs typeface="Calibri"/>
              </a:rPr>
              <a:t>Mampu</a:t>
            </a:r>
            <a:r>
              <a:rPr dirty="0" sz="2400" spc="-8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menjelaskan</a:t>
            </a:r>
            <a:r>
              <a:rPr dirty="0" sz="2400" spc="-8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variabel,</a:t>
            </a:r>
            <a:r>
              <a:rPr dirty="0" sz="2400" spc="-80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konstanta,</a:t>
            </a:r>
            <a:r>
              <a:rPr dirty="0" sz="2400" spc="-8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koefisien,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 spc="-25">
                <a:latin typeface="Calibri"/>
                <a:cs typeface="Calibri"/>
              </a:rPr>
              <a:t>dan </a:t>
            </a:r>
            <a:r>
              <a:rPr dirty="0" sz="2400" spc="-25">
                <a:latin typeface="Calibri"/>
                <a:cs typeface="Calibri"/>
              </a:rPr>
              <a:t>	</a:t>
            </a:r>
            <a:r>
              <a:rPr dirty="0" sz="2400" spc="-10">
                <a:latin typeface="Calibri"/>
                <a:cs typeface="Calibri"/>
              </a:rPr>
              <a:t>parameter</a:t>
            </a:r>
            <a:endParaRPr sz="2400">
              <a:latin typeface="Calibri"/>
              <a:cs typeface="Calibri"/>
            </a:endParaRPr>
          </a:p>
          <a:p>
            <a:pPr marL="353060" marR="810260" indent="-34036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dirty="0" sz="2400">
                <a:latin typeface="Calibri"/>
                <a:cs typeface="Calibri"/>
              </a:rPr>
              <a:t>Mampu</a:t>
            </a:r>
            <a:r>
              <a:rPr dirty="0" sz="2400" spc="-7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menjelaskan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definisi</a:t>
            </a:r>
            <a:r>
              <a:rPr dirty="0" sz="2400" spc="-6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persamaan</a:t>
            </a:r>
            <a:r>
              <a:rPr dirty="0" sz="2400" spc="-7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dan</a:t>
            </a:r>
            <a:r>
              <a:rPr dirty="0" sz="2400" spc="-6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tidak </a:t>
            </a:r>
            <a:r>
              <a:rPr dirty="0" sz="2400" spc="-10">
                <a:latin typeface="Calibri"/>
                <a:cs typeface="Calibri"/>
              </a:rPr>
              <a:t>	</a:t>
            </a:r>
            <a:r>
              <a:rPr dirty="0" sz="2400">
                <a:latin typeface="Calibri"/>
                <a:cs typeface="Calibri"/>
              </a:rPr>
              <a:t>persamaan</a:t>
            </a:r>
            <a:r>
              <a:rPr dirty="0" sz="2400" spc="-1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matematika</a:t>
            </a:r>
            <a:endParaRPr sz="2400">
              <a:latin typeface="Calibri"/>
              <a:cs typeface="Calibri"/>
            </a:endParaRPr>
          </a:p>
          <a:p>
            <a:pPr marL="353060" marR="579120" indent="-34036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dirty="0" sz="2400">
                <a:latin typeface="Calibri"/>
                <a:cs typeface="Calibri"/>
              </a:rPr>
              <a:t>Mampu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memahami</a:t>
            </a:r>
            <a:r>
              <a:rPr dirty="0" sz="2400" spc="-8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sifat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pemangkatan,</a:t>
            </a:r>
            <a:r>
              <a:rPr dirty="0" sz="2400" spc="-8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pengakaran, </a:t>
            </a:r>
            <a:r>
              <a:rPr dirty="0" sz="2400" spc="-10">
                <a:latin typeface="Calibri"/>
                <a:cs typeface="Calibri"/>
              </a:rPr>
              <a:t>	</a:t>
            </a:r>
            <a:r>
              <a:rPr dirty="0" sz="2400" spc="-20">
                <a:latin typeface="Calibri"/>
                <a:cs typeface="Calibri"/>
              </a:rPr>
              <a:t>pemfaktoran,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dan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perkalian.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0288" y="147955"/>
            <a:ext cx="6043930" cy="13671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635635" marR="5080" indent="-62357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Cambria"/>
                <a:cs typeface="Cambria"/>
              </a:rPr>
              <a:t>Matematika</a:t>
            </a:r>
            <a:r>
              <a:rPr dirty="0" spc="-120">
                <a:latin typeface="Cambria"/>
                <a:cs typeface="Cambria"/>
              </a:rPr>
              <a:t> </a:t>
            </a:r>
            <a:r>
              <a:rPr dirty="0">
                <a:latin typeface="Cambria"/>
                <a:cs typeface="Cambria"/>
              </a:rPr>
              <a:t>Ekonomi</a:t>
            </a:r>
            <a:r>
              <a:rPr dirty="0" spc="-135">
                <a:latin typeface="Cambria"/>
                <a:cs typeface="Cambria"/>
              </a:rPr>
              <a:t> </a:t>
            </a:r>
            <a:r>
              <a:rPr dirty="0" spc="-50">
                <a:latin typeface="Cambria"/>
                <a:cs typeface="Cambria"/>
              </a:rPr>
              <a:t>&amp; </a:t>
            </a:r>
            <a:r>
              <a:rPr dirty="0">
                <a:latin typeface="Cambria"/>
                <a:cs typeface="Cambria"/>
              </a:rPr>
              <a:t>Matematika</a:t>
            </a:r>
            <a:r>
              <a:rPr dirty="0" spc="-120">
                <a:latin typeface="Cambria"/>
                <a:cs typeface="Cambria"/>
              </a:rPr>
              <a:t> </a:t>
            </a:r>
            <a:r>
              <a:rPr dirty="0" spc="-10">
                <a:latin typeface="Cambria"/>
                <a:cs typeface="Cambria"/>
              </a:rPr>
              <a:t>Murni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02742" y="1710385"/>
            <a:ext cx="8194040" cy="4378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667385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800" spc="-10">
                <a:latin typeface="Calibri"/>
                <a:cs typeface="Calibri"/>
              </a:rPr>
              <a:t>Matematika</a:t>
            </a:r>
            <a:r>
              <a:rPr dirty="0" sz="2800" spc="-9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murni:</a:t>
            </a:r>
            <a:r>
              <a:rPr dirty="0" sz="2800" spc="-5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suatu</a:t>
            </a:r>
            <a:r>
              <a:rPr dirty="0" sz="2800" spc="-7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cabang</a:t>
            </a:r>
            <a:r>
              <a:rPr dirty="0" sz="2800" spc="-8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logika</a:t>
            </a:r>
            <a:r>
              <a:rPr dirty="0" sz="2800" spc="-9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dengan </a:t>
            </a:r>
            <a:r>
              <a:rPr dirty="0" sz="2800" spc="-20">
                <a:latin typeface="Calibri"/>
                <a:cs typeface="Calibri"/>
              </a:rPr>
              <a:t>kerangka</a:t>
            </a:r>
            <a:r>
              <a:rPr dirty="0" sz="2800" spc="-10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sistematis</a:t>
            </a:r>
            <a:r>
              <a:rPr dirty="0" sz="2800" spc="-8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untuk</a:t>
            </a:r>
            <a:r>
              <a:rPr dirty="0" sz="2800" spc="-7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mempelajari</a:t>
            </a:r>
            <a:r>
              <a:rPr dirty="0" sz="2800" spc="-9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hubungan kuantitatif</a:t>
            </a:r>
            <a:r>
              <a:rPr dirty="0" sz="2800" spc="-9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antar</a:t>
            </a:r>
            <a:r>
              <a:rPr dirty="0" sz="2800" spc="-9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peubah</a:t>
            </a:r>
            <a:r>
              <a:rPr dirty="0" sz="2800" spc="-7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(variabel).</a:t>
            </a:r>
            <a:endParaRPr sz="2800">
              <a:latin typeface="Calibri"/>
              <a:cs typeface="Calibri"/>
            </a:endParaRPr>
          </a:p>
          <a:p>
            <a:pPr marL="367665">
              <a:lnSpc>
                <a:spcPct val="100000"/>
              </a:lnSpc>
              <a:spcBef>
                <a:spcPts val="675"/>
              </a:spcBef>
            </a:pPr>
            <a:r>
              <a:rPr dirty="0" sz="2800" spc="-10">
                <a:latin typeface="Calibri"/>
                <a:cs typeface="Calibri"/>
              </a:rPr>
              <a:t>Matematika</a:t>
            </a:r>
            <a:r>
              <a:rPr dirty="0" sz="2800" spc="-9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murni</a:t>
            </a:r>
            <a:r>
              <a:rPr dirty="0" sz="2800" spc="-6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sebagai</a:t>
            </a:r>
            <a:r>
              <a:rPr dirty="0" sz="2800" spc="-8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dasar</a:t>
            </a:r>
            <a:r>
              <a:rPr dirty="0" sz="2800" spc="-9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matematika</a:t>
            </a:r>
            <a:r>
              <a:rPr dirty="0" sz="2800" spc="-9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terapan.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</a:tabLst>
            </a:pPr>
            <a:r>
              <a:rPr dirty="0" sz="2800" spc="-10">
                <a:latin typeface="Calibri"/>
                <a:cs typeface="Calibri"/>
              </a:rPr>
              <a:t>Matematika</a:t>
            </a:r>
            <a:r>
              <a:rPr dirty="0" sz="2800" spc="-11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terapan</a:t>
            </a:r>
            <a:r>
              <a:rPr dirty="0" sz="2800" spc="-95">
                <a:latin typeface="Calibri"/>
                <a:cs typeface="Calibri"/>
              </a:rPr>
              <a:t> </a:t>
            </a:r>
            <a:r>
              <a:rPr dirty="0" sz="2800" spc="-5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lvl="1" marL="1000125" indent="-545465">
              <a:lnSpc>
                <a:spcPct val="100000"/>
              </a:lnSpc>
              <a:spcBef>
                <a:spcPts val="670"/>
              </a:spcBef>
              <a:buFont typeface="Wingdings"/>
              <a:buChar char=""/>
              <a:tabLst>
                <a:tab pos="1000125" algn="l"/>
              </a:tabLst>
            </a:pPr>
            <a:r>
              <a:rPr dirty="0" sz="2800" spc="-10">
                <a:latin typeface="Calibri"/>
                <a:cs typeface="Calibri"/>
              </a:rPr>
              <a:t>Ekonomi</a:t>
            </a:r>
            <a:r>
              <a:rPr dirty="0" sz="2800" spc="-10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dan</a:t>
            </a:r>
            <a:r>
              <a:rPr dirty="0" sz="2800" spc="-7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bisnis</a:t>
            </a:r>
            <a:r>
              <a:rPr dirty="0" sz="2800" spc="-7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(matematika</a:t>
            </a:r>
            <a:r>
              <a:rPr dirty="0" sz="2800" spc="-9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ekonomi</a:t>
            </a:r>
            <a:r>
              <a:rPr dirty="0" sz="2800" spc="-9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bisnis)</a:t>
            </a:r>
            <a:endParaRPr sz="2800">
              <a:latin typeface="Calibri"/>
              <a:cs typeface="Calibri"/>
            </a:endParaRPr>
          </a:p>
          <a:p>
            <a:pPr lvl="1" marL="1000125" indent="-545465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1000125" algn="l"/>
              </a:tabLst>
            </a:pPr>
            <a:r>
              <a:rPr dirty="0" sz="2800">
                <a:latin typeface="Calibri"/>
                <a:cs typeface="Calibri"/>
              </a:rPr>
              <a:t>Biologi</a:t>
            </a:r>
            <a:r>
              <a:rPr dirty="0" sz="2800" spc="-1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(epidemiologi)</a:t>
            </a:r>
            <a:endParaRPr sz="2800">
              <a:latin typeface="Calibri"/>
              <a:cs typeface="Calibri"/>
            </a:endParaRPr>
          </a:p>
          <a:p>
            <a:pPr lvl="1" marL="1000125" indent="-545465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1000125" algn="l"/>
              </a:tabLst>
            </a:pPr>
            <a:r>
              <a:rPr dirty="0" sz="2800" spc="-10">
                <a:latin typeface="Calibri"/>
                <a:cs typeface="Calibri"/>
              </a:rPr>
              <a:t>Fisika</a:t>
            </a:r>
            <a:endParaRPr sz="2800">
              <a:latin typeface="Calibri"/>
              <a:cs typeface="Calibri"/>
            </a:endParaRPr>
          </a:p>
          <a:p>
            <a:pPr lvl="1" marL="1000125" indent="-545465">
              <a:lnSpc>
                <a:spcPct val="100000"/>
              </a:lnSpc>
              <a:spcBef>
                <a:spcPts val="670"/>
              </a:spcBef>
              <a:buFont typeface="Wingdings"/>
              <a:buChar char=""/>
              <a:tabLst>
                <a:tab pos="1000125" algn="l"/>
              </a:tabLst>
            </a:pPr>
            <a:r>
              <a:rPr dirty="0" sz="2800">
                <a:latin typeface="Calibri"/>
                <a:cs typeface="Calibri"/>
              </a:rPr>
              <a:t>Kimia</a:t>
            </a:r>
            <a:r>
              <a:rPr dirty="0" sz="2800" spc="-15">
                <a:latin typeface="Calibri"/>
                <a:cs typeface="Calibri"/>
              </a:rPr>
              <a:t> </a:t>
            </a:r>
            <a:r>
              <a:rPr dirty="0" sz="2800" spc="-25">
                <a:latin typeface="Calibri"/>
                <a:cs typeface="Calibri"/>
              </a:rPr>
              <a:t>dll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35940" y="257454"/>
            <a:ext cx="7692390" cy="6086475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dirty="0" sz="2800" spc="-10" b="1">
                <a:latin typeface="Calibri"/>
                <a:cs typeface="Calibri"/>
              </a:rPr>
              <a:t>Matematika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Murni</a:t>
            </a:r>
            <a:endParaRPr sz="2800">
              <a:latin typeface="Calibri"/>
              <a:cs typeface="Calibri"/>
            </a:endParaRPr>
          </a:p>
          <a:p>
            <a:pPr marL="355600" marR="485775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800" spc="-20">
                <a:latin typeface="Calibri"/>
                <a:cs typeface="Calibri"/>
              </a:rPr>
              <a:t>Lambang-</a:t>
            </a:r>
            <a:r>
              <a:rPr dirty="0" sz="2800">
                <a:latin typeface="Calibri"/>
                <a:cs typeface="Calibri"/>
              </a:rPr>
              <a:t>lambang</a:t>
            </a:r>
            <a:r>
              <a:rPr dirty="0" sz="2800" spc="-5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yang</a:t>
            </a:r>
            <a:r>
              <a:rPr dirty="0" sz="2800" spc="-6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digunakan</a:t>
            </a:r>
            <a:r>
              <a:rPr dirty="0" sz="2800" spc="-5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menyatakan konsep</a:t>
            </a:r>
            <a:r>
              <a:rPr dirty="0" sz="2800" spc="-10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abstrak</a:t>
            </a:r>
            <a:r>
              <a:rPr dirty="0" sz="2800" spc="-114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yang</a:t>
            </a:r>
            <a:r>
              <a:rPr dirty="0" sz="2800" spc="-12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nilainya</a:t>
            </a:r>
            <a:r>
              <a:rPr dirty="0" sz="2800" spc="-114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sesuai</a:t>
            </a:r>
            <a:endParaRPr sz="2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dirty="0" sz="2800" spc="-10">
                <a:latin typeface="Calibri"/>
                <a:cs typeface="Calibri"/>
              </a:rPr>
              <a:t>definisinya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(misal: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-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5</a:t>
            </a:r>
            <a:r>
              <a:rPr dirty="0" sz="2800" spc="-2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&lt;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X</a:t>
            </a:r>
            <a:r>
              <a:rPr dirty="0" sz="2800" spc="-3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&lt;</a:t>
            </a:r>
            <a:r>
              <a:rPr dirty="0" sz="2800" spc="-15">
                <a:latin typeface="Calibri"/>
                <a:cs typeface="Calibri"/>
              </a:rPr>
              <a:t> </a:t>
            </a:r>
            <a:r>
              <a:rPr dirty="0" sz="2800" spc="-25">
                <a:latin typeface="Calibri"/>
                <a:cs typeface="Calibri"/>
              </a:rPr>
              <a:t>12)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0" b="1">
                <a:latin typeface="Calibri"/>
                <a:cs typeface="Calibri"/>
              </a:rPr>
              <a:t>Matematika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Terapan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800" spc="-20">
                <a:latin typeface="Calibri"/>
                <a:cs typeface="Calibri"/>
              </a:rPr>
              <a:t>Lambang-</a:t>
            </a:r>
            <a:r>
              <a:rPr dirty="0" sz="2800">
                <a:latin typeface="Calibri"/>
                <a:cs typeface="Calibri"/>
              </a:rPr>
              <a:t>lambang</a:t>
            </a:r>
            <a:r>
              <a:rPr dirty="0" sz="2800" spc="-6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yg</a:t>
            </a:r>
            <a:r>
              <a:rPr dirty="0" sz="2800" spc="-6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dipakai</a:t>
            </a:r>
            <a:r>
              <a:rPr dirty="0" sz="2800" spc="-70">
                <a:latin typeface="Calibri"/>
                <a:cs typeface="Calibri"/>
              </a:rPr>
              <a:t> </a:t>
            </a:r>
            <a:r>
              <a:rPr dirty="0" sz="2800" spc="-25">
                <a:latin typeface="Calibri"/>
                <a:cs typeface="Calibri"/>
              </a:rPr>
              <a:t>menyatakan</a:t>
            </a:r>
            <a:r>
              <a:rPr dirty="0" sz="2800" spc="-6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peubah </a:t>
            </a:r>
            <a:r>
              <a:rPr dirty="0" sz="2800">
                <a:latin typeface="Calibri"/>
                <a:cs typeface="Calibri"/>
              </a:rPr>
              <a:t>(variabel)</a:t>
            </a:r>
            <a:r>
              <a:rPr dirty="0" sz="2800" spc="-9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yang</a:t>
            </a:r>
            <a:r>
              <a:rPr dirty="0" sz="2800" spc="-9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nilainya</a:t>
            </a:r>
            <a:r>
              <a:rPr dirty="0" sz="2800" spc="-7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sesuai</a:t>
            </a:r>
            <a:r>
              <a:rPr dirty="0" sz="2800" spc="-8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pengamatan</a:t>
            </a:r>
            <a:r>
              <a:rPr dirty="0" sz="2800" spc="-8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didunia nyata</a:t>
            </a:r>
            <a:r>
              <a:rPr dirty="0" sz="2800" spc="-7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(misal.</a:t>
            </a:r>
            <a:r>
              <a:rPr dirty="0" sz="2800" spc="-5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P</a:t>
            </a:r>
            <a:r>
              <a:rPr dirty="0" sz="2800" spc="-7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=</a:t>
            </a:r>
            <a:r>
              <a:rPr dirty="0" sz="2800" spc="-7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variabel</a:t>
            </a:r>
            <a:r>
              <a:rPr dirty="0" sz="2800" spc="-8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harga,</a:t>
            </a:r>
            <a:r>
              <a:rPr dirty="0" sz="2800" spc="-7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maka</a:t>
            </a:r>
            <a:r>
              <a:rPr dirty="0" sz="2800" spc="-8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P=1000</a:t>
            </a:r>
            <a:r>
              <a:rPr dirty="0" sz="2800" spc="-20">
                <a:latin typeface="Calibri"/>
                <a:cs typeface="Calibri"/>
              </a:rPr>
              <a:t> atau </a:t>
            </a:r>
            <a:r>
              <a:rPr dirty="0" sz="2800" spc="-10">
                <a:latin typeface="Calibri"/>
                <a:cs typeface="Calibri"/>
              </a:rPr>
              <a:t>lainnya).</a:t>
            </a:r>
            <a:endParaRPr sz="2800">
              <a:latin typeface="Calibri"/>
              <a:cs typeface="Calibri"/>
            </a:endParaRPr>
          </a:p>
          <a:p>
            <a:pPr algn="just" marL="12700" marR="38735">
              <a:lnSpc>
                <a:spcPct val="100000"/>
              </a:lnSpc>
              <a:spcBef>
                <a:spcPts val="675"/>
              </a:spcBef>
            </a:pPr>
            <a:r>
              <a:rPr dirty="0" sz="2800" spc="-60">
                <a:latin typeface="Calibri"/>
                <a:cs typeface="Calibri"/>
              </a:rPr>
              <a:t>Topik-</a:t>
            </a:r>
            <a:r>
              <a:rPr dirty="0" sz="2800">
                <a:latin typeface="Calibri"/>
                <a:cs typeface="Calibri"/>
              </a:rPr>
              <a:t>topik</a:t>
            </a:r>
            <a:r>
              <a:rPr dirty="0" sz="2800" spc="-3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matematika</a:t>
            </a:r>
            <a:r>
              <a:rPr dirty="0" sz="2800" spc="-5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murni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yang</a:t>
            </a:r>
            <a:r>
              <a:rPr dirty="0" sz="2800" spc="-5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sering</a:t>
            </a:r>
            <a:r>
              <a:rPr dirty="0" sz="2800" spc="-3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digunakan </a:t>
            </a:r>
            <a:r>
              <a:rPr dirty="0" sz="2800">
                <a:latin typeface="Calibri"/>
                <a:cs typeface="Calibri"/>
              </a:rPr>
              <a:t>dalam</a:t>
            </a:r>
            <a:r>
              <a:rPr dirty="0" sz="2800" spc="-7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penerapan</a:t>
            </a:r>
            <a:r>
              <a:rPr dirty="0" sz="2800" spc="-5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ekonomi</a:t>
            </a:r>
            <a:r>
              <a:rPr dirty="0" sz="2800" spc="-7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dan</a:t>
            </a:r>
            <a:r>
              <a:rPr dirty="0" sz="2800" spc="-5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bisnis</a:t>
            </a:r>
            <a:r>
              <a:rPr dirty="0" sz="2800" spc="-5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adalag</a:t>
            </a:r>
            <a:r>
              <a:rPr dirty="0" sz="2800" spc="-85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Fungsi, </a:t>
            </a:r>
            <a:r>
              <a:rPr dirty="0" sz="2800" b="1">
                <a:latin typeface="Calibri"/>
                <a:cs typeface="Calibri"/>
              </a:rPr>
              <a:t>Kalkulus,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Deret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dan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Matriks</a:t>
            </a:r>
            <a:r>
              <a:rPr dirty="0" sz="2800" spc="-1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10"/>
              <a:t>Persamaan</a:t>
            </a:r>
            <a:r>
              <a:rPr dirty="0" sz="4000" spc="-120"/>
              <a:t> </a:t>
            </a:r>
            <a:r>
              <a:rPr dirty="0" sz="4000"/>
              <a:t>dan</a:t>
            </a:r>
            <a:r>
              <a:rPr dirty="0" sz="4000" spc="-135"/>
              <a:t> </a:t>
            </a:r>
            <a:r>
              <a:rPr dirty="0" sz="4000" spc="-10"/>
              <a:t>Pertidaksamaan</a:t>
            </a:r>
            <a:endParaRPr sz="4000"/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607261"/>
            <a:ext cx="8067040" cy="353885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1117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Persamaan</a:t>
            </a:r>
            <a:r>
              <a:rPr dirty="0" sz="3200" spc="-12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adalah</a:t>
            </a:r>
            <a:r>
              <a:rPr dirty="0" sz="3200" spc="-11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suatu</a:t>
            </a:r>
            <a:r>
              <a:rPr dirty="0" sz="3200" spc="-11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pernyataan</a:t>
            </a:r>
            <a:r>
              <a:rPr dirty="0" sz="3200" spc="-10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bahwa </a:t>
            </a:r>
            <a:r>
              <a:rPr dirty="0" sz="3200">
                <a:latin typeface="Calibri"/>
                <a:cs typeface="Calibri"/>
              </a:rPr>
              <a:t>dua</a:t>
            </a:r>
            <a:r>
              <a:rPr dirty="0" sz="3200" spc="-7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lambang</a:t>
            </a:r>
            <a:r>
              <a:rPr dirty="0" sz="3200" spc="-5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adalah</a:t>
            </a:r>
            <a:r>
              <a:rPr dirty="0" sz="3200" spc="-6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sama.</a:t>
            </a:r>
            <a:r>
              <a:rPr dirty="0" sz="3200" spc="-7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Disimbolkan </a:t>
            </a:r>
            <a:r>
              <a:rPr dirty="0" sz="3200">
                <a:latin typeface="Calibri"/>
                <a:cs typeface="Calibri"/>
              </a:rPr>
              <a:t>dengan</a:t>
            </a:r>
            <a:r>
              <a:rPr dirty="0" sz="3200" spc="-7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tanda</a:t>
            </a:r>
            <a:r>
              <a:rPr dirty="0" sz="3200" spc="-6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=</a:t>
            </a:r>
            <a:r>
              <a:rPr dirty="0" sz="3200" spc="-8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(sama</a:t>
            </a:r>
            <a:r>
              <a:rPr dirty="0" sz="3200" spc="-8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dengan).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Pertidaksamaan</a:t>
            </a:r>
            <a:r>
              <a:rPr dirty="0" sz="3200" spc="-10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adalah</a:t>
            </a:r>
            <a:r>
              <a:rPr dirty="0" sz="3200" spc="-8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suatu</a:t>
            </a:r>
            <a:r>
              <a:rPr dirty="0" sz="3200" spc="-9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pernyataan</a:t>
            </a:r>
            <a:r>
              <a:rPr dirty="0" sz="3200" spc="-9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yang </a:t>
            </a:r>
            <a:r>
              <a:rPr dirty="0" sz="3200" spc="-25">
                <a:latin typeface="Calibri"/>
                <a:cs typeface="Calibri"/>
              </a:rPr>
              <a:t>menyatakan</a:t>
            </a:r>
            <a:r>
              <a:rPr dirty="0" sz="3200" spc="-8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bahwa</a:t>
            </a:r>
            <a:r>
              <a:rPr dirty="0" sz="3200" spc="-8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dua</a:t>
            </a:r>
            <a:r>
              <a:rPr dirty="0" sz="3200" spc="-9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lambang</a:t>
            </a:r>
            <a:r>
              <a:rPr dirty="0" sz="3200" spc="-6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adalah</a:t>
            </a:r>
            <a:r>
              <a:rPr dirty="0" sz="3200" spc="-6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tidak </a:t>
            </a:r>
            <a:r>
              <a:rPr dirty="0" sz="3200">
                <a:latin typeface="Calibri"/>
                <a:cs typeface="Calibri"/>
              </a:rPr>
              <a:t>sama.</a:t>
            </a:r>
            <a:r>
              <a:rPr dirty="0" sz="3200" spc="-8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Disimbolkan</a:t>
            </a:r>
            <a:r>
              <a:rPr dirty="0" sz="3200" spc="-6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dengan</a:t>
            </a:r>
            <a:r>
              <a:rPr dirty="0" sz="3200" spc="-8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tanda</a:t>
            </a:r>
            <a:r>
              <a:rPr dirty="0" sz="3200" spc="-7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&lt;</a:t>
            </a:r>
            <a:r>
              <a:rPr dirty="0" sz="3200" spc="-9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(lebih</a:t>
            </a:r>
            <a:r>
              <a:rPr dirty="0" sz="3200" spc="-8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kecil </a:t>
            </a:r>
            <a:r>
              <a:rPr dirty="0" sz="3200">
                <a:latin typeface="Calibri"/>
                <a:cs typeface="Calibri"/>
              </a:rPr>
              <a:t>dari)</a:t>
            </a:r>
            <a:r>
              <a:rPr dirty="0" sz="3200" spc="-5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atau</a:t>
            </a:r>
            <a:r>
              <a:rPr dirty="0" sz="3200" spc="-5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&gt;</a:t>
            </a:r>
            <a:r>
              <a:rPr dirty="0" sz="3200" spc="-5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(lebih</a:t>
            </a:r>
            <a:r>
              <a:rPr dirty="0" sz="3200" spc="-5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besar</a:t>
            </a:r>
            <a:r>
              <a:rPr dirty="0" sz="3200" spc="-6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dari).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8617" y="347853"/>
            <a:ext cx="53670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Konsep</a:t>
            </a:r>
            <a:r>
              <a:rPr dirty="0" sz="3600" spc="-100"/>
              <a:t> </a:t>
            </a:r>
            <a:r>
              <a:rPr dirty="0" sz="3600"/>
              <a:t>dan</a:t>
            </a:r>
            <a:r>
              <a:rPr dirty="0" sz="3600" spc="-114"/>
              <a:t> </a:t>
            </a:r>
            <a:r>
              <a:rPr dirty="0" sz="3600" spc="-55"/>
              <a:t>Teori</a:t>
            </a:r>
            <a:r>
              <a:rPr dirty="0" sz="3600" spc="-110"/>
              <a:t> </a:t>
            </a:r>
            <a:r>
              <a:rPr dirty="0" sz="3600" spc="-10"/>
              <a:t>Himpunan</a:t>
            </a:r>
            <a:endParaRPr sz="3600"/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993263"/>
            <a:ext cx="7870825" cy="3756660"/>
          </a:xfrm>
          <a:prstGeom prst="rect">
            <a:avLst/>
          </a:prstGeom>
        </p:spPr>
        <p:txBody>
          <a:bodyPr wrap="square" lIns="0" tIns="850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dirty="0" sz="2400" spc="-10" b="1">
                <a:latin typeface="Calibri"/>
                <a:cs typeface="Calibri"/>
              </a:rPr>
              <a:t>HIMPUNAN</a:t>
            </a:r>
            <a:endParaRPr sz="2400">
              <a:latin typeface="Calibri"/>
              <a:cs typeface="Calibri"/>
            </a:endParaRPr>
          </a:p>
          <a:p>
            <a:pPr algn="r" marL="342265" marR="1780539" indent="-342265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42265" algn="l"/>
              </a:tabLst>
            </a:pPr>
            <a:r>
              <a:rPr dirty="0" sz="2400">
                <a:latin typeface="Calibri"/>
                <a:cs typeface="Calibri"/>
              </a:rPr>
              <a:t>Himpunan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adalah</a:t>
            </a:r>
            <a:r>
              <a:rPr dirty="0" sz="2400" spc="-6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Kumpulan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benda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atau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objek</a:t>
            </a:r>
            <a:endParaRPr sz="2400">
              <a:latin typeface="Calibri"/>
              <a:cs typeface="Calibri"/>
            </a:endParaRPr>
          </a:p>
          <a:p>
            <a:pPr algn="r" marR="1811655">
              <a:lnSpc>
                <a:spcPct val="100000"/>
              </a:lnSpc>
              <a:tabLst>
                <a:tab pos="719455" algn="l"/>
              </a:tabLst>
            </a:pPr>
            <a:r>
              <a:rPr dirty="0" sz="2400" spc="-20">
                <a:latin typeface="Calibri"/>
                <a:cs typeface="Calibri"/>
              </a:rPr>
              <a:t>yang</a:t>
            </a:r>
            <a:r>
              <a:rPr dirty="0" sz="2400">
                <a:latin typeface="Calibri"/>
                <a:cs typeface="Calibri"/>
              </a:rPr>
              <a:t>	</a:t>
            </a:r>
            <a:r>
              <a:rPr dirty="0" sz="2400" spc="-10">
                <a:latin typeface="Calibri"/>
                <a:cs typeface="Calibri"/>
              </a:rPr>
              <a:t>didefinisikan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(diterangkan)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dengan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jelas.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400">
                <a:latin typeface="Calibri"/>
                <a:cs typeface="Calibri"/>
              </a:rPr>
              <a:t>Himpunan</a:t>
            </a:r>
            <a:r>
              <a:rPr dirty="0" sz="2400" spc="-7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dilambangkan</a:t>
            </a:r>
            <a:r>
              <a:rPr dirty="0" sz="2400" spc="-8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dengan</a:t>
            </a:r>
            <a:r>
              <a:rPr dirty="0" sz="2400" spc="-6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huruf</a:t>
            </a:r>
            <a:r>
              <a:rPr dirty="0" sz="2400" spc="-6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kapital</a:t>
            </a:r>
            <a:r>
              <a:rPr dirty="0" sz="2400" spc="-8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misalnya</a:t>
            </a:r>
            <a:r>
              <a:rPr dirty="0" sz="2400" spc="-7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A,</a:t>
            </a:r>
            <a:r>
              <a:rPr dirty="0" sz="2400" spc="-60">
                <a:latin typeface="Calibri"/>
                <a:cs typeface="Calibri"/>
              </a:rPr>
              <a:t> </a:t>
            </a:r>
            <a:r>
              <a:rPr dirty="0" sz="2400" spc="-25">
                <a:latin typeface="Calibri"/>
                <a:cs typeface="Calibri"/>
              </a:rPr>
              <a:t>B, </a:t>
            </a:r>
            <a:r>
              <a:rPr dirty="0" sz="2400">
                <a:latin typeface="Calibri"/>
                <a:cs typeface="Calibri"/>
              </a:rPr>
              <a:t>C,</a:t>
            </a:r>
            <a:r>
              <a:rPr dirty="0" sz="2400" spc="-6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D,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…,Z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dan</a:t>
            </a:r>
            <a:r>
              <a:rPr dirty="0" sz="2400" spc="-45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objek-</a:t>
            </a:r>
            <a:r>
              <a:rPr dirty="0" sz="2400">
                <a:latin typeface="Calibri"/>
                <a:cs typeface="Calibri"/>
              </a:rPr>
              <a:t>objek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dari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himpunan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itu</a:t>
            </a:r>
            <a:r>
              <a:rPr dirty="0" sz="2400" spc="-4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ditulis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diantara </a:t>
            </a:r>
            <a:r>
              <a:rPr dirty="0" sz="2400">
                <a:latin typeface="Calibri"/>
                <a:cs typeface="Calibri"/>
              </a:rPr>
              <a:t>dua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kurung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kurawal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dan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dipisahkan</a:t>
            </a:r>
            <a:r>
              <a:rPr dirty="0" sz="2400" spc="-6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dengan</a:t>
            </a:r>
            <a:r>
              <a:rPr dirty="0" sz="2400" spc="-4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tanda</a:t>
            </a:r>
            <a:r>
              <a:rPr dirty="0" sz="2400" spc="-60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koma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2400" spc="-10">
                <a:latin typeface="Calibri"/>
                <a:cs typeface="Calibri"/>
              </a:rPr>
              <a:t>Contoh:</a:t>
            </a:r>
            <a:endParaRPr sz="2400">
              <a:latin typeface="Calibri"/>
              <a:cs typeface="Calibri"/>
            </a:endParaRPr>
          </a:p>
          <a:p>
            <a:pPr marL="12700" marR="1027430">
              <a:lnSpc>
                <a:spcPct val="120000"/>
              </a:lnSpc>
            </a:pPr>
            <a:r>
              <a:rPr dirty="0" sz="2400" b="1">
                <a:latin typeface="Calibri"/>
                <a:cs typeface="Calibri"/>
              </a:rPr>
              <a:t>A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adalah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himpunan</a:t>
            </a:r>
            <a:r>
              <a:rPr dirty="0" sz="2400" spc="-3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bilangan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asli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kurang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dari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10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maka, </a:t>
            </a:r>
            <a:r>
              <a:rPr dirty="0" sz="2400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z="2400" spc="-1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dirty="0" sz="2400" spc="-1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FF0000"/>
                </a:solidFill>
                <a:latin typeface="Calibri"/>
                <a:cs typeface="Calibri"/>
              </a:rPr>
              <a:t>{</a:t>
            </a:r>
            <a:r>
              <a:rPr dirty="0" sz="2400" spc="-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400" spc="-10" b="1">
                <a:solidFill>
                  <a:srgbClr val="FF0000"/>
                </a:solidFill>
                <a:latin typeface="Calibri"/>
                <a:cs typeface="Calibri"/>
              </a:rPr>
              <a:t>1,2,3,4,5,6,7,8,9}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35940" y="699643"/>
            <a:ext cx="7840980" cy="44157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69723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latin typeface="Calibri"/>
                <a:cs typeface="Calibri"/>
              </a:rPr>
              <a:t>B</a:t>
            </a:r>
            <a:r>
              <a:rPr dirty="0" sz="3200" spc="-8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adalah</a:t>
            </a:r>
            <a:r>
              <a:rPr dirty="0" sz="3200" spc="-4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bilangan</a:t>
            </a:r>
            <a:r>
              <a:rPr dirty="0" sz="3200" spc="-4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Asli</a:t>
            </a:r>
            <a:r>
              <a:rPr dirty="0" sz="3200" spc="-6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yang</a:t>
            </a:r>
            <a:r>
              <a:rPr dirty="0" sz="3200" spc="-6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lebih</a:t>
            </a:r>
            <a:r>
              <a:rPr dirty="0" sz="3200" spc="-5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dari</a:t>
            </a:r>
            <a:r>
              <a:rPr dirty="0" sz="3200" spc="-8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3</a:t>
            </a:r>
            <a:r>
              <a:rPr dirty="0" sz="3200" spc="-70">
                <a:latin typeface="Calibri"/>
                <a:cs typeface="Calibri"/>
              </a:rPr>
              <a:t> </a:t>
            </a:r>
            <a:r>
              <a:rPr dirty="0" sz="3200" spc="-25">
                <a:latin typeface="Calibri"/>
                <a:cs typeface="Calibri"/>
              </a:rPr>
              <a:t>dan </a:t>
            </a:r>
            <a:r>
              <a:rPr dirty="0" sz="3200">
                <a:latin typeface="Calibri"/>
                <a:cs typeface="Calibri"/>
              </a:rPr>
              <a:t>kurang</a:t>
            </a:r>
            <a:r>
              <a:rPr dirty="0" sz="3200" spc="-12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atau</a:t>
            </a:r>
            <a:r>
              <a:rPr dirty="0" sz="3200" spc="-12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sama</a:t>
            </a:r>
            <a:r>
              <a:rPr dirty="0" sz="3200" spc="-12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dengan</a:t>
            </a:r>
            <a:r>
              <a:rPr dirty="0" sz="3200" spc="-120">
                <a:latin typeface="Calibri"/>
                <a:cs typeface="Calibri"/>
              </a:rPr>
              <a:t> </a:t>
            </a:r>
            <a:r>
              <a:rPr dirty="0" sz="3200" spc="-25">
                <a:latin typeface="Calibri"/>
                <a:cs typeface="Calibri"/>
              </a:rPr>
              <a:t>15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</a:tabLst>
            </a:pP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dirty="0" sz="3200" spc="-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dirty="0" sz="32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{</a:t>
            </a:r>
            <a:r>
              <a:rPr dirty="0" sz="3200" spc="-2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4,5,6,7,8,9,10,11,12,13,14,15 </a:t>
            </a:r>
            <a:r>
              <a:rPr dirty="0" sz="3200" spc="-50">
                <a:solidFill>
                  <a:srgbClr val="FF0000"/>
                </a:solidFill>
                <a:latin typeface="Calibri"/>
                <a:cs typeface="Calibri"/>
              </a:rPr>
              <a:t>}</a:t>
            </a:r>
            <a:endParaRPr sz="3200">
              <a:latin typeface="Calibri"/>
              <a:cs typeface="Calibri"/>
            </a:endParaRPr>
          </a:p>
          <a:p>
            <a:pPr marL="12700" marR="1491615">
              <a:lnSpc>
                <a:spcPct val="100000"/>
              </a:lnSpc>
              <a:spcBef>
                <a:spcPts val="770"/>
              </a:spcBef>
              <a:tabLst>
                <a:tab pos="1163320" algn="l"/>
              </a:tabLst>
            </a:pPr>
            <a:r>
              <a:rPr dirty="0" sz="3200">
                <a:latin typeface="Calibri"/>
                <a:cs typeface="Calibri"/>
              </a:rPr>
              <a:t>C</a:t>
            </a:r>
            <a:r>
              <a:rPr dirty="0" sz="3200" spc="-9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adalah</a:t>
            </a:r>
            <a:r>
              <a:rPr dirty="0" sz="3200" spc="-6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bilangan</a:t>
            </a:r>
            <a:r>
              <a:rPr dirty="0" sz="3200" spc="-7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bulat</a:t>
            </a:r>
            <a:r>
              <a:rPr dirty="0" sz="3200" spc="-7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lebih</a:t>
            </a:r>
            <a:r>
              <a:rPr dirty="0" sz="3200" spc="-8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dari</a:t>
            </a:r>
            <a:r>
              <a:rPr dirty="0" sz="3200" spc="-8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atau sama</a:t>
            </a:r>
            <a:r>
              <a:rPr dirty="0" sz="3200">
                <a:latin typeface="Calibri"/>
                <a:cs typeface="Calibri"/>
              </a:rPr>
              <a:t>	dengan</a:t>
            </a:r>
            <a:r>
              <a:rPr dirty="0" sz="3200" spc="-10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-5</a:t>
            </a:r>
            <a:r>
              <a:rPr dirty="0" sz="3200" spc="-114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tetapi</a:t>
            </a:r>
            <a:r>
              <a:rPr dirty="0" sz="3200" spc="-10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kurang</a:t>
            </a:r>
            <a:r>
              <a:rPr dirty="0" sz="3200" spc="-114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dari</a:t>
            </a:r>
            <a:r>
              <a:rPr dirty="0" sz="3200" spc="-105">
                <a:latin typeface="Calibri"/>
                <a:cs typeface="Calibri"/>
              </a:rPr>
              <a:t> </a:t>
            </a:r>
            <a:r>
              <a:rPr dirty="0" sz="3200" spc="-25">
                <a:latin typeface="Calibri"/>
                <a:cs typeface="Calibri"/>
              </a:rPr>
              <a:t>10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</a:tabLst>
            </a:pP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dirty="0" sz="32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dirty="0" sz="3200" spc="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{</a:t>
            </a:r>
            <a:r>
              <a:rPr dirty="0" sz="32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-5,</a:t>
            </a:r>
            <a:r>
              <a:rPr dirty="0" sz="3200" spc="-2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-4,</a:t>
            </a:r>
            <a:r>
              <a:rPr dirty="0" sz="32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-3,</a:t>
            </a:r>
            <a:r>
              <a:rPr dirty="0" sz="3200" spc="-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-2,</a:t>
            </a:r>
            <a:r>
              <a:rPr dirty="0" sz="32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-1,</a:t>
            </a:r>
            <a:r>
              <a:rPr dirty="0" sz="3200" spc="-2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0,</a:t>
            </a:r>
            <a:r>
              <a:rPr dirty="0" sz="32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1,</a:t>
            </a:r>
            <a:r>
              <a:rPr dirty="0" sz="32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2,</a:t>
            </a:r>
            <a:r>
              <a:rPr dirty="0" sz="32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3,</a:t>
            </a:r>
            <a:r>
              <a:rPr dirty="0" sz="32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4, 5,</a:t>
            </a:r>
            <a:r>
              <a:rPr dirty="0" sz="32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6, 7,</a:t>
            </a:r>
            <a:r>
              <a:rPr dirty="0" sz="32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8, 9</a:t>
            </a:r>
            <a:r>
              <a:rPr dirty="0" sz="32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 spc="-50">
                <a:solidFill>
                  <a:srgbClr val="FF0000"/>
                </a:solidFill>
                <a:latin typeface="Calibri"/>
                <a:cs typeface="Calibri"/>
              </a:rPr>
              <a:t>}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Calibri"/>
                <a:cs typeface="Calibri"/>
              </a:rPr>
              <a:t>D</a:t>
            </a:r>
            <a:r>
              <a:rPr dirty="0" sz="3200" spc="-10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adalah</a:t>
            </a:r>
            <a:r>
              <a:rPr dirty="0" sz="3200" spc="-9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bilangan</a:t>
            </a:r>
            <a:r>
              <a:rPr dirty="0" sz="3200" spc="-7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ganjil</a:t>
            </a:r>
            <a:r>
              <a:rPr dirty="0" sz="3200" spc="-10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kurang</a:t>
            </a:r>
            <a:r>
              <a:rPr dirty="0" sz="3200" spc="-114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dari</a:t>
            </a:r>
            <a:r>
              <a:rPr dirty="0" sz="3200" spc="-105">
                <a:latin typeface="Calibri"/>
                <a:cs typeface="Calibri"/>
              </a:rPr>
              <a:t> </a:t>
            </a:r>
            <a:r>
              <a:rPr dirty="0" sz="3200" spc="-25">
                <a:latin typeface="Calibri"/>
                <a:cs typeface="Calibri"/>
              </a:rPr>
              <a:t>20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</a:tabLst>
            </a:pP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dirty="0" sz="3200" spc="-2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dirty="0" sz="32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{</a:t>
            </a:r>
            <a:r>
              <a:rPr dirty="0" sz="32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1,</a:t>
            </a:r>
            <a:r>
              <a:rPr dirty="0" sz="32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3,</a:t>
            </a:r>
            <a:r>
              <a:rPr dirty="0" sz="3200" spc="-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5,</a:t>
            </a:r>
            <a:r>
              <a:rPr dirty="0" sz="32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7,</a:t>
            </a:r>
            <a:r>
              <a:rPr dirty="0" sz="3200" spc="-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9,</a:t>
            </a:r>
            <a:r>
              <a:rPr dirty="0" sz="32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11,</a:t>
            </a:r>
            <a:r>
              <a:rPr dirty="0" sz="32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13,</a:t>
            </a:r>
            <a:r>
              <a:rPr dirty="0" sz="32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15,</a:t>
            </a:r>
            <a:r>
              <a:rPr dirty="0" sz="32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17,</a:t>
            </a:r>
            <a:r>
              <a:rPr dirty="0" sz="32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FF0000"/>
                </a:solidFill>
                <a:latin typeface="Calibri"/>
                <a:cs typeface="Calibri"/>
              </a:rPr>
              <a:t>19</a:t>
            </a:r>
            <a:r>
              <a:rPr dirty="0" sz="32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3200" spc="-50">
                <a:solidFill>
                  <a:srgbClr val="FF0000"/>
                </a:solidFill>
                <a:latin typeface="Calibri"/>
                <a:cs typeface="Calibri"/>
              </a:rPr>
              <a:t>}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465070">
              <a:lnSpc>
                <a:spcPct val="100000"/>
              </a:lnSpc>
              <a:spcBef>
                <a:spcPts val="105"/>
              </a:spcBef>
            </a:pPr>
            <a:r>
              <a:rPr dirty="0" spc="-25"/>
              <a:t>Pangkat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13716" y="1481327"/>
            <a:ext cx="9130665" cy="4323715"/>
            <a:chOff x="13716" y="1481327"/>
            <a:chExt cx="9130665" cy="432371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83507" y="1481327"/>
              <a:ext cx="5460492" cy="3026664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" y="1493519"/>
              <a:ext cx="3669791" cy="4216908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75404" y="5323331"/>
              <a:ext cx="2953511" cy="481584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4404105" y="4784293"/>
            <a:ext cx="102743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 b="1">
                <a:latin typeface="Calibri"/>
                <a:cs typeface="Calibri"/>
              </a:rPr>
              <a:t>Contoh: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901189">
              <a:lnSpc>
                <a:spcPct val="100000"/>
              </a:lnSpc>
              <a:spcBef>
                <a:spcPts val="105"/>
              </a:spcBef>
            </a:pPr>
            <a:r>
              <a:rPr dirty="0" spc="-30"/>
              <a:t>Pemfaktoran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Matematika</a:t>
            </a:r>
            <a:r>
              <a:rPr dirty="0" spc="-15"/>
              <a:t> </a:t>
            </a:r>
            <a:r>
              <a:rPr dirty="0" spc="-10"/>
              <a:t>Ekonomi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55600" marR="7366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dirty="0"/>
              <a:t>Suatu</a:t>
            </a:r>
            <a:r>
              <a:rPr dirty="0" spc="-55"/>
              <a:t> </a:t>
            </a:r>
            <a:r>
              <a:rPr dirty="0"/>
              <a:t>faktor</a:t>
            </a:r>
            <a:r>
              <a:rPr dirty="0" spc="-75"/>
              <a:t> </a:t>
            </a:r>
            <a:r>
              <a:rPr dirty="0"/>
              <a:t>adalah</a:t>
            </a:r>
            <a:r>
              <a:rPr dirty="0" spc="-90"/>
              <a:t> </a:t>
            </a:r>
            <a:r>
              <a:rPr dirty="0"/>
              <a:t>satu</a:t>
            </a:r>
            <a:r>
              <a:rPr dirty="0" spc="-65"/>
              <a:t> </a:t>
            </a:r>
            <a:r>
              <a:rPr dirty="0"/>
              <a:t>di</a:t>
            </a:r>
            <a:r>
              <a:rPr dirty="0" spc="-70"/>
              <a:t> </a:t>
            </a:r>
            <a:r>
              <a:rPr dirty="0"/>
              <a:t>antara</a:t>
            </a:r>
            <a:r>
              <a:rPr dirty="0" spc="-70"/>
              <a:t> </a:t>
            </a:r>
            <a:r>
              <a:rPr dirty="0" spc="-35"/>
              <a:t>pengali-</a:t>
            </a:r>
            <a:r>
              <a:rPr dirty="0" spc="-10"/>
              <a:t>pengali </a:t>
            </a:r>
            <a:r>
              <a:rPr dirty="0"/>
              <a:t>yang</a:t>
            </a:r>
            <a:r>
              <a:rPr dirty="0" spc="-75"/>
              <a:t> </a:t>
            </a:r>
            <a:r>
              <a:rPr dirty="0"/>
              <a:t>terpisah</a:t>
            </a:r>
            <a:r>
              <a:rPr dirty="0" spc="-80"/>
              <a:t> </a:t>
            </a:r>
            <a:r>
              <a:rPr dirty="0"/>
              <a:t>dalam</a:t>
            </a:r>
            <a:r>
              <a:rPr dirty="0" spc="-70"/>
              <a:t> </a:t>
            </a:r>
            <a:r>
              <a:rPr dirty="0"/>
              <a:t>suatu</a:t>
            </a:r>
            <a:r>
              <a:rPr dirty="0" spc="-65"/>
              <a:t> </a:t>
            </a:r>
            <a:r>
              <a:rPr dirty="0"/>
              <a:t>hasil</a:t>
            </a:r>
            <a:r>
              <a:rPr dirty="0" spc="-80"/>
              <a:t> </a:t>
            </a:r>
            <a:r>
              <a:rPr dirty="0" spc="-10"/>
              <a:t>kali.</a:t>
            </a:r>
          </a:p>
          <a:p>
            <a:pPr>
              <a:lnSpc>
                <a:spcPct val="100000"/>
              </a:lnSpc>
              <a:spcBef>
                <a:spcPts val="1285"/>
              </a:spcBef>
              <a:buFont typeface="Arial"/>
              <a:buChar char="•"/>
            </a:p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</a:tabLst>
            </a:pPr>
            <a:r>
              <a:rPr dirty="0"/>
              <a:t>Proses</a:t>
            </a:r>
            <a:r>
              <a:rPr dirty="0" spc="-75"/>
              <a:t> </a:t>
            </a:r>
            <a:r>
              <a:rPr dirty="0" spc="-20"/>
              <a:t>pengfaktoran</a:t>
            </a:r>
            <a:r>
              <a:rPr dirty="0" spc="-75"/>
              <a:t> </a:t>
            </a:r>
            <a:r>
              <a:rPr dirty="0"/>
              <a:t>dimulai</a:t>
            </a:r>
            <a:r>
              <a:rPr dirty="0" spc="-75"/>
              <a:t> </a:t>
            </a:r>
            <a:r>
              <a:rPr dirty="0"/>
              <a:t>dengan</a:t>
            </a:r>
            <a:r>
              <a:rPr dirty="0" spc="-85"/>
              <a:t> </a:t>
            </a:r>
            <a:r>
              <a:rPr dirty="0"/>
              <a:t>cara</a:t>
            </a:r>
            <a:r>
              <a:rPr dirty="0" spc="-90"/>
              <a:t> </a:t>
            </a:r>
            <a:r>
              <a:rPr dirty="0" spc="-10"/>
              <a:t>mencari nilai-</a:t>
            </a:r>
            <a:r>
              <a:rPr dirty="0"/>
              <a:t>nilai</a:t>
            </a:r>
            <a:r>
              <a:rPr dirty="0" spc="-65"/>
              <a:t> </a:t>
            </a:r>
            <a:r>
              <a:rPr dirty="0"/>
              <a:t>bersama</a:t>
            </a:r>
            <a:r>
              <a:rPr dirty="0" spc="-65"/>
              <a:t> </a:t>
            </a:r>
            <a:r>
              <a:rPr dirty="0"/>
              <a:t>pada</a:t>
            </a:r>
            <a:r>
              <a:rPr dirty="0" spc="-70"/>
              <a:t> </a:t>
            </a:r>
            <a:r>
              <a:rPr dirty="0"/>
              <a:t>suatu</a:t>
            </a:r>
            <a:r>
              <a:rPr dirty="0" spc="-55"/>
              <a:t> </a:t>
            </a:r>
            <a:r>
              <a:rPr dirty="0" spc="-10"/>
              <a:t>pernyataan matematika</a:t>
            </a:r>
            <a:r>
              <a:rPr dirty="0" spc="-140"/>
              <a:t> </a:t>
            </a:r>
            <a:r>
              <a:rPr dirty="0" spc="-10"/>
              <a:t>kemudian</a:t>
            </a:r>
            <a:r>
              <a:rPr dirty="0" spc="-110"/>
              <a:t> </a:t>
            </a:r>
            <a:r>
              <a:rPr dirty="0" spc="-10"/>
              <a:t>menuliskannya</a:t>
            </a:r>
            <a:r>
              <a:rPr dirty="0" spc="-90"/>
              <a:t> </a:t>
            </a:r>
            <a:r>
              <a:rPr dirty="0" spc="-10"/>
              <a:t>kembali </a:t>
            </a:r>
            <a:r>
              <a:rPr dirty="0"/>
              <a:t>sebagai</a:t>
            </a:r>
            <a:r>
              <a:rPr dirty="0" spc="-55"/>
              <a:t> </a:t>
            </a:r>
            <a:r>
              <a:rPr dirty="0"/>
              <a:t>suatu</a:t>
            </a:r>
            <a:r>
              <a:rPr dirty="0" spc="-30"/>
              <a:t> </a:t>
            </a:r>
            <a:r>
              <a:rPr dirty="0"/>
              <a:t>hasil</a:t>
            </a:r>
            <a:r>
              <a:rPr dirty="0" spc="-30"/>
              <a:t> </a:t>
            </a:r>
            <a:r>
              <a:rPr dirty="0"/>
              <a:t>kali</a:t>
            </a:r>
            <a:r>
              <a:rPr dirty="0" spc="-55"/>
              <a:t> </a:t>
            </a:r>
            <a:r>
              <a:rPr dirty="0"/>
              <a:t>dari</a:t>
            </a:r>
            <a:r>
              <a:rPr dirty="0" spc="-50"/>
              <a:t> </a:t>
            </a:r>
            <a:r>
              <a:rPr dirty="0" spc="-40"/>
              <a:t>faktor-</a:t>
            </a:r>
            <a:r>
              <a:rPr dirty="0" spc="-10"/>
              <a:t>faktornya.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CTC</dc:creator>
  <dc:title>Sub title …………….</dc:title>
  <dcterms:created xsi:type="dcterms:W3CDTF">2025-09-29T15:54:03Z</dcterms:created>
  <dcterms:modified xsi:type="dcterms:W3CDTF">2025-09-29T15:54:03Z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2020-03-23T00:00:00Z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2025-09-29T00:00:00Z</vt:filetime>
  </property>
  <property fmtid="{D5CDD505-2E9C-101B-9397-08002B2CF9AE}" pid="5" name="Producer">
    <vt:lpwstr>Microsoft® PowerPoint® for Office 365</vt:lpwstr>
  </property>
</Properties>
</file>