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7" r:id="rId4"/>
    <p:sldId id="260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9" r:id="rId16"/>
    <p:sldId id="27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42860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Elemen-elemen</a:t>
            </a:r>
            <a:r>
              <a:rPr lang="en-ID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Konversi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A027D-0F0B-41B9-B1B2-117CAA97AE7F}"/>
              </a:ext>
            </a:extLst>
          </p:cNvPr>
          <p:cNvSpPr txBox="1"/>
          <p:nvPr/>
        </p:nvSpPr>
        <p:spPr>
          <a:xfrm>
            <a:off x="755576" y="1700808"/>
            <a:ext cx="34630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Out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ffectLst/>
                <a:ea typeface="Calibri" panose="020F0502020204030204" pitchFamily="34" charset="0"/>
              </a:rPr>
              <a:t>Rangkaian</a:t>
            </a:r>
            <a:r>
              <a:rPr lang="en-ID" sz="2400" dirty="0">
                <a:effectLst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jembatan</a:t>
            </a:r>
            <a:endParaRPr lang="en-ID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a typeface="Calibri" panose="020F0502020204030204" pitchFamily="34" charset="0"/>
              </a:rPr>
              <a:t>P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engukuran</a:t>
            </a:r>
            <a:r>
              <a:rPr lang="en-ID" sz="2400" dirty="0">
                <a:effectLst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tahanan</a:t>
            </a:r>
            <a:endParaRPr lang="en-ID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a typeface="Calibri" panose="020F0502020204030204" pitchFamily="34" charset="0"/>
              </a:rPr>
              <a:t>P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engukuran</a:t>
            </a:r>
            <a:r>
              <a:rPr lang="en-ID" sz="2400" dirty="0">
                <a:effectLst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induktansi</a:t>
            </a:r>
            <a:endParaRPr lang="en-ID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a typeface="Calibri" panose="020F0502020204030204" pitchFamily="34" charset="0"/>
              </a:rPr>
              <a:t>P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engukuran</a:t>
            </a:r>
            <a:r>
              <a:rPr lang="en-ID" sz="2400" dirty="0">
                <a:effectLst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kapasitansi</a:t>
            </a:r>
            <a:endParaRPr lang="en-ID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a typeface="Calibri" panose="020F0502020204030204" pitchFamily="34" charset="0"/>
              </a:rPr>
              <a:t>P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engukuran</a:t>
            </a:r>
            <a:r>
              <a:rPr lang="en-ID" sz="2400" dirty="0">
                <a:effectLst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arus</a:t>
            </a:r>
            <a:endParaRPr lang="en-ID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a typeface="Calibri" panose="020F0502020204030204" pitchFamily="34" charset="0"/>
              </a:rPr>
              <a:t>P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engukuran</a:t>
            </a:r>
            <a:r>
              <a:rPr lang="en-ID" sz="2400" dirty="0">
                <a:effectLst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ea typeface="Calibri" panose="020F0502020204030204" pitchFamily="34" charset="0"/>
              </a:rPr>
              <a:t>frekuensi</a:t>
            </a:r>
            <a:endParaRPr lang="en-US" sz="2400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1E4E80-2B2E-4E05-8169-DD31596DC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0" y="476672"/>
            <a:ext cx="7897049" cy="592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30143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68E225-2B72-417C-8F19-C554AA94CBAC}"/>
              </a:ext>
            </a:extLst>
          </p:cNvPr>
          <p:cNvSpPr txBox="1"/>
          <p:nvPr/>
        </p:nvSpPr>
        <p:spPr>
          <a:xfrm>
            <a:off x="261015" y="451999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Ohm 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D8218-60C6-41B8-9166-B26D1045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5523"/>
            <a:ext cx="5007598" cy="446695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2F4ADBD-62E5-491C-80D4-6EDD805F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AE311-E230-4687-A47F-9FB1C99B22BC}"/>
              </a:ext>
            </a:extLst>
          </p:cNvPr>
          <p:cNvSpPr txBox="1"/>
          <p:nvPr/>
        </p:nvSpPr>
        <p:spPr>
          <a:xfrm>
            <a:off x="4338380" y="913664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Ohmmeter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instrumen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menerapkan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baterai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tegangan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diketahui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melintasi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kombinasi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tidak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diketahui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diketahui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secara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EC5E1-9C2D-4B8F-999A-7BEC35BE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134" y="3429000"/>
            <a:ext cx="3143134" cy="12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449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52E59-9F78-48DB-9BBF-79AC6FEFF79E}"/>
              </a:ext>
            </a:extLst>
          </p:cNvPr>
          <p:cNvSpPr txBox="1"/>
          <p:nvPr/>
        </p:nvSpPr>
        <p:spPr>
          <a:xfrm>
            <a:off x="261015" y="451999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Pengukuran</a:t>
            </a:r>
            <a:r>
              <a:rPr lang="en-US" sz="2400" b="1" dirty="0"/>
              <a:t> </a:t>
            </a:r>
            <a:r>
              <a:rPr lang="en-US" sz="2400" b="1" dirty="0" err="1"/>
              <a:t>Induktansi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11BBA-6DA6-467F-ABBE-9298AEE6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57439"/>
            <a:ext cx="4406667" cy="3583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98E01-0319-424D-A9A6-21084065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686672"/>
            <a:ext cx="2889815" cy="11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082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7C303-294A-4E2E-980F-FC646C2FCF9C}"/>
              </a:ext>
            </a:extLst>
          </p:cNvPr>
          <p:cNvSpPr txBox="1"/>
          <p:nvPr/>
        </p:nvSpPr>
        <p:spPr>
          <a:xfrm>
            <a:off x="261015" y="451999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Pengukuran</a:t>
            </a:r>
            <a:r>
              <a:rPr lang="en-US" sz="2400" b="1" dirty="0"/>
              <a:t> </a:t>
            </a:r>
            <a:r>
              <a:rPr lang="en-US" sz="2400" b="1" dirty="0" err="1"/>
              <a:t>Kapasistansi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B8914-8AFB-451E-AF09-A29CE417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8" y="1412775"/>
            <a:ext cx="4297964" cy="3495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DA939-AAEA-4915-BED4-6A4B4D57D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76871"/>
            <a:ext cx="3024336" cy="13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864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74488C-181D-42F5-B7A4-10D99F82AFC9}"/>
              </a:ext>
            </a:extLst>
          </p:cNvPr>
          <p:cNvSpPr txBox="1"/>
          <p:nvPr/>
        </p:nvSpPr>
        <p:spPr>
          <a:xfrm>
            <a:off x="261015" y="476672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Pengukuran</a:t>
            </a:r>
            <a:r>
              <a:rPr lang="en-US" sz="2400" b="1" dirty="0"/>
              <a:t> </a:t>
            </a:r>
            <a:r>
              <a:rPr lang="en-US" sz="2400" b="1" dirty="0" err="1"/>
              <a:t>Arus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30DBB-B92B-4F5D-952D-08D1D084482B}"/>
              </a:ext>
            </a:extLst>
          </p:cNvPr>
          <p:cNvSpPr txBox="1"/>
          <p:nvPr/>
        </p:nvSpPr>
        <p:spPr>
          <a:xfrm>
            <a:off x="261015" y="1412776"/>
            <a:ext cx="7776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0" i="0" u="none" strike="noStrike" baseline="0" dirty="0"/>
              <a:t>thermocouple-gauge</a:t>
            </a:r>
            <a:r>
              <a:rPr lang="en-US" sz="1800" b="0" i="0" u="none" strike="noStrike" baseline="0" dirty="0">
                <a:latin typeface="Times-Roman"/>
              </a:rPr>
              <a:t> </a:t>
            </a:r>
            <a:r>
              <a:rPr lang="en-US" sz="2400" b="0" i="0" u="none" strike="noStrike" baseline="0" dirty="0"/>
              <a:t>pressure</a:t>
            </a:r>
            <a:r>
              <a:rPr lang="en-US" sz="2400" b="0" i="0" u="none" strike="noStrike" baseline="0" dirty="0">
                <a:latin typeface="Times-Roman"/>
              </a:rPr>
              <a:t> sensor dan </a:t>
            </a:r>
            <a:r>
              <a:rPr lang="en-US" sz="2400" b="0" i="0" u="none" strike="noStrike" baseline="0" dirty="0"/>
              <a:t>ionization gauge yang </a:t>
            </a:r>
            <a:r>
              <a:rPr lang="en-US" sz="2400" b="0" i="0" u="none" strike="noStrike" baseline="0" dirty="0" err="1"/>
              <a:t>outputnya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variasi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arus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listrik</a:t>
            </a:r>
            <a:r>
              <a:rPr lang="en-US" sz="2400" b="0" i="0" u="none" strike="noStrike" baseline="0" dirty="0"/>
              <a:t>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924DE-7426-46C7-AFCF-133650FC731D}"/>
              </a:ext>
            </a:extLst>
          </p:cNvPr>
          <p:cNvSpPr txBox="1"/>
          <p:nvPr/>
        </p:nvSpPr>
        <p:spPr>
          <a:xfrm>
            <a:off x="288192" y="2813735"/>
            <a:ext cx="82089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202124"/>
                </a:solidFill>
              </a:rPr>
              <a:t>P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engukuran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d.c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s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moving coil meter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kisaran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milliamp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hingga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1 ampere, amperemeter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dinamometer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hingga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amp dan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moving iron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meter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hingga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ratus amp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secara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langsung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 </a:t>
            </a:r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r>
              <a:rPr lang="en-US" sz="2400" dirty="0" err="1">
                <a:solidFill>
                  <a:srgbClr val="202124"/>
                </a:solidFill>
              </a:rPr>
              <a:t>Pengukuran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arus</a:t>
            </a:r>
            <a:r>
              <a:rPr lang="en-US" sz="2400" dirty="0">
                <a:solidFill>
                  <a:srgbClr val="202124"/>
                </a:solidFill>
              </a:rPr>
              <a:t> yang </a:t>
            </a:r>
            <a:r>
              <a:rPr lang="en-US" sz="2400" dirty="0" err="1">
                <a:solidFill>
                  <a:srgbClr val="202124"/>
                </a:solidFill>
              </a:rPr>
              <a:t>besar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menggunakan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elktromekanikal</a:t>
            </a:r>
            <a:r>
              <a:rPr lang="en-US" sz="2400" dirty="0">
                <a:solidFill>
                  <a:srgbClr val="202124"/>
                </a:solidFill>
              </a:rPr>
              <a:t> meter </a:t>
            </a:r>
            <a:r>
              <a:rPr lang="en-US" sz="2400" dirty="0" err="1">
                <a:solidFill>
                  <a:srgbClr val="202124"/>
                </a:solidFill>
              </a:rPr>
              <a:t>dengan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menambahkan</a:t>
            </a:r>
            <a:r>
              <a:rPr lang="en-US" sz="2400" dirty="0">
                <a:solidFill>
                  <a:srgbClr val="202124"/>
                </a:solidFill>
              </a:rPr>
              <a:t> shun resistor.</a:t>
            </a:r>
          </a:p>
          <a:p>
            <a:endParaRPr lang="en-US" sz="2400" dirty="0">
              <a:solidFill>
                <a:srgbClr val="202124"/>
              </a:solidFill>
            </a:endParaRPr>
          </a:p>
          <a:p>
            <a:r>
              <a:rPr lang="en-US" sz="2400" dirty="0" err="1">
                <a:solidFill>
                  <a:srgbClr val="202124"/>
                </a:solidFill>
              </a:rPr>
              <a:t>Trafo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arus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digunakan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arus</a:t>
            </a:r>
            <a:r>
              <a:rPr lang="en-US" sz="2400" dirty="0">
                <a:solidFill>
                  <a:srgbClr val="202124"/>
                </a:solidFill>
              </a:rPr>
              <a:t> yang </a:t>
            </a:r>
            <a:r>
              <a:rPr lang="en-US" sz="2400" dirty="0" err="1">
                <a:solidFill>
                  <a:srgbClr val="202124"/>
                </a:solidFill>
              </a:rPr>
              <a:t>lebih</a:t>
            </a: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besar</a:t>
            </a:r>
            <a:endParaRPr lang="en-US" sz="2400" dirty="0">
              <a:solidFill>
                <a:srgbClr val="202124"/>
              </a:solidFill>
            </a:endParaRPr>
          </a:p>
          <a:p>
            <a:endParaRPr lang="en-US" dirty="0">
              <a:solidFill>
                <a:srgbClr val="202124"/>
              </a:solidFill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7354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ploded view of a moving-coil movement">
            <a:extLst>
              <a:ext uri="{FF2B5EF4-FFF2-40B4-BE49-F238E27FC236}">
                <a16:creationId xmlns:a16="http://schemas.microsoft.com/office/drawing/2014/main" id="{A9A1DFA1-81AA-4392-AC68-E275719E86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C100V 100A Amp Amplifier Volt Meter Voltmeter Digital Pengukur Amper Arus  Melangsir Merah Biru LED Dual Display|Meteran Volt| - AliExpress">
            <a:extLst>
              <a:ext uri="{FF2B5EF4-FFF2-40B4-BE49-F238E27FC236}">
                <a16:creationId xmlns:a16="http://schemas.microsoft.com/office/drawing/2014/main" id="{24CBA261-E4AF-4FD1-95D2-0E41AC29E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0" y="1124744"/>
            <a:ext cx="2960712" cy="296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8" name="Picture 6" descr="Digital Ammeter Wiring With Current Transformer - CT Coil">
            <a:extLst>
              <a:ext uri="{FF2B5EF4-FFF2-40B4-BE49-F238E27FC236}">
                <a16:creationId xmlns:a16="http://schemas.microsoft.com/office/drawing/2014/main" id="{D0A13F9D-582C-4F5E-8F75-A404BB6E1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4572000" y="440668"/>
            <a:ext cx="3618672" cy="36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Jual TANG AMPERE / DIGITAL CLAMP METER FLUKE 319 TRUE RMS ORIGINAL - Hitam  di Seller AssNi - Kota Jakarta Barat, DKI Jakarta | Blibli">
            <a:extLst>
              <a:ext uri="{FF2B5EF4-FFF2-40B4-BE49-F238E27FC236}">
                <a16:creationId xmlns:a16="http://schemas.microsoft.com/office/drawing/2014/main" id="{74F0E92C-DE8B-43B6-A168-578183B0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28" y="4025254"/>
            <a:ext cx="3096344" cy="23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7537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4C9BF-6F49-4BF8-A641-C7B7A5CA201C}"/>
              </a:ext>
            </a:extLst>
          </p:cNvPr>
          <p:cNvSpPr txBox="1"/>
          <p:nvPr/>
        </p:nvSpPr>
        <p:spPr>
          <a:xfrm>
            <a:off x="261015" y="451999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Pengukuran</a:t>
            </a:r>
            <a:r>
              <a:rPr lang="en-US" sz="2400" b="1" dirty="0"/>
              <a:t> </a:t>
            </a:r>
            <a:r>
              <a:rPr lang="en-US" sz="2400" b="1" dirty="0" err="1"/>
              <a:t>Frekuensi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6BE25-3054-4A6C-9090-5EFB0C210E85}"/>
              </a:ext>
            </a:extLst>
          </p:cNvPr>
          <p:cNvSpPr txBox="1"/>
          <p:nvPr/>
        </p:nvSpPr>
        <p:spPr>
          <a:xfrm>
            <a:off x="261015" y="1268760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Catode</a:t>
            </a:r>
            <a:r>
              <a:rPr lang="en-US" sz="2400" dirty="0"/>
              <a:t> Ray Oscilloscope (CRO)</a:t>
            </a:r>
          </a:p>
          <a:p>
            <a:r>
              <a:rPr lang="en-US" sz="2400" dirty="0"/>
              <a:t>Frequency Counter</a:t>
            </a:r>
          </a:p>
        </p:txBody>
      </p:sp>
      <p:pic>
        <p:nvPicPr>
          <p:cNvPr id="9218" name="Picture 2" descr="PEAKTECH 2860: Frequency counter, 0 Hz … 2,7 GHz, RS-232 at reichelt  elektronik">
            <a:extLst>
              <a:ext uri="{FF2B5EF4-FFF2-40B4-BE49-F238E27FC236}">
                <a16:creationId xmlns:a16="http://schemas.microsoft.com/office/drawing/2014/main" id="{361EAC57-01BF-4938-9052-EC60B1D0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5" y="4131404"/>
            <a:ext cx="3915122" cy="20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r. Nosibara: Cara Menggunakan Osiloskop dan Teknik Penerapannya">
            <a:extLst>
              <a:ext uri="{FF2B5EF4-FFF2-40B4-BE49-F238E27FC236}">
                <a16:creationId xmlns:a16="http://schemas.microsoft.com/office/drawing/2014/main" id="{92EA1C2D-993E-4F29-AE2D-917C243E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20" y="1684258"/>
            <a:ext cx="4240959" cy="25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9893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8237844-1F06-455D-A652-3B53D6C94E89}"/>
              </a:ext>
            </a:extLst>
          </p:cNvPr>
          <p:cNvSpPr txBox="1"/>
          <p:nvPr/>
        </p:nvSpPr>
        <p:spPr>
          <a:xfrm>
            <a:off x="575556" y="1720840"/>
            <a:ext cx="79928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202124"/>
                </a:solidFill>
              </a:rPr>
              <a:t>Ragkaian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jembatan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sangat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umum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sebagai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elemen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konversi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variabel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sistem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pengukuran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menghasilkan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keluaran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berupa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level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tegangan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</a:t>
            </a:r>
          </a:p>
          <a:p>
            <a:endParaRPr lang="en-US" altLang="en-US" sz="2400" dirty="0">
              <a:solidFill>
                <a:srgbClr val="202124"/>
              </a:solidFill>
            </a:endParaRPr>
          </a:p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Rangkaian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jembatan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menyediakan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metode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akurat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pengukuran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induktansi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kapasitansi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memungkinkan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deteksi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sangat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kecil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 </a:t>
            </a:r>
          </a:p>
          <a:p>
            <a:endParaRPr lang="en-US" sz="2400" dirty="0">
              <a:solidFill>
                <a:srgbClr val="202124"/>
              </a:solidFill>
              <a:latin typeface="inherit"/>
            </a:endParaRPr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F3A8F6-5C22-415F-BD7A-0252CE93C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DA6A0-CEF4-4865-BD0B-ABFBFE794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15A31F0-F814-4948-8508-F03279A8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CA20572-325D-4A89-AD84-15258C11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3AF49-0A24-401C-AF73-3FC1A10FDDE0}"/>
              </a:ext>
            </a:extLst>
          </p:cNvPr>
          <p:cNvSpPr txBox="1"/>
          <p:nvPr/>
        </p:nvSpPr>
        <p:spPr>
          <a:xfrm>
            <a:off x="395536" y="4766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+mj-lt"/>
              </a:rPr>
              <a:t>D.C</a:t>
            </a:r>
            <a:r>
              <a:rPr lang="en-US" sz="2400" b="1" dirty="0">
                <a:latin typeface="+mj-lt"/>
              </a:rPr>
              <a:t> Bridge </a:t>
            </a:r>
            <a:r>
              <a:rPr lang="en-US" sz="2400" b="1" dirty="0" err="1">
                <a:latin typeface="+mj-lt"/>
              </a:rPr>
              <a:t>tipe</a:t>
            </a:r>
            <a:r>
              <a:rPr lang="en-US" sz="2400" b="1" dirty="0">
                <a:latin typeface="+mj-lt"/>
              </a:rPr>
              <a:t> null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9AB43-FF3A-4221-8E9C-91879A6F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2" y="1124744"/>
            <a:ext cx="3999783" cy="401444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B8E6B18-DA21-4C7E-9FA4-9BECEB731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B082-063E-4E4B-A24C-34D9CDBC8E21}"/>
              </a:ext>
            </a:extLst>
          </p:cNvPr>
          <p:cNvSpPr txBox="1"/>
          <p:nvPr/>
        </p:nvSpPr>
        <p:spPr>
          <a:xfrm>
            <a:off x="4144526" y="1124744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Dua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resistor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bernilai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R2 dan R3 dan resistor variable.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Sebuah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d.c.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tegangan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Vi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diterapkan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titik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AC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divariasikan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sampai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tegangan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titik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BD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nol.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Nol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titik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biasanya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galvanometer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sensitivitas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tinggi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C075E-3C95-41E0-8E66-1BB6E1394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97" b="45008"/>
          <a:stretch/>
        </p:blipFill>
        <p:spPr>
          <a:xfrm>
            <a:off x="1605398" y="5229200"/>
            <a:ext cx="7119258" cy="10081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2AF28C3F-0242-4B15-8E47-9D9F561EA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252E824-F57C-44BC-841D-44808AB5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8EAC5-8B74-4F12-A25E-2EA359FAF589}"/>
              </a:ext>
            </a:extLst>
          </p:cNvPr>
          <p:cNvSpPr txBox="1"/>
          <p:nvPr/>
        </p:nvSpPr>
        <p:spPr>
          <a:xfrm>
            <a:off x="323528" y="40466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+mj-lt"/>
              </a:rPr>
              <a:t>D.C</a:t>
            </a:r>
            <a:r>
              <a:rPr lang="en-US" sz="2400" b="1" dirty="0">
                <a:latin typeface="+mj-lt"/>
              </a:rPr>
              <a:t> Bridge </a:t>
            </a:r>
            <a:r>
              <a:rPr lang="en-US" sz="2400" b="1" dirty="0" err="1">
                <a:latin typeface="+mj-lt"/>
              </a:rPr>
              <a:t>tipe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Depleksi</a:t>
            </a:r>
            <a:endParaRPr lang="en-US" sz="24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AC194-302E-487E-B89B-4A2B8F00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" y="1232755"/>
            <a:ext cx="4741928" cy="439248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B5B9C62-70C3-4356-A821-75DE2C6B5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96C8A-DEA8-4AFF-928B-ECE051288D58}"/>
              </a:ext>
            </a:extLst>
          </p:cNvPr>
          <p:cNvSpPr txBox="1"/>
          <p:nvPr/>
        </p:nvSpPr>
        <p:spPr>
          <a:xfrm>
            <a:off x="4572000" y="1196752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variabel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diganti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</a:rPr>
              <a:t>denganresistansi</a:t>
            </a:r>
            <a:r>
              <a:rPr lang="en-US" altLang="en-US" sz="2400" dirty="0">
                <a:solidFill>
                  <a:srgbClr val="202124"/>
                </a:solidFill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tetap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R1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nominal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Ru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tidak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diketahui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 Ketika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Ru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berubah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maka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tegangan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keluaran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Vo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bervariasi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hubungan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antara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Vo dan Ru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harus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dihitung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9CF0B4-8DEE-4364-8D8D-E5CA63194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869160"/>
            <a:ext cx="4741928" cy="123576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98BE3A46-1012-43E0-94D4-33D5E568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C9CFBC9-9ABA-408C-84EE-9B55A094D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DAE240B-8712-4B89-97A5-D98E818CD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1432C-5C33-493D-8990-7B101AECDFF1}"/>
              </a:ext>
            </a:extLst>
          </p:cNvPr>
          <p:cNvSpPr txBox="1"/>
          <p:nvPr/>
        </p:nvSpPr>
        <p:spPr>
          <a:xfrm>
            <a:off x="323528" y="1440324"/>
            <a:ext cx="84249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Perangkat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mengubah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besaran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menjadi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perubahan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meliputi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termometer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termistor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wire coil pressure gauge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dan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strain gauge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 </a:t>
            </a:r>
          </a:p>
          <a:p>
            <a:pPr algn="l"/>
            <a:endParaRPr lang="en-US" altLang="en-US" sz="2400" dirty="0">
              <a:solidFill>
                <a:srgbClr val="202124"/>
              </a:solidFill>
            </a:endParaRPr>
          </a:p>
          <a:p>
            <a:pPr algn="l"/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Perangkat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standar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metode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tersedia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perubahan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satuan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ohm,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termasuk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d.c.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sirkuit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jembatan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metode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voltmeter-ammeter,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metode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substitusi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voltmeter digital dan ohmmeter.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DFF1D-DBB8-454D-A02B-31FA4840AA2E}"/>
              </a:ext>
            </a:extLst>
          </p:cNvPr>
          <p:cNvSpPr txBox="1"/>
          <p:nvPr/>
        </p:nvSpPr>
        <p:spPr>
          <a:xfrm>
            <a:off x="323528" y="40466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+mj-lt"/>
              </a:rPr>
              <a:t>Pengukuran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Resistansi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5E9E13E5-472B-4B72-BFE5-696133AAE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369B25-982C-474C-B513-14EA227D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201B5-3E1C-4056-A878-A55CCCA860E7}"/>
              </a:ext>
            </a:extLst>
          </p:cNvPr>
          <p:cNvSpPr txBox="1"/>
          <p:nvPr/>
        </p:nvSpPr>
        <p:spPr>
          <a:xfrm>
            <a:off x="395536" y="548680"/>
            <a:ext cx="86405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D.c.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sirkuit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jembatan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metode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paling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umum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sedang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202124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Akurasi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pengukuran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terbaik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disediakan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oleh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jembatan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Wheatstone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tipe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null-output,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angka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ketidakakuratan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kurang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0,02%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dicapai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instrumen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tersedia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secara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komersial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56512B-5976-4337-AF62-D2963401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0E2F2-BF42-4014-A0F2-EAAD29F7888F}"/>
              </a:ext>
            </a:extLst>
          </p:cNvPr>
          <p:cNvSpPr txBox="1"/>
          <p:nvPr/>
        </p:nvSpPr>
        <p:spPr>
          <a:xfrm>
            <a:off x="361680" y="2996952"/>
            <a:ext cx="8386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Sirkuit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jembatan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tipe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defleksi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sederhana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praktik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tipe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null,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tetapi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akurasi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pengukurannya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rendah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hubungan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output yang non-linier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merupakan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kesulitan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tambahan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</a:t>
            </a:r>
            <a:endParaRPr 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9C147D9-9C45-429F-9325-B7CC17A4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EE2E37-C78A-481C-8AAD-4924A96E3984}"/>
              </a:ext>
            </a:extLst>
          </p:cNvPr>
          <p:cNvSpPr txBox="1"/>
          <p:nvPr/>
        </p:nvSpPr>
        <p:spPr>
          <a:xfrm>
            <a:off x="395536" y="4735958"/>
            <a:ext cx="83867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Sirkuit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jembatan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sangat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berguna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mengubah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perubahan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resistansi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menjadi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sinyal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tegangan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diintegrasikan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langsung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sistem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kendali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otomatis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EC50F-61EB-4796-B458-F173F8088A23}"/>
              </a:ext>
            </a:extLst>
          </p:cNvPr>
          <p:cNvSpPr txBox="1"/>
          <p:nvPr/>
        </p:nvSpPr>
        <p:spPr>
          <a:xfrm>
            <a:off x="251520" y="451999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Volt meter- Ammeter</a:t>
            </a:r>
          </a:p>
        </p:txBody>
      </p:sp>
      <p:pic>
        <p:nvPicPr>
          <p:cNvPr id="3" name="Picture 2" descr="ammeters and voltmeters n.">
            <a:extLst>
              <a:ext uri="{FF2B5EF4-FFF2-40B4-BE49-F238E27FC236}">
                <a16:creationId xmlns:a16="http://schemas.microsoft.com/office/drawing/2014/main" id="{24D3404A-A517-4DCB-AB75-C38B7A08D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/>
          <a:stretch/>
        </p:blipFill>
        <p:spPr bwMode="auto">
          <a:xfrm>
            <a:off x="863588" y="1196752"/>
            <a:ext cx="7416824" cy="497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8937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327C6-CA9B-4C84-AD7D-C49BE196B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74693"/>
            <a:ext cx="7488832" cy="561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29635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32BD1-6DA0-479C-9E5D-174203767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44816" cy="550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0321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11326</TotalTime>
  <Words>444</Words>
  <Application>Microsoft Office PowerPoint</Application>
  <PresentationFormat>On-screen Show (4:3)</PresentationFormat>
  <Paragraphs>55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inherit</vt:lpstr>
      <vt:lpstr>Times New Roman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217</cp:revision>
  <dcterms:created xsi:type="dcterms:W3CDTF">2010-04-18T12:06:30Z</dcterms:created>
  <dcterms:modified xsi:type="dcterms:W3CDTF">2021-12-29T09:55:52Z</dcterms:modified>
</cp:coreProperties>
</file>