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2"/>
  </p:handoutMasterIdLst>
  <p:sldIdLst>
    <p:sldId id="256" r:id="rId3"/>
    <p:sldId id="411" r:id="rId5"/>
    <p:sldId id="385" r:id="rId6"/>
    <p:sldId id="398" r:id="rId7"/>
    <p:sldId id="399" r:id="rId8"/>
    <p:sldId id="412" r:id="rId9"/>
    <p:sldId id="413" r:id="rId10"/>
    <p:sldId id="414" r:id="rId11"/>
    <p:sldId id="415" r:id="rId12"/>
    <p:sldId id="416" r:id="rId13"/>
    <p:sldId id="417" r:id="rId14"/>
    <p:sldId id="418" r:id="rId15"/>
    <p:sldId id="419" r:id="rId16"/>
    <p:sldId id="420" r:id="rId17"/>
    <p:sldId id="421" r:id="rId18"/>
    <p:sldId id="422" r:id="rId19"/>
    <p:sldId id="423" r:id="rId20"/>
    <p:sldId id="300" r:id="rId21"/>
  </p:sldIdLst>
  <p:sldSz cx="9144000" cy="6858000" type="screen4x3"/>
  <p:notesSz cx="7045325" cy="9345295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16" autoAdjust="0"/>
    <p:restoredTop sz="81339" autoAdjust="0"/>
  </p:normalViewPr>
  <p:slideViewPr>
    <p:cSldViewPr showGuides="1">
      <p:cViewPr>
        <p:scale>
          <a:sx n="50" d="100"/>
          <a:sy n="50" d="100"/>
        </p:scale>
        <p:origin x="1584" y="-40"/>
      </p:cViewPr>
      <p:guideLst>
        <p:guide orient="horz" pos="219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90"/>
        <p:guide pos="221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2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700"/>
            <a:ext cx="7632848" cy="260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HKB24210</a:t>
            </a: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10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HUKUM </a:t>
            </a:r>
            <a:r>
              <a:rPr lang="en-US" altLang="en-ID" sz="110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PAJAK</a:t>
            </a:r>
            <a:endParaRPr kumimoji="0" lang="en-US" altLang="en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700"/>
            <a:ext cx="7632848" cy="260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HKB24227: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10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HUKUM </a:t>
            </a:r>
            <a:r>
              <a:rPr lang="en-US" altLang="en-ID" sz="110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KEPABEANAN DAN CUKAI</a:t>
            </a:r>
            <a:endParaRPr kumimoji="0" lang="en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700"/>
            <a:ext cx="7704856" cy="260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lang="en-US" altLang="en-US" sz="110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HKB24210</a:t>
            </a:r>
            <a:r>
              <a:rPr lang="en-ID" sz="110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:</a:t>
            </a:r>
            <a:r>
              <a:rPr lang="id-ID" sz="110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ID" sz="110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HUKUM </a:t>
            </a:r>
            <a:r>
              <a:rPr lang="en-US" altLang="en-ID" sz="110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PAJAK</a:t>
            </a:r>
            <a:endParaRPr kumimoji="0" lang="en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comments" Target="../comments/comment1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tags" Target="../tags/tag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2"/>
            </p:custDataLst>
          </p:nvPr>
        </p:nvSpPr>
        <p:spPr>
          <a:xfrm>
            <a:off x="0" y="2276872"/>
            <a:ext cx="9144000" cy="11988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SANKSI DALAM HUKUM PAJAK </a:t>
            </a:r>
            <a:endParaRPr lang="en-US" sz="3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9</a:t>
            </a:r>
            <a:endParaRPr lang="en-US" sz="3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71805" y="731520"/>
            <a:ext cx="8117840" cy="5284470"/>
          </a:xfrm>
        </p:spPr>
        <p:txBody>
          <a:bodyPr>
            <a:normAutofit lnSpcReduction="10000"/>
          </a:bodyPr>
          <a:p>
            <a:pPr algn="ctr"/>
            <a:r>
              <a:rPr lang="en-US" altLang="en-US">
                <a:solidFill>
                  <a:schemeClr val="tx1"/>
                </a:solidFill>
              </a:rPr>
              <a:t>Sanksi dalam Hukum Pajak</a:t>
            </a:r>
            <a:endParaRPr lang="en-US" altLang="en-US">
              <a:solidFill>
                <a:schemeClr val="tx1"/>
              </a:solidFill>
            </a:endParaRPr>
          </a:p>
          <a:p>
            <a:pPr algn="just"/>
            <a:endParaRPr lang="en-US" altLang="en-US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>
                <a:solidFill>
                  <a:schemeClr val="tx1"/>
                </a:solidFill>
              </a:rPr>
              <a:t>Sanksi Administratif</a:t>
            </a:r>
            <a:endParaRPr lang="en-US" altLang="en-US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>
                <a:solidFill>
                  <a:schemeClr val="tx1"/>
                </a:solidFill>
              </a:rPr>
              <a:t>Sanksi Pidana Pajak</a:t>
            </a:r>
            <a:endParaRPr lang="en-US" altLang="en-US">
              <a:solidFill>
                <a:schemeClr val="tx1"/>
              </a:solidFill>
            </a:endParaRPr>
          </a:p>
          <a:p>
            <a:pPr algn="just"/>
            <a:endParaRPr lang="en-US" altLang="en-US">
              <a:solidFill>
                <a:schemeClr val="tx1"/>
              </a:solidFill>
            </a:endParaRPr>
          </a:p>
          <a:p>
            <a:pPr algn="just"/>
            <a:r>
              <a:rPr lang="en-US" altLang="en-US">
                <a:solidFill>
                  <a:schemeClr val="tx1"/>
                </a:solidFill>
              </a:rPr>
              <a:t>Dasar Hukum Utama:</a:t>
            </a:r>
            <a:endParaRPr lang="en-US" altLang="en-US">
              <a:solidFill>
                <a:schemeClr val="tx1"/>
              </a:solidFill>
            </a:endParaRPr>
          </a:p>
          <a:p>
            <a:pPr algn="just"/>
            <a:endParaRPr lang="en-US" altLang="en-US">
              <a:solidFill>
                <a:schemeClr val="tx1"/>
              </a:solidFill>
            </a:endParaRPr>
          </a:p>
          <a:p>
            <a:pPr algn="just"/>
            <a:r>
              <a:rPr lang="en-US" altLang="en-US">
                <a:solidFill>
                  <a:schemeClr val="tx1"/>
                </a:solidFill>
              </a:rPr>
              <a:t>UU KUP (UU No. 6 Tahun 1983 jo. UU No. 7 Tahun 2021 tentang Harmonisasi Peraturan Perpajakan / UU HPP)</a:t>
            </a:r>
            <a:endParaRPr lang="en-US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381000" y="847725"/>
            <a:ext cx="8312785" cy="45986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350"/>
              </a:lnSpc>
              <a:buFont typeface="Wingdings" panose="05000000000000000000" charset="0"/>
            </a:pPr>
            <a:r>
              <a:rPr lang="en-US" altLang="en-US" sz="2400" dirty="0">
                <a:solidFill>
                  <a:schemeClr val="tx1"/>
                </a:solidFill>
              </a:rPr>
              <a:t>Pengantar Hukum Pajak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285750" indent="-285750" algn="just">
              <a:lnSpc>
                <a:spcPts val="2350"/>
              </a:lnSpc>
              <a:buFont typeface="Wingdings" panose="05000000000000000000" charset="0"/>
              <a:buChar char="v"/>
            </a:pPr>
            <a:endParaRPr lang="en-US" altLang="en-US" sz="24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400" dirty="0">
                <a:solidFill>
                  <a:schemeClr val="tx1"/>
                </a:solidFill>
              </a:rPr>
              <a:t>Hukum pajak mengatur hubungan wajib pajak dengan negara, termasuk kewajiban memenuhi pelaporan dan pembayaran pajak. Untuk menjamin kepatuhan, negara menerapkan sistem sanksi.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285750" indent="-285750" algn="just">
              <a:lnSpc>
                <a:spcPts val="2350"/>
              </a:lnSpc>
              <a:buFont typeface="Wingdings" panose="05000000000000000000" charset="0"/>
              <a:buChar char="v"/>
            </a:pPr>
            <a:endParaRPr lang="en-US" altLang="en-US" sz="24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2400" dirty="0">
                <a:solidFill>
                  <a:schemeClr val="tx1"/>
                </a:solidFill>
              </a:rPr>
              <a:t>Dasar hukum: UU KUP Pasal 1 &amp; Pasal 2.</a:t>
            </a:r>
            <a:endParaRPr lang="en-US" alt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483235" y="664210"/>
            <a:ext cx="8213725" cy="537083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350"/>
              </a:lnSpc>
              <a:buFont typeface="Wingdings" panose="05000000000000000000" charset="0"/>
            </a:pPr>
            <a:r>
              <a:rPr lang="en-US" altLang="en-US" sz="9200" dirty="0">
                <a:solidFill>
                  <a:schemeClr val="tx1"/>
                </a:solidFill>
              </a:rPr>
              <a:t>Konsep Dasar Sanksi dalam Sistem Perpajakan</a:t>
            </a:r>
            <a:endParaRPr lang="en-US" altLang="en-US" sz="92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92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9200" dirty="0">
                <a:solidFill>
                  <a:schemeClr val="tx1"/>
                </a:solidFill>
              </a:rPr>
              <a:t>Sanksi adalah alat untuk menegakkan kepatuhan wajib pajak. Tanpa sanksi, kepatuhan sukarela sulit dicapai, karena sistem perpajakan Indonesia menganut self-assessment system, di mana wajib pajak menghitung, membayar, dan melaporkan sendiri pajaknya.</a:t>
            </a:r>
            <a:endParaRPr lang="en-US" altLang="en-US" sz="92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92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9200" dirty="0">
                <a:solidFill>
                  <a:schemeClr val="tx1"/>
                </a:solidFill>
              </a:rPr>
              <a:t>Fungsi sanksi:</a:t>
            </a:r>
            <a:endParaRPr lang="en-US" altLang="en-US" sz="9200" dirty="0">
              <a:solidFill>
                <a:schemeClr val="tx1"/>
              </a:solidFill>
            </a:endParaRPr>
          </a:p>
          <a:p>
            <a:pPr marL="228600" indent="-228600" algn="just">
              <a:lnSpc>
                <a:spcPts val="2350"/>
              </a:lnSpc>
              <a:buFont typeface="Wingdings" panose="05000000000000000000" charset="0"/>
              <a:buAutoNum type="arabicPeriod"/>
            </a:pPr>
            <a:r>
              <a:rPr lang="en-US" altLang="en-US" sz="9200" dirty="0">
                <a:solidFill>
                  <a:schemeClr val="tx1"/>
                </a:solidFill>
              </a:rPr>
              <a:t>Menjamin kejujuran dalam pelaporan</a:t>
            </a:r>
            <a:endParaRPr lang="en-US" altLang="en-US" sz="9200" dirty="0">
              <a:solidFill>
                <a:schemeClr val="tx1"/>
              </a:solidFill>
            </a:endParaRPr>
          </a:p>
          <a:p>
            <a:pPr marL="228600" indent="-228600" algn="just">
              <a:lnSpc>
                <a:spcPts val="2350"/>
              </a:lnSpc>
              <a:buFont typeface="Wingdings" panose="05000000000000000000" charset="0"/>
              <a:buAutoNum type="arabicPeriod"/>
            </a:pPr>
            <a:r>
              <a:rPr lang="en-US" altLang="en-US" sz="9200" dirty="0">
                <a:solidFill>
                  <a:schemeClr val="tx1"/>
                </a:solidFill>
              </a:rPr>
              <a:t>Menutup celah moral hazard</a:t>
            </a:r>
            <a:endParaRPr lang="en-US" altLang="en-US" sz="9200" dirty="0">
              <a:solidFill>
                <a:schemeClr val="tx1"/>
              </a:solidFill>
            </a:endParaRPr>
          </a:p>
          <a:p>
            <a:pPr marL="228600" indent="-228600" algn="just">
              <a:lnSpc>
                <a:spcPts val="2350"/>
              </a:lnSpc>
              <a:buFont typeface="Wingdings" panose="05000000000000000000" charset="0"/>
              <a:buAutoNum type="arabicPeriod"/>
            </a:pPr>
            <a:r>
              <a:rPr lang="en-US" altLang="en-US" sz="9200" dirty="0">
                <a:solidFill>
                  <a:schemeClr val="tx1"/>
                </a:solidFill>
              </a:rPr>
              <a:t>Mengurangi potensi penggelapan pajak</a:t>
            </a:r>
            <a:endParaRPr lang="en-US" altLang="en-US" sz="9200" dirty="0">
              <a:solidFill>
                <a:schemeClr val="tx1"/>
              </a:solidFill>
            </a:endParaRPr>
          </a:p>
          <a:p>
            <a:pPr marL="228600" indent="-228600" algn="just">
              <a:lnSpc>
                <a:spcPts val="2350"/>
              </a:lnSpc>
              <a:buFont typeface="Wingdings" panose="05000000000000000000" charset="0"/>
              <a:buAutoNum type="arabicPeriod"/>
            </a:pPr>
            <a:r>
              <a:rPr lang="en-US" altLang="en-US" sz="9200" dirty="0">
                <a:solidFill>
                  <a:schemeClr val="tx1"/>
                </a:solidFill>
              </a:rPr>
              <a:t>Meningkatkan penerimaan negara</a:t>
            </a:r>
            <a:endParaRPr lang="en-US" altLang="en-US" sz="92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9200" dirty="0">
              <a:solidFill>
                <a:schemeClr val="tx1"/>
              </a:solidFill>
            </a:endParaRPr>
          </a:p>
          <a:p>
            <a:pPr algn="just">
              <a:lnSpc>
                <a:spcPts val="2350"/>
              </a:lnSpc>
              <a:buFont typeface="Wingdings" panose="05000000000000000000" charset="0"/>
            </a:pPr>
            <a:r>
              <a:rPr lang="en-US" altLang="en-US" sz="9200" dirty="0">
                <a:solidFill>
                  <a:schemeClr val="tx1"/>
                </a:solidFill>
              </a:rPr>
              <a:t>Dasar hukum: Penjelasan Umum UU KUP.</a:t>
            </a:r>
            <a:endParaRPr lang="en-US" altLang="en-US" sz="9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899795" y="2336165"/>
            <a:ext cx="7416800" cy="3299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/>
          <p:nvPr>
            <p:ph type="subTitle" idx="1"/>
          </p:nvPr>
        </p:nvSpPr>
        <p:spPr>
          <a:xfrm>
            <a:off x="387350" y="719455"/>
            <a:ext cx="8319135" cy="5318760"/>
          </a:xfrm>
        </p:spPr>
        <p:txBody>
          <a:bodyPr>
            <a:normAutofit fontScale="90000"/>
          </a:bodyPr>
          <a:p>
            <a:pPr algn="ctr"/>
            <a:r>
              <a:rPr lang="en-US" altLang="en-US">
                <a:solidFill>
                  <a:schemeClr val="tx1"/>
                </a:solidFill>
              </a:rPr>
              <a:t>Prinsip-Prinsip Pemberian Sanksi</a:t>
            </a:r>
            <a:endParaRPr lang="en-US" altLang="en-US">
              <a:solidFill>
                <a:schemeClr val="tx1"/>
              </a:solidFill>
            </a:endParaRPr>
          </a:p>
          <a:p>
            <a:pPr algn="just"/>
            <a:endParaRPr lang="en-US" altLang="en-US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>
                <a:solidFill>
                  <a:schemeClr val="tx1"/>
                </a:solidFill>
              </a:rPr>
              <a:t>Proporsionalitas: Sanksi sebanding dengan tingkat pelanggaran.</a:t>
            </a:r>
            <a:endParaRPr lang="en-US" altLang="en-US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>
                <a:solidFill>
                  <a:schemeClr val="tx1"/>
                </a:solidFill>
              </a:rPr>
              <a:t>Efek jera (deterrent effect): Mencegah pengulangan pelanggaran.</a:t>
            </a:r>
            <a:endParaRPr lang="en-US" altLang="en-US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>
                <a:solidFill>
                  <a:schemeClr val="tx1"/>
                </a:solidFill>
              </a:rPr>
              <a:t>Keadilan: Perlakuan sama bagi semua wajib pajak.</a:t>
            </a:r>
            <a:endParaRPr lang="en-US" altLang="en-US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>
                <a:solidFill>
                  <a:schemeClr val="tx1"/>
                </a:solidFill>
              </a:rPr>
              <a:t>Ultimum remedium: Sanksi pidana adalah jalan terakhir.</a:t>
            </a:r>
            <a:endParaRPr lang="en-US" altLang="en-US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>
                <a:solidFill>
                  <a:schemeClr val="tx1"/>
                </a:solidFill>
              </a:rPr>
              <a:t>Azas kepastian hukum: Sanksi hanya diberikan berdasarkan UU.</a:t>
            </a:r>
            <a:endParaRPr lang="en-US" altLang="en-US">
              <a:solidFill>
                <a:schemeClr val="tx1"/>
              </a:solidFill>
            </a:endParaRPr>
          </a:p>
          <a:p>
            <a:pPr algn="just"/>
            <a:endParaRPr lang="en-US" altLang="en-US">
              <a:solidFill>
                <a:schemeClr val="tx1"/>
              </a:solidFill>
            </a:endParaRPr>
          </a:p>
          <a:p>
            <a:pPr algn="just"/>
            <a:r>
              <a:rPr lang="en-US" altLang="en-US">
                <a:solidFill>
                  <a:schemeClr val="tx1"/>
                </a:solidFill>
              </a:rPr>
              <a:t>Dasar hukum: Pasal 1 angka 1 UU KUP.</a:t>
            </a:r>
            <a:endParaRPr lang="en-US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899795" y="2336165"/>
            <a:ext cx="7416800" cy="3299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/>
          <p:nvPr>
            <p:ph type="subTitle" idx="1"/>
          </p:nvPr>
        </p:nvSpPr>
        <p:spPr>
          <a:xfrm>
            <a:off x="387350" y="719455"/>
            <a:ext cx="8319135" cy="5318760"/>
          </a:xfrm>
        </p:spPr>
        <p:txBody>
          <a:bodyPr>
            <a:noAutofit/>
          </a:bodyPr>
          <a:p>
            <a:pPr algn="ctr"/>
            <a:r>
              <a:rPr lang="en-US" altLang="en-US" sz="2200">
                <a:solidFill>
                  <a:schemeClr val="tx1"/>
                </a:solidFill>
              </a:rPr>
              <a:t>Klasifikasi Utama Sanksi Perpajakan</a:t>
            </a:r>
            <a:endParaRPr lang="en-US" altLang="en-US" sz="2200">
              <a:solidFill>
                <a:schemeClr val="tx1"/>
              </a:solidFill>
            </a:endParaRPr>
          </a:p>
          <a:p>
            <a:pPr algn="just"/>
            <a:endParaRPr lang="en-US" altLang="en-US" sz="2200">
              <a:solidFill>
                <a:schemeClr val="tx1"/>
              </a:solidFill>
            </a:endParaRPr>
          </a:p>
          <a:p>
            <a:pPr marL="342900" indent="-342900" algn="just">
              <a:buAutoNum type="arabicPeriod"/>
            </a:pPr>
            <a:r>
              <a:rPr lang="en-US" altLang="en-US" sz="2200">
                <a:solidFill>
                  <a:schemeClr val="tx1"/>
                </a:solidFill>
              </a:rPr>
              <a:t>Sanksi Administratif</a:t>
            </a:r>
            <a:endParaRPr lang="en-US" altLang="en-US" sz="2200">
              <a:solidFill>
                <a:schemeClr val="tx1"/>
              </a:solidFill>
            </a:endParaRPr>
          </a:p>
          <a:p>
            <a:pPr marL="640715" indent="-273685" algn="just">
              <a:buFont typeface="Arial" panose="020B0604020202020204" pitchFamily="34" charset="0"/>
              <a:buChar char="•"/>
            </a:pPr>
            <a:r>
              <a:rPr lang="en-US" altLang="en-US" sz="2200">
                <a:solidFill>
                  <a:schemeClr val="tx1"/>
                </a:solidFill>
              </a:rPr>
              <a:t>Denda</a:t>
            </a:r>
            <a:endParaRPr lang="en-US" altLang="en-US" sz="2200">
              <a:solidFill>
                <a:schemeClr val="tx1"/>
              </a:solidFill>
            </a:endParaRPr>
          </a:p>
          <a:p>
            <a:pPr marL="640715" indent="-273685" algn="just">
              <a:buFont typeface="Arial" panose="020B0604020202020204" pitchFamily="34" charset="0"/>
              <a:buChar char="•"/>
            </a:pPr>
            <a:r>
              <a:rPr lang="en-US" altLang="en-US" sz="2200">
                <a:solidFill>
                  <a:schemeClr val="tx1"/>
                </a:solidFill>
              </a:rPr>
              <a:t>Bunga</a:t>
            </a:r>
            <a:endParaRPr lang="en-US" altLang="en-US" sz="2200">
              <a:solidFill>
                <a:schemeClr val="tx1"/>
              </a:solidFill>
            </a:endParaRPr>
          </a:p>
          <a:p>
            <a:pPr marL="640715" indent="-273685" algn="just">
              <a:buFont typeface="Arial" panose="020B0604020202020204" pitchFamily="34" charset="0"/>
              <a:buChar char="•"/>
            </a:pPr>
            <a:r>
              <a:rPr lang="en-US" altLang="en-US" sz="2200">
                <a:solidFill>
                  <a:schemeClr val="tx1"/>
                </a:solidFill>
              </a:rPr>
              <a:t>Kenaikan</a:t>
            </a:r>
            <a:endParaRPr lang="en-US" altLang="en-US" sz="2200">
              <a:solidFill>
                <a:schemeClr val="tx1"/>
              </a:solidFill>
            </a:endParaRPr>
          </a:p>
          <a:p>
            <a:pPr algn="just"/>
            <a:endParaRPr lang="en-US" altLang="en-US" sz="2200">
              <a:solidFill>
                <a:schemeClr val="tx1"/>
              </a:solidFill>
            </a:endParaRPr>
          </a:p>
          <a:p>
            <a:pPr marL="342900" indent="-342900" algn="just">
              <a:buFont typeface="+mj-lt"/>
              <a:buAutoNum type="arabicPeriod" startAt="2"/>
            </a:pPr>
            <a:r>
              <a:rPr lang="en-US" altLang="en-US" sz="2200">
                <a:solidFill>
                  <a:schemeClr val="tx1"/>
                </a:solidFill>
              </a:rPr>
              <a:t>Sanksi Pidana Pajak</a:t>
            </a:r>
            <a:endParaRPr lang="en-US" altLang="en-US" sz="2200">
              <a:solidFill>
                <a:schemeClr val="tx1"/>
              </a:solidFill>
            </a:endParaRPr>
          </a:p>
          <a:p>
            <a:pPr marL="692785" indent="-377825" algn="just">
              <a:buFont typeface="Arial" panose="020B0604020202020204" pitchFamily="34" charset="0"/>
              <a:buChar char="•"/>
            </a:pPr>
            <a:r>
              <a:rPr lang="en-US" altLang="en-US" sz="2200">
                <a:solidFill>
                  <a:schemeClr val="tx1"/>
                </a:solidFill>
              </a:rPr>
              <a:t>Sanksi kurungan</a:t>
            </a:r>
            <a:endParaRPr lang="en-US" altLang="en-US" sz="2200">
              <a:solidFill>
                <a:schemeClr val="tx1"/>
              </a:solidFill>
            </a:endParaRPr>
          </a:p>
          <a:p>
            <a:pPr marL="692785" indent="-377825" algn="just">
              <a:buFont typeface="Arial" panose="020B0604020202020204" pitchFamily="34" charset="0"/>
              <a:buChar char="•"/>
            </a:pPr>
            <a:r>
              <a:rPr lang="en-US" altLang="en-US" sz="2200">
                <a:solidFill>
                  <a:schemeClr val="tx1"/>
                </a:solidFill>
              </a:rPr>
              <a:t>Sanksi penjara</a:t>
            </a:r>
            <a:endParaRPr lang="en-US" altLang="en-US" sz="2200">
              <a:solidFill>
                <a:schemeClr val="tx1"/>
              </a:solidFill>
            </a:endParaRPr>
          </a:p>
          <a:p>
            <a:pPr marL="692785" indent="-377825" algn="just">
              <a:buFont typeface="Arial" panose="020B0604020202020204" pitchFamily="34" charset="0"/>
              <a:buChar char="•"/>
            </a:pPr>
            <a:r>
              <a:rPr lang="en-US" altLang="en-US" sz="2200">
                <a:solidFill>
                  <a:schemeClr val="tx1"/>
                </a:solidFill>
              </a:rPr>
              <a:t>Sanksi denda pidana</a:t>
            </a:r>
            <a:endParaRPr lang="en-US" altLang="en-US" sz="2200">
              <a:solidFill>
                <a:schemeClr val="tx1"/>
              </a:solidFill>
            </a:endParaRPr>
          </a:p>
          <a:p>
            <a:pPr algn="just"/>
            <a:endParaRPr lang="en-US" altLang="en-US" sz="2200">
              <a:solidFill>
                <a:schemeClr val="tx1"/>
              </a:solidFill>
            </a:endParaRPr>
          </a:p>
          <a:p>
            <a:pPr algn="just"/>
            <a:r>
              <a:rPr lang="en-US" altLang="en-US" sz="2200">
                <a:solidFill>
                  <a:schemeClr val="tx1"/>
                </a:solidFill>
              </a:rPr>
              <a:t>Dasar hukum: Bab II dan Bab VIII UU KUP.</a:t>
            </a:r>
            <a:endParaRPr lang="en-US" altLang="en-US" sz="22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899795" y="2336165"/>
            <a:ext cx="7416800" cy="3299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/>
          <p:nvPr>
            <p:ph type="subTitle" idx="1"/>
          </p:nvPr>
        </p:nvSpPr>
        <p:spPr>
          <a:xfrm>
            <a:off x="387350" y="719455"/>
            <a:ext cx="8319135" cy="5318760"/>
          </a:xfrm>
        </p:spPr>
        <p:txBody>
          <a:bodyPr>
            <a:normAutofit fontScale="80000"/>
          </a:bodyPr>
          <a:p>
            <a:pPr algn="ctr"/>
            <a:r>
              <a:rPr lang="en-US" altLang="en-US">
                <a:solidFill>
                  <a:schemeClr val="tx1"/>
                </a:solidFill>
              </a:rPr>
              <a:t>Pengertian Sanksi Administratif (Detail)</a:t>
            </a:r>
            <a:endParaRPr lang="en-US" altLang="en-US">
              <a:solidFill>
                <a:schemeClr val="tx1"/>
              </a:solidFill>
            </a:endParaRPr>
          </a:p>
          <a:p>
            <a:pPr algn="just"/>
            <a:endParaRPr lang="en-US" altLang="en-US">
              <a:solidFill>
                <a:schemeClr val="tx1"/>
              </a:solidFill>
            </a:endParaRPr>
          </a:p>
          <a:p>
            <a:pPr algn="just"/>
            <a:r>
              <a:rPr lang="en-US" altLang="en-US">
                <a:solidFill>
                  <a:schemeClr val="tx1"/>
                </a:solidFill>
              </a:rPr>
              <a:t>Sanksi administratif diberikan ketika wajib pajak tidak memenuhi ketentuan formal atau material perpajakan tanpa unsur kesengajaan.</a:t>
            </a:r>
            <a:endParaRPr lang="en-US" altLang="en-US">
              <a:solidFill>
                <a:schemeClr val="tx1"/>
              </a:solidFill>
            </a:endParaRPr>
          </a:p>
          <a:p>
            <a:pPr algn="just"/>
            <a:endParaRPr lang="en-US" altLang="en-US">
              <a:solidFill>
                <a:schemeClr val="tx1"/>
              </a:solidFill>
            </a:endParaRPr>
          </a:p>
          <a:p>
            <a:pPr algn="just"/>
            <a:r>
              <a:rPr lang="en-US" altLang="en-US">
                <a:solidFill>
                  <a:schemeClr val="tx1"/>
                </a:solidFill>
              </a:rPr>
              <a:t>Contohnya:</a:t>
            </a:r>
            <a:endParaRPr lang="en-US" altLang="en-US">
              <a:solidFill>
                <a:schemeClr val="tx1"/>
              </a:solidFill>
            </a:endParaRPr>
          </a:p>
          <a:p>
            <a:pPr marL="342900" indent="-342900" algn="just">
              <a:buAutoNum type="arabicPeriod"/>
            </a:pPr>
            <a:r>
              <a:rPr lang="en-US" altLang="en-US">
                <a:solidFill>
                  <a:schemeClr val="tx1"/>
                </a:solidFill>
              </a:rPr>
              <a:t>Terlambat melaporkan SPT</a:t>
            </a:r>
            <a:endParaRPr lang="en-US" altLang="en-US">
              <a:solidFill>
                <a:schemeClr val="tx1"/>
              </a:solidFill>
            </a:endParaRPr>
          </a:p>
          <a:p>
            <a:pPr marL="342900" indent="-342900" algn="just">
              <a:buAutoNum type="arabicPeriod"/>
            </a:pPr>
            <a:r>
              <a:rPr lang="en-US" altLang="en-US">
                <a:solidFill>
                  <a:schemeClr val="tx1"/>
                </a:solidFill>
              </a:rPr>
              <a:t>Perhitungan pajak tidak akurat</a:t>
            </a:r>
            <a:endParaRPr lang="en-US" altLang="en-US">
              <a:solidFill>
                <a:schemeClr val="tx1"/>
              </a:solidFill>
            </a:endParaRPr>
          </a:p>
          <a:p>
            <a:pPr marL="342900" indent="-342900" algn="just">
              <a:buAutoNum type="arabicPeriod"/>
            </a:pPr>
            <a:r>
              <a:rPr lang="en-US" altLang="en-US">
                <a:solidFill>
                  <a:schemeClr val="tx1"/>
                </a:solidFill>
              </a:rPr>
              <a:t>Kekurangan bayar setelah pemeriksaan</a:t>
            </a:r>
            <a:endParaRPr lang="en-US" altLang="en-US">
              <a:solidFill>
                <a:schemeClr val="tx1"/>
              </a:solidFill>
            </a:endParaRPr>
          </a:p>
          <a:p>
            <a:pPr algn="just"/>
            <a:endParaRPr lang="en-US" altLang="en-US">
              <a:solidFill>
                <a:schemeClr val="tx1"/>
              </a:solidFill>
            </a:endParaRPr>
          </a:p>
          <a:p>
            <a:pPr algn="just"/>
            <a:r>
              <a:rPr lang="en-US" altLang="en-US">
                <a:solidFill>
                  <a:schemeClr val="tx1"/>
                </a:solidFill>
              </a:rPr>
              <a:t>Tujuan bukan menghukum, tetapi memulihkan kerugian negara.</a:t>
            </a:r>
            <a:endParaRPr lang="en-US" altLang="en-US">
              <a:solidFill>
                <a:schemeClr val="tx1"/>
              </a:solidFill>
            </a:endParaRPr>
          </a:p>
          <a:p>
            <a:pPr algn="just"/>
            <a:endParaRPr lang="en-US" altLang="en-US">
              <a:solidFill>
                <a:schemeClr val="tx1"/>
              </a:solidFill>
            </a:endParaRPr>
          </a:p>
          <a:p>
            <a:pPr algn="just"/>
            <a:r>
              <a:rPr lang="en-US" altLang="en-US">
                <a:solidFill>
                  <a:schemeClr val="tx1"/>
                </a:solidFill>
              </a:rPr>
              <a:t>Dasar hukum: Pasal 7, 8, 9, 13 UU KUP.</a:t>
            </a:r>
            <a:endParaRPr lang="en-US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899795" y="2336165"/>
            <a:ext cx="7416800" cy="3299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/>
          <p:nvPr>
            <p:ph type="subTitle" idx="1"/>
          </p:nvPr>
        </p:nvSpPr>
        <p:spPr>
          <a:xfrm>
            <a:off x="387350" y="719455"/>
            <a:ext cx="8319135" cy="5318760"/>
          </a:xfrm>
        </p:spPr>
        <p:txBody>
          <a:bodyPr>
            <a:normAutofit lnSpcReduction="20000"/>
          </a:bodyPr>
          <a:p>
            <a:pPr algn="ctr"/>
            <a:r>
              <a:rPr lang="en-US" altLang="en-US">
                <a:solidFill>
                  <a:schemeClr val="tx1"/>
                </a:solidFill>
              </a:rPr>
              <a:t>Jenis Sanksi Administratif (Diperluas)</a:t>
            </a:r>
            <a:endParaRPr lang="en-US" altLang="en-US">
              <a:solidFill>
                <a:schemeClr val="tx1"/>
              </a:solidFill>
            </a:endParaRPr>
          </a:p>
          <a:p>
            <a:pPr algn="just"/>
            <a:endParaRPr lang="en-US" altLang="en-US">
              <a:solidFill>
                <a:schemeClr val="tx1"/>
              </a:solidFill>
            </a:endParaRPr>
          </a:p>
          <a:p>
            <a:pPr marL="514350" indent="-514350" algn="just">
              <a:buAutoNum type="arabicPeriod"/>
            </a:pPr>
            <a:r>
              <a:rPr lang="en-US" altLang="en-US">
                <a:solidFill>
                  <a:schemeClr val="tx1"/>
                </a:solidFill>
              </a:rPr>
              <a:t>Denda → pelanggaran formal seperti terlambat SPT</a:t>
            </a:r>
            <a:endParaRPr lang="en-US" altLang="en-US">
              <a:solidFill>
                <a:schemeClr val="tx1"/>
              </a:solidFill>
            </a:endParaRPr>
          </a:p>
          <a:p>
            <a:pPr marL="514350" indent="-514350" algn="just">
              <a:buAutoNum type="arabicPeriod"/>
            </a:pPr>
            <a:r>
              <a:rPr lang="en-US" altLang="en-US">
                <a:solidFill>
                  <a:schemeClr val="tx1"/>
                </a:solidFill>
              </a:rPr>
              <a:t>Bunga → kekurangan pembayaran pajak</a:t>
            </a:r>
            <a:endParaRPr lang="en-US" altLang="en-US">
              <a:solidFill>
                <a:schemeClr val="tx1"/>
              </a:solidFill>
            </a:endParaRPr>
          </a:p>
          <a:p>
            <a:pPr marL="514350" indent="-514350" algn="just">
              <a:buAutoNum type="arabicPeriod"/>
            </a:pPr>
            <a:r>
              <a:rPr lang="en-US" altLang="en-US">
                <a:solidFill>
                  <a:schemeClr val="tx1"/>
                </a:solidFill>
              </a:rPr>
              <a:t>Kenaikan → kesalahan/misrepresentasi data</a:t>
            </a:r>
            <a:endParaRPr lang="en-US" altLang="en-US">
              <a:solidFill>
                <a:schemeClr val="tx1"/>
              </a:solidFill>
            </a:endParaRPr>
          </a:p>
          <a:p>
            <a:pPr algn="just"/>
            <a:endParaRPr lang="en-US" altLang="en-US">
              <a:solidFill>
                <a:schemeClr val="tx1"/>
              </a:solidFill>
            </a:endParaRPr>
          </a:p>
          <a:p>
            <a:pPr algn="just"/>
            <a:r>
              <a:rPr lang="en-US" altLang="en-US">
                <a:solidFill>
                  <a:schemeClr val="tx1"/>
                </a:solidFill>
              </a:rPr>
              <a:t>Sanksi administratif bersifat otomatis karena telah ditentukan dalam undang-undang.</a:t>
            </a:r>
            <a:endParaRPr lang="en-US" altLang="en-US">
              <a:solidFill>
                <a:schemeClr val="tx1"/>
              </a:solidFill>
            </a:endParaRPr>
          </a:p>
          <a:p>
            <a:pPr algn="just"/>
            <a:endParaRPr lang="en-US" altLang="en-US">
              <a:solidFill>
                <a:schemeClr val="tx1"/>
              </a:solidFill>
            </a:endParaRPr>
          </a:p>
          <a:p>
            <a:pPr algn="just"/>
            <a:r>
              <a:rPr lang="en-US" altLang="en-US">
                <a:solidFill>
                  <a:schemeClr val="tx1"/>
                </a:solidFill>
              </a:rPr>
              <a:t>Dasar hukum: Pasal 7–13 UU KUP.</a:t>
            </a:r>
            <a:endParaRPr lang="en-US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899795" y="2336165"/>
            <a:ext cx="7416800" cy="3299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/>
          <p:nvPr>
            <p:ph type="subTitle" idx="1"/>
          </p:nvPr>
        </p:nvSpPr>
        <p:spPr>
          <a:xfrm>
            <a:off x="387350" y="719455"/>
            <a:ext cx="8319135" cy="5318760"/>
          </a:xfrm>
        </p:spPr>
        <p:txBody>
          <a:bodyPr>
            <a:normAutofit fontScale="80000"/>
          </a:bodyPr>
          <a:p>
            <a:pPr algn="ctr"/>
            <a:r>
              <a:rPr lang="en-US" altLang="en-US">
                <a:solidFill>
                  <a:schemeClr val="tx1"/>
                </a:solidFill>
              </a:rPr>
              <a:t>Sanksi Denda </a:t>
            </a:r>
            <a:endParaRPr lang="en-US" altLang="en-US">
              <a:solidFill>
                <a:schemeClr val="tx1"/>
              </a:solidFill>
            </a:endParaRPr>
          </a:p>
          <a:p>
            <a:pPr algn="ctr"/>
            <a:endParaRPr lang="en-US" altLang="en-US">
              <a:solidFill>
                <a:schemeClr val="tx1"/>
              </a:solidFill>
            </a:endParaRPr>
          </a:p>
          <a:p>
            <a:pPr algn="just"/>
            <a:r>
              <a:rPr lang="en-US" altLang="en-US">
                <a:solidFill>
                  <a:schemeClr val="tx1"/>
                </a:solidFill>
              </a:rPr>
              <a:t>Jenis denda menurut Pasal 7:</a:t>
            </a:r>
            <a:endParaRPr lang="en-US" altLang="en-US">
              <a:solidFill>
                <a:schemeClr val="tx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chemeClr val="tx1"/>
                </a:solidFill>
              </a:rPr>
              <a:t>SPT Tahunan Orang Pribadi → Rp100.000</a:t>
            </a:r>
            <a:endParaRPr lang="en-US" altLang="en-US">
              <a:solidFill>
                <a:schemeClr val="tx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chemeClr val="tx1"/>
                </a:solidFill>
              </a:rPr>
              <a:t>SPT Tahunan Badan → Rp1.000.000</a:t>
            </a:r>
            <a:endParaRPr lang="en-US" altLang="en-US">
              <a:solidFill>
                <a:schemeClr val="tx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chemeClr val="tx1"/>
                </a:solidFill>
              </a:rPr>
              <a:t>SPT Masa PPN → Rp500.000</a:t>
            </a:r>
            <a:endParaRPr lang="en-US" altLang="en-US">
              <a:solidFill>
                <a:schemeClr val="tx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en-US">
                <a:solidFill>
                  <a:schemeClr val="tx1"/>
                </a:solidFill>
              </a:rPr>
              <a:t>SPT Masa lainnya → Rp100.000</a:t>
            </a:r>
            <a:endParaRPr lang="en-US" altLang="en-US">
              <a:solidFill>
                <a:schemeClr val="tx1"/>
              </a:solidFill>
            </a:endParaRPr>
          </a:p>
          <a:p>
            <a:pPr algn="just"/>
            <a:endParaRPr lang="en-US" altLang="en-US">
              <a:solidFill>
                <a:schemeClr val="tx1"/>
              </a:solidFill>
            </a:endParaRPr>
          </a:p>
          <a:p>
            <a:pPr algn="just"/>
            <a:r>
              <a:rPr lang="en-US" altLang="en-US">
                <a:solidFill>
                  <a:schemeClr val="tx1"/>
                </a:solidFill>
              </a:rPr>
              <a:t>Contoh rinci:</a:t>
            </a:r>
            <a:endParaRPr lang="en-US" altLang="en-US">
              <a:solidFill>
                <a:schemeClr val="tx1"/>
              </a:solidFill>
            </a:endParaRPr>
          </a:p>
          <a:p>
            <a:pPr algn="just"/>
            <a:r>
              <a:rPr lang="en-US" altLang="en-US">
                <a:solidFill>
                  <a:schemeClr val="tx1"/>
                </a:solidFill>
              </a:rPr>
              <a:t>Wajib pajak tidak melaporkan SPT PPN selama 3 bulan →</a:t>
            </a:r>
            <a:endParaRPr lang="en-US" altLang="en-US">
              <a:solidFill>
                <a:schemeClr val="tx1"/>
              </a:solidFill>
            </a:endParaRPr>
          </a:p>
          <a:p>
            <a:pPr algn="just"/>
            <a:r>
              <a:rPr lang="en-US" altLang="en-US">
                <a:solidFill>
                  <a:schemeClr val="tx1"/>
                </a:solidFill>
              </a:rPr>
              <a:t>Total denda = 3 × Rp500.000 = Rp1.500.000</a:t>
            </a:r>
            <a:endParaRPr lang="en-US" altLang="en-US">
              <a:solidFill>
                <a:schemeClr val="tx1"/>
              </a:solidFill>
            </a:endParaRPr>
          </a:p>
          <a:p>
            <a:pPr algn="just"/>
            <a:endParaRPr lang="en-US" altLang="en-US">
              <a:solidFill>
                <a:schemeClr val="tx1"/>
              </a:solidFill>
            </a:endParaRPr>
          </a:p>
          <a:p>
            <a:pPr algn="just"/>
            <a:r>
              <a:rPr lang="en-US" altLang="en-US">
                <a:solidFill>
                  <a:schemeClr val="tx1"/>
                </a:solidFill>
              </a:rPr>
              <a:t>Dasar hukum: Pasal 7 ayat (1) UU KUP.</a:t>
            </a:r>
            <a:endParaRPr lang="en-US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899795" y="2336165"/>
            <a:ext cx="7416800" cy="3299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/>
          <p:nvPr>
            <p:ph type="subTitle" idx="1"/>
          </p:nvPr>
        </p:nvSpPr>
        <p:spPr>
          <a:xfrm>
            <a:off x="387350" y="504190"/>
            <a:ext cx="8319135" cy="5318760"/>
          </a:xfrm>
        </p:spPr>
        <p:txBody>
          <a:bodyPr>
            <a:noAutofit/>
          </a:bodyPr>
          <a:p>
            <a:pPr algn="ctr"/>
            <a:r>
              <a:rPr lang="en-US" altLang="en-US" sz="2200">
                <a:solidFill>
                  <a:schemeClr val="tx1"/>
                </a:solidFill>
              </a:rPr>
              <a:t>Sanksi Bunga</a:t>
            </a:r>
            <a:endParaRPr lang="en-US" altLang="en-US" sz="2200">
              <a:solidFill>
                <a:schemeClr val="tx1"/>
              </a:solidFill>
            </a:endParaRPr>
          </a:p>
          <a:p>
            <a:pPr algn="ctr"/>
            <a:endParaRPr lang="en-US" altLang="en-US" sz="2200">
              <a:solidFill>
                <a:schemeClr val="tx1"/>
              </a:solidFill>
            </a:endParaRPr>
          </a:p>
          <a:p>
            <a:pPr algn="just"/>
            <a:r>
              <a:rPr lang="en-US" altLang="en-US" sz="2200">
                <a:solidFill>
                  <a:schemeClr val="tx1"/>
                </a:solidFill>
              </a:rPr>
              <a:t>Sanksi bunga dikenakan atas kekurangan bayar.</a:t>
            </a:r>
            <a:endParaRPr lang="en-US" altLang="en-US" sz="2200">
              <a:solidFill>
                <a:schemeClr val="tx1"/>
              </a:solidFill>
            </a:endParaRPr>
          </a:p>
          <a:p>
            <a:pPr algn="just"/>
            <a:r>
              <a:rPr lang="en-US" altLang="en-US" sz="2200">
                <a:solidFill>
                  <a:schemeClr val="tx1"/>
                </a:solidFill>
              </a:rPr>
              <a:t>Formula umumnya (UU HPP): Bunga = Tarif × Jumlah Kekurangan × Jumlah Bulan</a:t>
            </a:r>
            <a:endParaRPr lang="en-US" altLang="en-US" sz="2200">
              <a:solidFill>
                <a:schemeClr val="tx1"/>
              </a:solidFill>
            </a:endParaRPr>
          </a:p>
          <a:p>
            <a:pPr algn="just"/>
            <a:endParaRPr lang="en-US" altLang="en-US" sz="2200">
              <a:solidFill>
                <a:schemeClr val="tx1"/>
              </a:solidFill>
            </a:endParaRPr>
          </a:p>
          <a:p>
            <a:pPr algn="just"/>
            <a:r>
              <a:rPr lang="en-US" altLang="en-US" sz="2200">
                <a:solidFill>
                  <a:schemeClr val="tx1"/>
                </a:solidFill>
              </a:rPr>
              <a:t>Tarif bunga berubah mengikuti tingkat suku bunga acuan (SBI) + uplift 5% / tahun (maks. 24 bulan).</a:t>
            </a:r>
            <a:endParaRPr lang="en-US" altLang="en-US" sz="2200">
              <a:solidFill>
                <a:schemeClr val="tx1"/>
              </a:solidFill>
            </a:endParaRPr>
          </a:p>
          <a:p>
            <a:pPr algn="just"/>
            <a:r>
              <a:rPr lang="en-US" altLang="en-US" sz="2200">
                <a:solidFill>
                  <a:schemeClr val="tx1"/>
                </a:solidFill>
              </a:rPr>
              <a:t>Contoh kasus:</a:t>
            </a:r>
            <a:endParaRPr lang="en-US" altLang="en-US" sz="2200">
              <a:solidFill>
                <a:schemeClr val="tx1"/>
              </a:solidFill>
            </a:endParaRPr>
          </a:p>
          <a:p>
            <a:pPr algn="just"/>
            <a:r>
              <a:rPr lang="en-US" altLang="en-US" sz="2200">
                <a:solidFill>
                  <a:schemeClr val="tx1"/>
                </a:solidFill>
              </a:rPr>
              <a:t>Kekurangan bayar Rp120.000.000</a:t>
            </a:r>
            <a:endParaRPr lang="en-US" altLang="en-US" sz="2200">
              <a:solidFill>
                <a:schemeClr val="tx1"/>
              </a:solidFill>
            </a:endParaRPr>
          </a:p>
          <a:p>
            <a:pPr algn="just"/>
            <a:r>
              <a:rPr lang="en-US" altLang="en-US" sz="2200">
                <a:solidFill>
                  <a:schemeClr val="tx1"/>
                </a:solidFill>
              </a:rPr>
              <a:t>Terlambat 10 bulan</a:t>
            </a:r>
            <a:endParaRPr lang="en-US" altLang="en-US" sz="2200">
              <a:solidFill>
                <a:schemeClr val="tx1"/>
              </a:solidFill>
            </a:endParaRPr>
          </a:p>
          <a:p>
            <a:pPr algn="just"/>
            <a:r>
              <a:rPr lang="en-US" altLang="en-US" sz="2200">
                <a:solidFill>
                  <a:schemeClr val="tx1"/>
                </a:solidFill>
              </a:rPr>
              <a:t>Tarif bunga misal 1,3% per bulan →</a:t>
            </a:r>
            <a:endParaRPr lang="en-US" altLang="en-US" sz="2200">
              <a:solidFill>
                <a:schemeClr val="tx1"/>
              </a:solidFill>
            </a:endParaRPr>
          </a:p>
          <a:p>
            <a:pPr algn="just"/>
            <a:r>
              <a:rPr lang="en-US" altLang="en-US" sz="2200">
                <a:solidFill>
                  <a:schemeClr val="tx1"/>
                </a:solidFill>
              </a:rPr>
              <a:t>Sanksi bunga = 1,3% × 10 × Rp120.000.000 = Rp15.600.000</a:t>
            </a:r>
            <a:endParaRPr lang="en-US" altLang="en-US" sz="2200">
              <a:solidFill>
                <a:schemeClr val="tx1"/>
              </a:solidFill>
            </a:endParaRPr>
          </a:p>
          <a:p>
            <a:pPr algn="just"/>
            <a:r>
              <a:rPr lang="en-US" altLang="en-US" sz="2200">
                <a:solidFill>
                  <a:schemeClr val="tx1"/>
                </a:solidFill>
              </a:rPr>
              <a:t>Dasar hukum: Pasal 9 ayat (2a).</a:t>
            </a:r>
            <a:endParaRPr lang="en-US" altLang="en-US" sz="22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899795" y="2336165"/>
            <a:ext cx="7416800" cy="3299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/>
          <p:nvPr>
            <p:ph type="subTitle" idx="1"/>
          </p:nvPr>
        </p:nvSpPr>
        <p:spPr>
          <a:xfrm>
            <a:off x="387350" y="719455"/>
            <a:ext cx="8319135" cy="5318760"/>
          </a:xfrm>
        </p:spPr>
        <p:txBody>
          <a:bodyPr>
            <a:noAutofit/>
          </a:bodyPr>
          <a:p>
            <a:pPr algn="ctr"/>
            <a:r>
              <a:rPr lang="en-US" altLang="en-US" sz="2300">
                <a:solidFill>
                  <a:schemeClr val="tx1"/>
                </a:solidFill>
              </a:rPr>
              <a:t>Sanksi Kenaikan </a:t>
            </a:r>
            <a:endParaRPr lang="en-US" altLang="en-US" sz="2300">
              <a:solidFill>
                <a:schemeClr val="tx1"/>
              </a:solidFill>
            </a:endParaRPr>
          </a:p>
          <a:p>
            <a:pPr algn="ctr"/>
            <a:endParaRPr lang="en-US" altLang="en-US" sz="2300">
              <a:solidFill>
                <a:schemeClr val="tx1"/>
              </a:solidFill>
            </a:endParaRPr>
          </a:p>
          <a:p>
            <a:pPr algn="just"/>
            <a:r>
              <a:rPr lang="en-US" altLang="en-US" sz="2300">
                <a:solidFill>
                  <a:schemeClr val="tx1"/>
                </a:solidFill>
              </a:rPr>
              <a:t>Kategori kenaikan menurut Pasal 13:</a:t>
            </a:r>
            <a:endParaRPr lang="en-US" altLang="en-US" sz="2300">
              <a:solidFill>
                <a:schemeClr val="tx1"/>
              </a:solidFill>
            </a:endParaRPr>
          </a:p>
          <a:p>
            <a:pPr marL="342900" indent="-342900" algn="just">
              <a:buAutoNum type="arabicPeriod"/>
            </a:pPr>
            <a:r>
              <a:rPr lang="en-US" altLang="en-US" sz="2300">
                <a:solidFill>
                  <a:schemeClr val="tx1"/>
                </a:solidFill>
              </a:rPr>
              <a:t>50% → ditemukan kurang bayar dalam SKPKB</a:t>
            </a:r>
            <a:endParaRPr lang="en-US" altLang="en-US" sz="2300">
              <a:solidFill>
                <a:schemeClr val="tx1"/>
              </a:solidFill>
            </a:endParaRPr>
          </a:p>
          <a:p>
            <a:pPr marL="342900" indent="-342900" algn="just">
              <a:buAutoNum type="arabicPeriod"/>
            </a:pPr>
            <a:r>
              <a:rPr lang="en-US" altLang="en-US" sz="2300">
                <a:solidFill>
                  <a:schemeClr val="tx1"/>
                </a:solidFill>
              </a:rPr>
              <a:t>100% → WP tidak melaporkan SPT setelah ditegur</a:t>
            </a:r>
            <a:endParaRPr lang="en-US" altLang="en-US" sz="2300">
              <a:solidFill>
                <a:schemeClr val="tx1"/>
              </a:solidFill>
            </a:endParaRPr>
          </a:p>
          <a:p>
            <a:pPr marL="342900" indent="-342900" algn="just">
              <a:buAutoNum type="arabicPeriod"/>
            </a:pPr>
            <a:r>
              <a:rPr lang="en-US" altLang="en-US" sz="2300">
                <a:solidFill>
                  <a:schemeClr val="tx1"/>
                </a:solidFill>
              </a:rPr>
              <a:t>200% → menyampaikan SPT tidak benar</a:t>
            </a:r>
            <a:endParaRPr lang="en-US" altLang="en-US" sz="2300">
              <a:solidFill>
                <a:schemeClr val="tx1"/>
              </a:solidFill>
            </a:endParaRPr>
          </a:p>
          <a:p>
            <a:pPr algn="just"/>
            <a:endParaRPr lang="en-US" altLang="en-US" sz="2300">
              <a:solidFill>
                <a:schemeClr val="tx1"/>
              </a:solidFill>
            </a:endParaRPr>
          </a:p>
          <a:p>
            <a:pPr algn="just"/>
            <a:r>
              <a:rPr lang="en-US" altLang="en-US" sz="2300">
                <a:solidFill>
                  <a:schemeClr val="tx1"/>
                </a:solidFill>
              </a:rPr>
              <a:t>Contoh rinci:</a:t>
            </a:r>
            <a:endParaRPr lang="en-US" altLang="en-US" sz="2300">
              <a:solidFill>
                <a:schemeClr val="tx1"/>
              </a:solidFill>
            </a:endParaRPr>
          </a:p>
          <a:p>
            <a:pPr algn="just"/>
            <a:r>
              <a:rPr lang="en-US" altLang="en-US" sz="2300">
                <a:solidFill>
                  <a:schemeClr val="tx1"/>
                </a:solidFill>
              </a:rPr>
              <a:t>Kekurangan bayar hasil pemeriksaan: Rp250.000.000</a:t>
            </a:r>
            <a:endParaRPr lang="en-US" altLang="en-US" sz="2300">
              <a:solidFill>
                <a:schemeClr val="tx1"/>
              </a:solidFill>
            </a:endParaRPr>
          </a:p>
          <a:p>
            <a:pPr algn="just"/>
            <a:r>
              <a:rPr lang="en-US" altLang="en-US" sz="2300">
                <a:solidFill>
                  <a:schemeClr val="tx1"/>
                </a:solidFill>
              </a:rPr>
              <a:t>Kenaikan 50% = Rp125.000.000</a:t>
            </a:r>
            <a:endParaRPr lang="en-US" altLang="en-US" sz="2300">
              <a:solidFill>
                <a:schemeClr val="tx1"/>
              </a:solidFill>
            </a:endParaRPr>
          </a:p>
          <a:p>
            <a:pPr algn="just"/>
            <a:r>
              <a:rPr lang="en-US" altLang="en-US" sz="2300">
                <a:solidFill>
                  <a:schemeClr val="tx1"/>
                </a:solidFill>
              </a:rPr>
              <a:t>Total yang harus dibayar = Rp375.000.000</a:t>
            </a:r>
            <a:endParaRPr lang="en-US" altLang="en-US" sz="2300">
              <a:solidFill>
                <a:schemeClr val="tx1"/>
              </a:solidFill>
            </a:endParaRPr>
          </a:p>
          <a:p>
            <a:pPr algn="just"/>
            <a:endParaRPr lang="en-US" altLang="en-US" sz="2300">
              <a:solidFill>
                <a:schemeClr val="tx1"/>
              </a:solidFill>
            </a:endParaRPr>
          </a:p>
          <a:p>
            <a:pPr algn="just"/>
            <a:r>
              <a:rPr lang="en-US" altLang="en-US" sz="2300">
                <a:solidFill>
                  <a:schemeClr val="tx1"/>
                </a:solidFill>
              </a:rPr>
              <a:t>Dasar hukum: Pasal 13 ayat (2) dan (3).</a:t>
            </a:r>
            <a:endParaRPr lang="en-US" altLang="en-US" sz="23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899795" y="2336165"/>
            <a:ext cx="7416800" cy="3299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/>
          <p:nvPr>
            <p:ph type="subTitle" idx="1"/>
          </p:nvPr>
        </p:nvSpPr>
        <p:spPr>
          <a:xfrm>
            <a:off x="387350" y="575945"/>
            <a:ext cx="8525510" cy="5601970"/>
          </a:xfrm>
        </p:spPr>
        <p:txBody>
          <a:bodyPr>
            <a:noAutofit/>
          </a:bodyPr>
          <a:p>
            <a:pPr algn="ctr"/>
            <a:r>
              <a:rPr lang="en-US" altLang="en-US" sz="2300">
                <a:solidFill>
                  <a:schemeClr val="tx1"/>
                </a:solidFill>
              </a:rPr>
              <a:t>Studi Kasus Sanksi Administratif </a:t>
            </a:r>
            <a:endParaRPr lang="en-US" altLang="en-US" sz="2300">
              <a:solidFill>
                <a:schemeClr val="tx1"/>
              </a:solidFill>
            </a:endParaRPr>
          </a:p>
          <a:p>
            <a:pPr algn="just"/>
            <a:endParaRPr lang="en-US" altLang="en-US" sz="2300">
              <a:solidFill>
                <a:schemeClr val="tx1"/>
              </a:solidFill>
            </a:endParaRPr>
          </a:p>
          <a:p>
            <a:pPr algn="just"/>
            <a:r>
              <a:rPr lang="en-US" altLang="en-US" sz="2300">
                <a:solidFill>
                  <a:schemeClr val="tx1"/>
                </a:solidFill>
              </a:rPr>
              <a:t>Kasus: PT Sejahtera Mandiri</a:t>
            </a:r>
            <a:endParaRPr lang="en-US" altLang="en-US" sz="2300">
              <a:solidFill>
                <a:schemeClr val="tx1"/>
              </a:solidFill>
            </a:endParaRPr>
          </a:p>
          <a:p>
            <a:pPr algn="just"/>
            <a:r>
              <a:rPr lang="en-US" altLang="en-US" sz="2300">
                <a:solidFill>
                  <a:schemeClr val="tx1"/>
                </a:solidFill>
              </a:rPr>
              <a:t>Terlambat SPT Badan 2 tahun, Hasil pemeriksaan menemukan kurang bayar PPh Badan Rp500.000.000. Terlambat 12 bulan sejak berakhirnya kewajiban bayar</a:t>
            </a:r>
            <a:endParaRPr lang="en-US" altLang="en-US" sz="2300">
              <a:solidFill>
                <a:schemeClr val="tx1"/>
              </a:solidFill>
            </a:endParaRPr>
          </a:p>
          <a:p>
            <a:pPr algn="just"/>
            <a:endParaRPr lang="en-US" altLang="en-US" sz="2300">
              <a:solidFill>
                <a:schemeClr val="tx1"/>
              </a:solidFill>
            </a:endParaRPr>
          </a:p>
          <a:p>
            <a:pPr algn="just"/>
            <a:r>
              <a:rPr lang="en-US" altLang="en-US" sz="2300">
                <a:solidFill>
                  <a:schemeClr val="tx1"/>
                </a:solidFill>
              </a:rPr>
              <a:t>Perhitungan:</a:t>
            </a:r>
            <a:endParaRPr lang="en-US" altLang="en-US" sz="2300">
              <a:solidFill>
                <a:schemeClr val="tx1"/>
              </a:solidFill>
            </a:endParaRPr>
          </a:p>
          <a:p>
            <a:pPr algn="just"/>
            <a:r>
              <a:rPr lang="en-US" altLang="en-US" sz="2300">
                <a:solidFill>
                  <a:schemeClr val="tx1"/>
                </a:solidFill>
              </a:rPr>
              <a:t>Denda SPT Badan = Rp1.000.000 × 2 = Rp2.000.000</a:t>
            </a:r>
            <a:endParaRPr lang="en-US" altLang="en-US" sz="2300">
              <a:solidFill>
                <a:schemeClr val="tx1"/>
              </a:solidFill>
            </a:endParaRPr>
          </a:p>
          <a:p>
            <a:pPr algn="just"/>
            <a:r>
              <a:rPr lang="en-US" altLang="en-US" sz="2300">
                <a:solidFill>
                  <a:schemeClr val="tx1"/>
                </a:solidFill>
              </a:rPr>
              <a:t>Bunga (1,3% × 12 × 500 jt) = Rp78.000.000</a:t>
            </a:r>
            <a:endParaRPr lang="en-US" altLang="en-US" sz="2300">
              <a:solidFill>
                <a:schemeClr val="tx1"/>
              </a:solidFill>
            </a:endParaRPr>
          </a:p>
          <a:p>
            <a:pPr algn="just"/>
            <a:r>
              <a:rPr lang="en-US" altLang="en-US" sz="2300">
                <a:solidFill>
                  <a:schemeClr val="tx1"/>
                </a:solidFill>
              </a:rPr>
              <a:t>Kenaikan 50% × 500 jt = Rp250.000.000</a:t>
            </a:r>
            <a:endParaRPr lang="en-US" altLang="en-US" sz="2300">
              <a:solidFill>
                <a:schemeClr val="tx1"/>
              </a:solidFill>
            </a:endParaRPr>
          </a:p>
          <a:p>
            <a:pPr algn="just"/>
            <a:r>
              <a:rPr lang="en-US" altLang="en-US" sz="2300">
                <a:solidFill>
                  <a:schemeClr val="tx1"/>
                </a:solidFill>
              </a:rPr>
              <a:t>Total sanksi administratif = Rp330.000.000</a:t>
            </a:r>
            <a:endParaRPr lang="en-US" altLang="en-US" sz="2300">
              <a:solidFill>
                <a:schemeClr val="tx1"/>
              </a:solidFill>
            </a:endParaRPr>
          </a:p>
          <a:p>
            <a:pPr algn="just"/>
            <a:r>
              <a:rPr lang="en-US" altLang="en-US" sz="2300">
                <a:solidFill>
                  <a:schemeClr val="tx1"/>
                </a:solidFill>
              </a:rPr>
              <a:t>Total kewajiban (pokok + sanksi) = Rp830.000.000</a:t>
            </a:r>
            <a:endParaRPr lang="en-US" altLang="en-US" sz="2300">
              <a:solidFill>
                <a:schemeClr val="tx1"/>
              </a:solidFill>
            </a:endParaRPr>
          </a:p>
          <a:p>
            <a:pPr algn="just"/>
            <a:r>
              <a:rPr lang="en-US" altLang="en-US" sz="2300">
                <a:solidFill>
                  <a:schemeClr val="tx1"/>
                </a:solidFill>
              </a:rPr>
              <a:t>Dasar hukum: Pasal 7 &amp; 13 UU KUP.</a:t>
            </a:r>
            <a:endParaRPr lang="en-US" altLang="en-US" sz="23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899795" y="2336165"/>
            <a:ext cx="7416800" cy="3299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/>
          <p:nvPr>
            <p:ph type="subTitle" idx="1"/>
          </p:nvPr>
        </p:nvSpPr>
        <p:spPr>
          <a:xfrm>
            <a:off x="301625" y="504190"/>
            <a:ext cx="8404860" cy="5318760"/>
          </a:xfrm>
        </p:spPr>
        <p:txBody>
          <a:bodyPr>
            <a:noAutofit/>
          </a:bodyPr>
          <a:p>
            <a:pPr algn="ctr"/>
            <a:r>
              <a:rPr lang="en-US" altLang="en-US" sz="2300">
                <a:solidFill>
                  <a:schemeClr val="tx1"/>
                </a:solidFill>
              </a:rPr>
              <a:t>Pengertian Sanksi Pidana Pajak (Perluas)</a:t>
            </a:r>
            <a:endParaRPr lang="en-US" altLang="en-US" sz="2300">
              <a:solidFill>
                <a:schemeClr val="tx1"/>
              </a:solidFill>
            </a:endParaRPr>
          </a:p>
          <a:p>
            <a:pPr algn="just"/>
            <a:endParaRPr lang="en-US" altLang="en-US" sz="2300">
              <a:solidFill>
                <a:schemeClr val="tx1"/>
              </a:solidFill>
            </a:endParaRPr>
          </a:p>
          <a:p>
            <a:pPr algn="just"/>
            <a:r>
              <a:rPr lang="en-US" altLang="en-US" sz="2300">
                <a:solidFill>
                  <a:schemeClr val="tx1"/>
                </a:solidFill>
              </a:rPr>
              <a:t>Sanksi pidana adalah hukuman yang diberikan atas pelanggaran perpajakan yang dilakukan dengan sengaja:</a:t>
            </a:r>
            <a:endParaRPr lang="en-US" altLang="en-US" sz="2300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 sz="2300">
                <a:solidFill>
                  <a:schemeClr val="tx1"/>
                </a:solidFill>
              </a:rPr>
              <a:t>Pemalsuan data</a:t>
            </a:r>
            <a:endParaRPr lang="en-US" altLang="en-US" sz="2300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 sz="2300">
                <a:solidFill>
                  <a:schemeClr val="tx1"/>
                </a:solidFill>
              </a:rPr>
              <a:t>Penggelapan pajak</a:t>
            </a:r>
            <a:endParaRPr lang="en-US" altLang="en-US" sz="2300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 sz="2300">
                <a:solidFill>
                  <a:schemeClr val="tx1"/>
                </a:solidFill>
              </a:rPr>
              <a:t>Manipulasi pembukuan</a:t>
            </a:r>
            <a:endParaRPr lang="en-US" altLang="en-US" sz="2300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 sz="2300">
                <a:solidFill>
                  <a:schemeClr val="tx1"/>
                </a:solidFill>
              </a:rPr>
              <a:t>Penerbitan faktur pajak fiktif</a:t>
            </a:r>
            <a:endParaRPr lang="en-US" altLang="en-US" sz="2300">
              <a:solidFill>
                <a:schemeClr val="tx1"/>
              </a:solidFill>
            </a:endParaRPr>
          </a:p>
          <a:p>
            <a:pPr algn="just"/>
            <a:endParaRPr lang="en-US" altLang="en-US" sz="2300">
              <a:solidFill>
                <a:schemeClr val="tx1"/>
              </a:solidFill>
            </a:endParaRPr>
          </a:p>
          <a:p>
            <a:pPr algn="just"/>
            <a:r>
              <a:rPr lang="en-US" altLang="en-US" sz="2300">
                <a:solidFill>
                  <a:schemeClr val="tx1"/>
                </a:solidFill>
              </a:rPr>
              <a:t>Tujuan sanksi pidana:</a:t>
            </a:r>
            <a:endParaRPr lang="en-US" altLang="en-US" sz="2300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 sz="2300">
                <a:solidFill>
                  <a:schemeClr val="tx1"/>
                </a:solidFill>
              </a:rPr>
              <a:t>Memberi efek jera</a:t>
            </a:r>
            <a:endParaRPr lang="en-US" altLang="en-US" sz="2300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 sz="2300">
                <a:solidFill>
                  <a:schemeClr val="tx1"/>
                </a:solidFill>
              </a:rPr>
              <a:t>Melindungi negar dari kerugian</a:t>
            </a:r>
            <a:endParaRPr lang="en-US" altLang="en-US" sz="2300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 sz="2300">
                <a:solidFill>
                  <a:schemeClr val="tx1"/>
                </a:solidFill>
              </a:rPr>
              <a:t>Menjamin integritas sistem pajak</a:t>
            </a:r>
            <a:endParaRPr lang="en-US" altLang="en-US" sz="2300">
              <a:solidFill>
                <a:schemeClr val="tx1"/>
              </a:solidFill>
            </a:endParaRPr>
          </a:p>
          <a:p>
            <a:pPr algn="just"/>
            <a:r>
              <a:rPr lang="en-US" altLang="en-US" sz="2300">
                <a:solidFill>
                  <a:schemeClr val="tx1"/>
                </a:solidFill>
              </a:rPr>
              <a:t>Dasar hukum: Pasal 38–44B UU KUP.</a:t>
            </a:r>
            <a:endParaRPr lang="en-US" altLang="en-US" sz="23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899795" y="2336165"/>
            <a:ext cx="7416800" cy="3299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/>
          <p:nvPr>
            <p:ph type="subTitle" idx="1"/>
          </p:nvPr>
        </p:nvSpPr>
        <p:spPr>
          <a:xfrm>
            <a:off x="387350" y="719455"/>
            <a:ext cx="8319135" cy="5318760"/>
          </a:xfrm>
        </p:spPr>
        <p:txBody>
          <a:bodyPr>
            <a:noAutofit/>
          </a:bodyPr>
          <a:p>
            <a:pPr algn="ctr"/>
            <a:r>
              <a:rPr lang="en-US" altLang="en-US" sz="2300">
                <a:solidFill>
                  <a:schemeClr val="tx1"/>
                </a:solidFill>
              </a:rPr>
              <a:t>Unsur Tindak Pidana Pajak (Perluas)</a:t>
            </a:r>
            <a:endParaRPr lang="en-US" altLang="en-US" sz="2300">
              <a:solidFill>
                <a:schemeClr val="tx1"/>
              </a:solidFill>
            </a:endParaRPr>
          </a:p>
          <a:p>
            <a:pPr algn="just"/>
            <a:endParaRPr lang="en-US" altLang="en-US" sz="2300">
              <a:solidFill>
                <a:schemeClr val="tx1"/>
              </a:solidFill>
            </a:endParaRPr>
          </a:p>
          <a:p>
            <a:pPr algn="just"/>
            <a:r>
              <a:rPr lang="en-US" altLang="en-US" sz="2300">
                <a:solidFill>
                  <a:schemeClr val="tx1"/>
                </a:solidFill>
              </a:rPr>
              <a:t>Unsur lengkap:</a:t>
            </a:r>
            <a:endParaRPr lang="en-US" altLang="en-US" sz="2300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 sz="2300">
                <a:solidFill>
                  <a:schemeClr val="tx1"/>
                </a:solidFill>
              </a:rPr>
              <a:t>Perbuatan melawan hukum</a:t>
            </a:r>
            <a:endParaRPr lang="en-US" altLang="en-US" sz="2300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 sz="2300">
                <a:solidFill>
                  <a:schemeClr val="tx1"/>
                </a:solidFill>
              </a:rPr>
              <a:t>Kesengajaan (intentional wrongdoing)</a:t>
            </a:r>
            <a:endParaRPr lang="en-US" altLang="en-US" sz="2300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 sz="2300">
                <a:solidFill>
                  <a:schemeClr val="tx1"/>
                </a:solidFill>
              </a:rPr>
              <a:t>Kerugian negara nyata/berpotensi nyata</a:t>
            </a:r>
            <a:endParaRPr lang="en-US" altLang="en-US" sz="2300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 sz="2300">
                <a:solidFill>
                  <a:schemeClr val="tx1"/>
                </a:solidFill>
              </a:rPr>
              <a:t>Pelaku: WP, pengurus badan, akuntan, atau pihak lain yang turut serta</a:t>
            </a:r>
            <a:endParaRPr lang="en-US" altLang="en-US" sz="2300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 sz="2300">
                <a:solidFill>
                  <a:schemeClr val="tx1"/>
                </a:solidFill>
              </a:rPr>
              <a:t>Alat bukti: pembukuan, transaksi, faktur, digital evidence</a:t>
            </a:r>
            <a:endParaRPr lang="en-US" altLang="en-US" sz="2300">
              <a:solidFill>
                <a:schemeClr val="tx1"/>
              </a:solidFill>
            </a:endParaRPr>
          </a:p>
          <a:p>
            <a:pPr algn="just"/>
            <a:endParaRPr lang="en-US" altLang="en-US" sz="2300">
              <a:solidFill>
                <a:schemeClr val="tx1"/>
              </a:solidFill>
            </a:endParaRPr>
          </a:p>
          <a:p>
            <a:pPr algn="just"/>
            <a:r>
              <a:rPr lang="en-US" altLang="en-US" sz="2300">
                <a:solidFill>
                  <a:schemeClr val="tx1"/>
                </a:solidFill>
              </a:rPr>
              <a:t>Dasar hukum: Pasal 38–39.</a:t>
            </a:r>
            <a:endParaRPr lang="en-US" altLang="en-US" sz="23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899795" y="2336165"/>
            <a:ext cx="7416800" cy="3299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/>
          <p:nvPr>
            <p:ph type="subTitle" idx="1"/>
          </p:nvPr>
        </p:nvSpPr>
        <p:spPr>
          <a:xfrm>
            <a:off x="387350" y="647700"/>
            <a:ext cx="8319135" cy="5518150"/>
          </a:xfrm>
        </p:spPr>
        <p:txBody>
          <a:bodyPr>
            <a:noAutofit/>
          </a:bodyPr>
          <a:p>
            <a:pPr algn="ctr"/>
            <a:r>
              <a:rPr lang="en-US" altLang="en-US" sz="2200">
                <a:solidFill>
                  <a:schemeClr val="tx1"/>
                </a:solidFill>
              </a:rPr>
              <a:t>Jenis Sanksi Pidana </a:t>
            </a:r>
            <a:endParaRPr lang="en-US" altLang="en-US" sz="2200">
              <a:solidFill>
                <a:schemeClr val="tx1"/>
              </a:solidFill>
            </a:endParaRPr>
          </a:p>
          <a:p>
            <a:pPr algn="ctr"/>
            <a:endParaRPr lang="en-US" altLang="en-US" sz="2200">
              <a:solidFill>
                <a:schemeClr val="tx1"/>
              </a:solidFill>
            </a:endParaRPr>
          </a:p>
          <a:p>
            <a:pPr algn="just"/>
            <a:r>
              <a:rPr lang="en-US" altLang="en-US" sz="2200">
                <a:solidFill>
                  <a:schemeClr val="tx1"/>
                </a:solidFill>
              </a:rPr>
              <a:t>Pidana Denda: 1× sampai 4× pajak terutang</a:t>
            </a:r>
            <a:endParaRPr lang="en-US" altLang="en-US" sz="2200">
              <a:solidFill>
                <a:schemeClr val="tx1"/>
              </a:solidFill>
            </a:endParaRPr>
          </a:p>
          <a:p>
            <a:pPr algn="just"/>
            <a:endParaRPr lang="en-US" altLang="en-US" sz="2200">
              <a:solidFill>
                <a:schemeClr val="tx1"/>
              </a:solidFill>
            </a:endParaRPr>
          </a:p>
          <a:p>
            <a:pPr algn="just"/>
            <a:r>
              <a:rPr lang="en-US" altLang="en-US" sz="2200">
                <a:solidFill>
                  <a:schemeClr val="tx1"/>
                </a:solidFill>
              </a:rPr>
              <a:t>Pidana Penjara: 6 bulan – 6 tahun</a:t>
            </a:r>
            <a:endParaRPr lang="en-US" altLang="en-US" sz="2200">
              <a:solidFill>
                <a:schemeClr val="tx1"/>
              </a:solidFill>
            </a:endParaRPr>
          </a:p>
          <a:p>
            <a:pPr algn="just"/>
            <a:endParaRPr lang="en-US" altLang="en-US" sz="2200">
              <a:solidFill>
                <a:schemeClr val="tx1"/>
              </a:solidFill>
            </a:endParaRPr>
          </a:p>
          <a:p>
            <a:pPr algn="just"/>
            <a:r>
              <a:rPr lang="en-US" altLang="en-US" sz="2200">
                <a:solidFill>
                  <a:schemeClr val="tx1"/>
                </a:solidFill>
              </a:rPr>
              <a:t>Pidana Kurungan: untuk pelanggaran lebih ringan (Pasal 38)</a:t>
            </a:r>
            <a:endParaRPr lang="en-US" altLang="en-US" sz="2200">
              <a:solidFill>
                <a:schemeClr val="tx1"/>
              </a:solidFill>
            </a:endParaRPr>
          </a:p>
          <a:p>
            <a:pPr algn="just"/>
            <a:endParaRPr lang="en-US" altLang="en-US" sz="2200">
              <a:solidFill>
                <a:schemeClr val="tx1"/>
              </a:solidFill>
            </a:endParaRPr>
          </a:p>
          <a:p>
            <a:pPr algn="just"/>
            <a:r>
              <a:rPr lang="en-US" altLang="en-US" sz="2200">
                <a:solidFill>
                  <a:schemeClr val="tx1"/>
                </a:solidFill>
              </a:rPr>
              <a:t>Contoh:</a:t>
            </a:r>
            <a:endParaRPr lang="en-US" altLang="en-US" sz="2200">
              <a:solidFill>
                <a:schemeClr val="tx1"/>
              </a:solidFill>
            </a:endParaRPr>
          </a:p>
          <a:p>
            <a:pPr algn="just"/>
            <a:r>
              <a:rPr lang="en-US" altLang="en-US" sz="2200">
                <a:solidFill>
                  <a:schemeClr val="tx1"/>
                </a:solidFill>
              </a:rPr>
              <a:t>Wajib pajak sengaja menghilangkan pembukuan untuk menghindari pemeriksaan.</a:t>
            </a:r>
            <a:endParaRPr lang="en-US" altLang="en-US" sz="2200">
              <a:solidFill>
                <a:schemeClr val="tx1"/>
              </a:solidFill>
            </a:endParaRPr>
          </a:p>
          <a:p>
            <a:pPr algn="just"/>
            <a:r>
              <a:rPr lang="en-US" altLang="en-US" sz="2200">
                <a:solidFill>
                  <a:schemeClr val="tx1"/>
                </a:solidFill>
              </a:rPr>
              <a:t>→ Penjara 1–6 tahun</a:t>
            </a:r>
            <a:endParaRPr lang="en-US" altLang="en-US" sz="2200">
              <a:solidFill>
                <a:schemeClr val="tx1"/>
              </a:solidFill>
            </a:endParaRPr>
          </a:p>
          <a:p>
            <a:pPr algn="just"/>
            <a:r>
              <a:rPr lang="en-US" altLang="en-US" sz="2200">
                <a:solidFill>
                  <a:schemeClr val="tx1"/>
                </a:solidFill>
              </a:rPr>
              <a:t>→ Denda 2–4× pajak terutang</a:t>
            </a:r>
            <a:endParaRPr lang="en-US" altLang="en-US" sz="2200">
              <a:solidFill>
                <a:schemeClr val="tx1"/>
              </a:solidFill>
            </a:endParaRPr>
          </a:p>
          <a:p>
            <a:pPr algn="just"/>
            <a:r>
              <a:rPr lang="en-US" altLang="en-US" sz="2200">
                <a:solidFill>
                  <a:schemeClr val="tx1"/>
                </a:solidFill>
              </a:rPr>
              <a:t>Dasar hukum: Pasal 39 ayat (1).</a:t>
            </a:r>
            <a:endParaRPr lang="en-US" altLang="en-US" sz="22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899795" y="2336165"/>
            <a:ext cx="7416800" cy="3299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/>
          <p:nvPr>
            <p:ph type="subTitle" idx="1"/>
          </p:nvPr>
        </p:nvSpPr>
        <p:spPr>
          <a:xfrm>
            <a:off x="387350" y="575945"/>
            <a:ext cx="8319135" cy="5318760"/>
          </a:xfrm>
        </p:spPr>
        <p:txBody>
          <a:bodyPr>
            <a:noAutofit/>
          </a:bodyPr>
          <a:p>
            <a:pPr algn="ctr"/>
            <a:r>
              <a:rPr lang="en-US" altLang="en-US" sz="2300">
                <a:solidFill>
                  <a:schemeClr val="tx1"/>
                </a:solidFill>
              </a:rPr>
              <a:t>Studi Kasus Pidana Pajak </a:t>
            </a:r>
            <a:endParaRPr lang="en-US" altLang="en-US" sz="2300">
              <a:solidFill>
                <a:schemeClr val="tx1"/>
              </a:solidFill>
            </a:endParaRPr>
          </a:p>
          <a:p>
            <a:pPr algn="ctr"/>
            <a:endParaRPr lang="en-US" altLang="en-US" sz="2300">
              <a:solidFill>
                <a:schemeClr val="tx1"/>
              </a:solidFill>
            </a:endParaRPr>
          </a:p>
          <a:p>
            <a:pPr algn="just"/>
            <a:r>
              <a:rPr lang="en-US" altLang="en-US" sz="2300">
                <a:solidFill>
                  <a:schemeClr val="tx1"/>
                </a:solidFill>
              </a:rPr>
              <a:t>Kasus nyata yang disederhanakan:</a:t>
            </a:r>
            <a:endParaRPr lang="en-US" altLang="en-US" sz="2300">
              <a:solidFill>
                <a:schemeClr val="tx1"/>
              </a:solidFill>
            </a:endParaRPr>
          </a:p>
          <a:p>
            <a:pPr algn="just"/>
            <a:r>
              <a:rPr lang="en-US" altLang="en-US" sz="2300">
                <a:solidFill>
                  <a:schemeClr val="tx1"/>
                </a:solidFill>
              </a:rPr>
              <a:t>Direktur PT XYZ memalsukan faktur pajak masukan sebesar Rp5 miliar. Sistem DJP menemukan pola penggunaan nomor seri faktur yang tidak sah.</a:t>
            </a:r>
            <a:endParaRPr lang="en-US" altLang="en-US" sz="2300">
              <a:solidFill>
                <a:schemeClr val="tx1"/>
              </a:solidFill>
            </a:endParaRPr>
          </a:p>
          <a:p>
            <a:pPr algn="just"/>
            <a:endParaRPr lang="en-US" altLang="en-US" sz="2300">
              <a:solidFill>
                <a:schemeClr val="tx1"/>
              </a:solidFill>
            </a:endParaRPr>
          </a:p>
          <a:p>
            <a:pPr algn="just"/>
            <a:r>
              <a:rPr lang="en-US" altLang="en-US" sz="2300">
                <a:solidFill>
                  <a:schemeClr val="tx1"/>
                </a:solidFill>
              </a:rPr>
              <a:t>Konsekuensi:</a:t>
            </a:r>
            <a:endParaRPr lang="en-US" altLang="en-US" sz="2300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 sz="2300">
                <a:solidFill>
                  <a:schemeClr val="tx1"/>
                </a:solidFill>
              </a:rPr>
              <a:t>Pajak kurang bayar: Rp5.000.000.000</a:t>
            </a:r>
            <a:endParaRPr lang="en-US" altLang="en-US" sz="2300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 sz="2300">
                <a:solidFill>
                  <a:schemeClr val="tx1"/>
                </a:solidFill>
              </a:rPr>
              <a:t>Denda pidana: 4× → Rp20.000.000.000</a:t>
            </a:r>
            <a:endParaRPr lang="en-US" altLang="en-US" sz="2300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 sz="2300">
                <a:solidFill>
                  <a:schemeClr val="tx1"/>
                </a:solidFill>
              </a:rPr>
              <a:t>Ancaman penjara: 2–6 tahun</a:t>
            </a:r>
            <a:endParaRPr lang="en-US" altLang="en-US" sz="2300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 sz="2300">
                <a:solidFill>
                  <a:schemeClr val="tx1"/>
                </a:solidFill>
              </a:rPr>
              <a:t>Penyitaan dokumen dan aset</a:t>
            </a:r>
            <a:endParaRPr lang="en-US" altLang="en-US" sz="2300">
              <a:solidFill>
                <a:schemeClr val="tx1"/>
              </a:solidFill>
            </a:endParaRPr>
          </a:p>
          <a:p>
            <a:pPr algn="just"/>
            <a:endParaRPr lang="en-US" altLang="en-US" sz="2300">
              <a:solidFill>
                <a:schemeClr val="tx1"/>
              </a:solidFill>
            </a:endParaRPr>
          </a:p>
          <a:p>
            <a:pPr algn="just"/>
            <a:r>
              <a:rPr lang="en-US" altLang="en-US" sz="2300">
                <a:solidFill>
                  <a:schemeClr val="tx1"/>
                </a:solidFill>
              </a:rPr>
              <a:t>Dasar hukum: Pasal 39A huruf a (Faktur Pajak Fiktif).</a:t>
            </a:r>
            <a:endParaRPr lang="en-US" altLang="en-US" sz="23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899795" y="2336165"/>
            <a:ext cx="7416800" cy="3299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/>
          <p:nvPr>
            <p:ph type="subTitle" idx="1"/>
          </p:nvPr>
        </p:nvSpPr>
        <p:spPr>
          <a:xfrm>
            <a:off x="387350" y="647700"/>
            <a:ext cx="8319135" cy="5530215"/>
          </a:xfrm>
        </p:spPr>
        <p:txBody>
          <a:bodyPr>
            <a:noAutofit/>
          </a:bodyPr>
          <a:p>
            <a:pPr algn="ctr"/>
            <a:r>
              <a:rPr lang="en-US" altLang="en-US" sz="2100">
                <a:solidFill>
                  <a:schemeClr val="tx1"/>
                </a:solidFill>
              </a:rPr>
              <a:t>Proses Penyidikan Pajak </a:t>
            </a:r>
            <a:endParaRPr lang="en-US" altLang="en-US" sz="2100">
              <a:solidFill>
                <a:schemeClr val="tx1"/>
              </a:solidFill>
            </a:endParaRPr>
          </a:p>
          <a:p>
            <a:pPr algn="ctr"/>
            <a:endParaRPr lang="en-US" altLang="en-US" sz="2100">
              <a:solidFill>
                <a:schemeClr val="tx1"/>
              </a:solidFill>
            </a:endParaRPr>
          </a:p>
          <a:p>
            <a:pPr algn="just"/>
            <a:r>
              <a:rPr lang="en-US" altLang="en-US" sz="2100">
                <a:solidFill>
                  <a:schemeClr val="tx1"/>
                </a:solidFill>
              </a:rPr>
              <a:t>Tahapan penyidikan menurut Pasal 44:</a:t>
            </a:r>
            <a:endParaRPr lang="en-US" altLang="en-US" sz="2100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 sz="2100">
                <a:solidFill>
                  <a:schemeClr val="tx1"/>
                </a:solidFill>
              </a:rPr>
              <a:t>Pengumpulan alat bukti</a:t>
            </a:r>
            <a:endParaRPr lang="en-US" altLang="en-US" sz="2100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 sz="2100">
                <a:solidFill>
                  <a:schemeClr val="tx1"/>
                </a:solidFill>
              </a:rPr>
              <a:t>Pemanggilan saksi dan ahli</a:t>
            </a:r>
            <a:endParaRPr lang="en-US" altLang="en-US" sz="2100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 sz="2100">
                <a:solidFill>
                  <a:schemeClr val="tx1"/>
                </a:solidFill>
              </a:rPr>
              <a:t>Pemeriksaan dokumen keuangan</a:t>
            </a:r>
            <a:endParaRPr lang="en-US" altLang="en-US" sz="2100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 sz="2100">
                <a:solidFill>
                  <a:schemeClr val="tx1"/>
                </a:solidFill>
              </a:rPr>
              <a:t>Penggeledahan dan penyitaan</a:t>
            </a:r>
            <a:endParaRPr lang="en-US" altLang="en-US" sz="2100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 sz="2100">
                <a:solidFill>
                  <a:schemeClr val="tx1"/>
                </a:solidFill>
              </a:rPr>
              <a:t>Analisis transaksi elektronik (digital forensics)</a:t>
            </a:r>
            <a:endParaRPr lang="en-US" altLang="en-US" sz="2100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 sz="2100">
                <a:solidFill>
                  <a:schemeClr val="tx1"/>
                </a:solidFill>
              </a:rPr>
              <a:t>Penyusunan berkas perkara</a:t>
            </a:r>
            <a:endParaRPr lang="en-US" altLang="en-US" sz="2100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US" altLang="en-US" sz="2100">
                <a:solidFill>
                  <a:schemeClr val="tx1"/>
                </a:solidFill>
              </a:rPr>
              <a:t>Pelimpahan ke Kejaksaan</a:t>
            </a:r>
            <a:endParaRPr lang="en-US" altLang="en-US" sz="2100">
              <a:solidFill>
                <a:schemeClr val="tx1"/>
              </a:solidFill>
            </a:endParaRPr>
          </a:p>
          <a:p>
            <a:pPr algn="just"/>
            <a:endParaRPr lang="en-US" altLang="en-US" sz="2100">
              <a:solidFill>
                <a:schemeClr val="tx1"/>
              </a:solidFill>
            </a:endParaRPr>
          </a:p>
          <a:p>
            <a:pPr algn="just"/>
            <a:r>
              <a:rPr lang="en-US" altLang="en-US" sz="2100">
                <a:solidFill>
                  <a:schemeClr val="tx1"/>
                </a:solidFill>
              </a:rPr>
              <a:t>Jika wajib pajak melunasi kerugian negara + sanksi, penyidikan dapat dihentikan (ultimum remedium).</a:t>
            </a:r>
            <a:endParaRPr lang="en-US" altLang="en-US" sz="2100">
              <a:solidFill>
                <a:schemeClr val="tx1"/>
              </a:solidFill>
            </a:endParaRPr>
          </a:p>
          <a:p>
            <a:pPr algn="just"/>
            <a:r>
              <a:rPr lang="en-US" altLang="en-US" sz="2100">
                <a:solidFill>
                  <a:schemeClr val="tx1"/>
                </a:solidFill>
              </a:rPr>
              <a:t>Dasar hukum: Pasal 44B UU KUP.</a:t>
            </a:r>
            <a:endParaRPr lang="en-US" altLang="en-US" sz="21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/>
              <a:t>	</a:t>
            </a:r>
            <a:endParaRPr lang="en-US" sz="4000" b="1"/>
          </a:p>
          <a:p>
            <a:endParaRPr lang="en-US" sz="4000" b="1"/>
          </a:p>
          <a:p>
            <a:endParaRPr lang="id-ID" sz="2400" b="1">
              <a:sym typeface="Wingdings" panose="05000000000000000000" pitchFamily="2" charset="2"/>
            </a:endParaRPr>
          </a:p>
          <a:p>
            <a:r>
              <a:rPr lang="id-ID" sz="4000" b="1">
                <a:sym typeface="Wingdings" panose="05000000000000000000" pitchFamily="2" charset="2"/>
              </a:rPr>
              <a:t> </a:t>
            </a:r>
            <a:r>
              <a:rPr lang="en-US" sz="4000" b="1"/>
              <a:t>END</a:t>
            </a:r>
            <a:r>
              <a:rPr lang="id-ID" sz="4000" b="1"/>
              <a:t> </a:t>
            </a:r>
            <a:r>
              <a:rPr lang="id-ID" sz="4000" b="1">
                <a:sym typeface="Wingdings" panose="05000000000000000000" pitchFamily="2" charset="2"/>
              </a:rPr>
              <a:t></a:t>
            </a:r>
            <a:endParaRPr lang="en-US" sz="4000" b="1" dirty="0"/>
          </a:p>
        </p:txBody>
      </p:sp>
    </p:spTree>
  </p:cSld>
  <p:clrMapOvr>
    <a:masterClrMapping/>
  </p:clrMapOvr>
  <p:transition spd="slow">
    <p:fade thruBlk="1"/>
  </p:transition>
</p:sld>
</file>

<file path=ppt/tags/tag1.xml><?xml version="1.0" encoding="utf-8"?>
<p:tagLst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2.xml><?xml version="1.0" encoding="utf-8"?>
<p:tagLst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5365</Words>
  <Application>WPS Presentation</Application>
  <PresentationFormat>On-screen Show (4:3)</PresentationFormat>
  <Paragraphs>202</Paragraphs>
  <Slides>18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Arial</vt:lpstr>
      <vt:lpstr>SimSun</vt:lpstr>
      <vt:lpstr>Wingdings</vt:lpstr>
      <vt:lpstr>Calibri</vt:lpstr>
      <vt:lpstr>Times New Roman</vt:lpstr>
      <vt:lpstr>Cambria</vt:lpstr>
      <vt:lpstr>Wingdings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IBI Darmajaya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Intan Meitasari</cp:lastModifiedBy>
  <cp:revision>523</cp:revision>
  <cp:lastPrinted>2017-08-29T02:54:00Z</cp:lastPrinted>
  <dcterms:created xsi:type="dcterms:W3CDTF">2010-04-18T12:06:00Z</dcterms:created>
  <dcterms:modified xsi:type="dcterms:W3CDTF">2025-11-24T06:24:08Z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63FF5585FBAC497AA5C1E1856302071D_12</vt:lpwstr>
  </property>
  <property fmtid="{D5CDD505-2E9C-101B-9397-08002B2CF9AE}" pid="3" name="KSOProductBuildVer">
    <vt:lpwstr>1033-12.2.0.23155</vt:lpwstr>
  </property>
</Properties>
</file>