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5"/>
  </p:handoutMasterIdLst>
  <p:sldIdLst>
    <p:sldId id="256" r:id="rId3"/>
    <p:sldId id="461" r:id="rId5"/>
    <p:sldId id="385" r:id="rId6"/>
    <p:sldId id="462" r:id="rId7"/>
    <p:sldId id="463" r:id="rId8"/>
    <p:sldId id="411" r:id="rId9"/>
    <p:sldId id="434" r:id="rId10"/>
    <p:sldId id="435" r:id="rId11"/>
    <p:sldId id="438" r:id="rId12"/>
    <p:sldId id="464" r:id="rId13"/>
    <p:sldId id="465" r:id="rId14"/>
    <p:sldId id="436" r:id="rId15"/>
    <p:sldId id="466" r:id="rId16"/>
    <p:sldId id="439" r:id="rId17"/>
    <p:sldId id="440" r:id="rId18"/>
    <p:sldId id="467" r:id="rId19"/>
    <p:sldId id="441" r:id="rId20"/>
    <p:sldId id="442" r:id="rId21"/>
    <p:sldId id="444" r:id="rId22"/>
    <p:sldId id="468" r:id="rId23"/>
    <p:sldId id="460" r:id="rId24"/>
  </p:sldIdLst>
  <p:sldSz cx="9144000" cy="6858000" type="screen4x3"/>
  <p:notesSz cx="7045325" cy="9345295"/>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9" userDrawn="1">
          <p15:clr>
            <a:srgbClr val="A4A3A4"/>
          </p15:clr>
        </p15:guide>
        <p15:guide id="2" pos="282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varScale="1">
        <p:scale>
          <a:sx n="48" d="100"/>
          <a:sy n="48" d="100"/>
        </p:scale>
        <p:origin x="1644" y="36"/>
      </p:cViewPr>
      <p:guideLst>
        <p:guide orient="horz" pos="2209"/>
        <p:guide pos="2825"/>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3011"/>
        <p:guide pos="2176"/>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0" Type="http://schemas.openxmlformats.org/officeDocument/2006/relationships/tags" Target="tags/tag2.xml"/><Relationship Id="rId3" Type="http://schemas.openxmlformats.org/officeDocument/2006/relationships/slide" Target="slides/slide1.xml"/><Relationship Id="rId29" Type="http://schemas.openxmlformats.org/officeDocument/2006/relationships/commentAuthors" Target="commentAuthors.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1. Pengurus dipilih oleh Rapat Anggota.</a:t>
            </a:r>
            <a:r>
              <a:rPr lang="en-US" altLang="en-US">
                <a:sym typeface="+mn-ea"/>
              </a:rPr>
              <a:t>(Pasal 29–31)</a:t>
            </a:r>
            <a:endParaRPr lang="en-US" altLang="en-US"/>
          </a:p>
          <a:p>
            <a:r>
              <a:rPr lang="en-US" altLang="en-US"/>
              <a:t>Tugas: Mengelola seluruh operasional. Menyusun rencana kerja dan RAPBK. Mewakili koperasi di muka hukum.</a:t>
            </a:r>
            <a:endParaRPr lang="en-US" altLang="en-US"/>
          </a:p>
          <a:p>
            <a:r>
              <a:rPr lang="en-US" altLang="en-US"/>
              <a:t>Contoh:</a:t>
            </a:r>
            <a:endParaRPr lang="en-US" altLang="en-US"/>
          </a:p>
          <a:p>
            <a:r>
              <a:rPr lang="en-US" altLang="en-US"/>
              <a:t>Pengurus KSP “Sejahtera” menandatangani kontrak kerjasama pendanaan dengan BPR untuk memperbesar modal koperasi.</a:t>
            </a:r>
            <a:endParaRPr lang="en-US" altLang="en-US"/>
          </a:p>
          <a:p>
            <a:r>
              <a:rPr lang="en-US" altLang="en-US"/>
              <a:t>2. Pengawas melakukan penilaian terhadap kinerja pengurus.</a:t>
            </a:r>
            <a:endParaRPr lang="en-US" altLang="en-US"/>
          </a:p>
          <a:p>
            <a:r>
              <a:rPr lang="en-US" altLang="en-US"/>
              <a:t>Tugasnya mencakup: Memeriksa laporan keuangan. Menilai kepatuhan terhadap AD/ART. Memberikan rekomendasi perbaikan. Sebagai analogi, posisi Pengawas mirip komite audit dalam perusahaan.</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Tim Pro:</a:t>
            </a:r>
            <a:endParaRPr lang="en-US" altLang="en-US"/>
          </a:p>
          <a:p>
            <a:r>
              <a:rPr lang="en-US" altLang="en-US"/>
              <a:t>Tidak ada RAT selama 5 tahun melanggar Pasal 23–26.</a:t>
            </a:r>
            <a:endParaRPr lang="en-US" altLang="en-US"/>
          </a:p>
          <a:p>
            <a:r>
              <a:rPr lang="en-US" altLang="en-US"/>
              <a:t>Tidak menjalankan usaha → memenuhi syarat pembubaran administratif.</a:t>
            </a:r>
            <a:endParaRPr lang="en-US" altLang="en-US"/>
          </a:p>
          <a:p>
            <a:r>
              <a:rPr lang="en-US" altLang="en-US"/>
              <a:t>Mencegah kerugian anggota dan penyalahgunaan aset.</a:t>
            </a:r>
            <a:endParaRPr lang="en-US" altLang="en-US"/>
          </a:p>
          <a:p>
            <a:endParaRPr lang="en-US" altLang="en-US"/>
          </a:p>
          <a:p>
            <a:r>
              <a:rPr lang="en-US" altLang="en-US"/>
              <a:t>Tim Kontra:</a:t>
            </a:r>
            <a:endParaRPr lang="en-US" altLang="en-US"/>
          </a:p>
          <a:p>
            <a:r>
              <a:rPr lang="en-US" altLang="en-US"/>
              <a:t>Koperasi masih memiliki aset yang bisa dioptimalkan.</a:t>
            </a:r>
            <a:endParaRPr lang="en-US" altLang="en-US"/>
          </a:p>
          <a:p>
            <a:r>
              <a:rPr lang="en-US" altLang="en-US"/>
              <a:t>Revitalisasi lebih bermanfaat daripada pembubaran.</a:t>
            </a:r>
            <a:endParaRPr lang="en-US" altLang="en-US"/>
          </a:p>
          <a:p>
            <a:r>
              <a:rPr lang="en-US" altLang="en-US"/>
              <a:t>Pembubaran dapat menghilangkan peluang ekonomi lokal bagi anggota.</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US" alt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sym typeface="+mn-ea"/>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HKB24413</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a:t>
            </a:r>
            <a:r>
              <a:rPr 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lang="en-US" altLang="en-US"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HKB24413</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a:t>
            </a:r>
            <a:r>
              <a:rPr lang="id-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 </a:t>
            </a:r>
            <a:r>
              <a:rPr 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HUKUM </a:t>
            </a:r>
            <a:r>
              <a:rPr lang="en-US" altLang="en-ID" sz="1100" dirty="0">
                <a:ln>
                  <a:noFill/>
                </a:ln>
                <a:effectLst/>
                <a:latin typeface="Arial" panose="020B0604020202020204" pitchFamily="34" charset="0"/>
                <a:ea typeface="Calibri" panose="020F0502020204030204" pitchFamily="34" charset="0"/>
                <a:cs typeface="Times New Roman" panose="02020603050405020304" pitchFamily="18" charset="0"/>
                <a:sym typeface="+mn-ea"/>
              </a:rPr>
              <a:t>PERUSAHAAN</a:t>
            </a:r>
            <a:endParaRPr kumimoji="0" lang="en-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1918097"/>
            <a:ext cx="9144000" cy="1568450"/>
          </a:xfrm>
          <a:prstGeom prst="rect">
            <a:avLst/>
          </a:prstGeom>
          <a:noFill/>
        </p:spPr>
        <p:txBody>
          <a:bodyPr wrap="square" lIns="91440" tIns="45720" rIns="91440" bIns="45720">
            <a:spAutoFit/>
          </a:bodyPr>
          <a:lstStyle/>
          <a:p>
            <a:pPr algn="ctr">
              <a:lnSpc>
                <a:spcPct val="120000"/>
              </a:lnSpc>
            </a:pPr>
            <a:r>
              <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KOPERASI</a:t>
            </a:r>
            <a:endPar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lnSpc>
                <a:spcPct val="120000"/>
              </a:lnSpc>
            </a:pPr>
            <a:r>
              <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Ke-9</a:t>
            </a:r>
            <a:endParaRPr lang="en-US" altLang="en-US" sz="40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16560" y="603885"/>
            <a:ext cx="8384540" cy="5567045"/>
          </a:xfrm>
        </p:spPr>
        <p:txBody>
          <a:bodyPr>
            <a:normAutofit/>
          </a:bodyPr>
          <a:p>
            <a:pPr algn="ctr"/>
            <a:r>
              <a:rPr lang="en-US" altLang="en-US" sz="2300">
                <a:solidFill>
                  <a:schemeClr val="tx1"/>
                </a:solidFill>
              </a:rPr>
              <a:t>Modal Sendiri</a:t>
            </a:r>
            <a:endParaRPr lang="en-US" altLang="en-US" sz="2300">
              <a:solidFill>
                <a:schemeClr val="tx1"/>
              </a:solidFill>
            </a:endParaRPr>
          </a:p>
          <a:p>
            <a:pPr algn="ctr"/>
            <a:endParaRPr lang="en-US" altLang="en-US" sz="2300">
              <a:solidFill>
                <a:schemeClr val="tx1"/>
              </a:solidFill>
            </a:endParaRPr>
          </a:p>
          <a:p>
            <a:pPr algn="just"/>
            <a:r>
              <a:rPr lang="en-US" altLang="en-US" sz="2300">
                <a:solidFill>
                  <a:schemeClr val="tx1"/>
                </a:solidFill>
              </a:rPr>
              <a:t>Modal sendiri meliputi:</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Simpanannya anggota (pokok &amp; wajib).</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Dana cadangan dari 20–40% SHU.</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Hibah yang tidak mengikat.</a:t>
            </a:r>
            <a:endParaRPr lang="en-US" altLang="en-US" sz="2300">
              <a:solidFill>
                <a:schemeClr val="tx1"/>
              </a:solidFill>
            </a:endParaRPr>
          </a:p>
          <a:p>
            <a:pPr algn="just">
              <a:buFont typeface="Arial" panose="020B0604020202020204" pitchFamily="34" charset="0"/>
            </a:pPr>
            <a:endParaRPr lang="en-US" altLang="en-US" sz="2300">
              <a:solidFill>
                <a:schemeClr val="tx1"/>
              </a:solidFill>
            </a:endParaRPr>
          </a:p>
          <a:p>
            <a:pPr algn="just"/>
            <a:r>
              <a:rPr lang="en-US" altLang="en-US" sz="2300">
                <a:solidFill>
                  <a:schemeClr val="tx1"/>
                </a:solidFill>
              </a:rPr>
              <a:t>Contoh:</a:t>
            </a:r>
            <a:endParaRPr lang="en-US" altLang="en-US" sz="2300">
              <a:solidFill>
                <a:schemeClr val="tx1"/>
              </a:solidFill>
            </a:endParaRPr>
          </a:p>
          <a:p>
            <a:pPr algn="just"/>
            <a:r>
              <a:rPr lang="en-US" altLang="en-US" sz="2300">
                <a:solidFill>
                  <a:schemeClr val="tx1"/>
                </a:solidFill>
              </a:rPr>
              <a:t>Koperasi “Maju Bersama” memiliki 200 anggota. Simpanan pokok Rp 500.000 per orang, sehingga modal awal terkumpul Rp 100.000.000 sebagai kekuatan usaha mandiri koperasi.</a:t>
            </a:r>
            <a:endParaRPr lang="en-US" altLang="en-US" sz="230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01320" y="864870"/>
            <a:ext cx="8292465" cy="5375275"/>
          </a:xfrm>
        </p:spPr>
        <p:txBody>
          <a:bodyPr>
            <a:normAutofit/>
          </a:bodyPr>
          <a:p>
            <a:r>
              <a:rPr lang="en-US" altLang="en-US" sz="2500">
                <a:solidFill>
                  <a:schemeClr val="tx1"/>
                </a:solidFill>
              </a:rPr>
              <a:t>Modal Pinjaman</a:t>
            </a:r>
            <a:endParaRPr lang="en-US" altLang="en-US" sz="2500">
              <a:solidFill>
                <a:schemeClr val="tx1"/>
              </a:solidFill>
            </a:endParaRPr>
          </a:p>
          <a:p>
            <a:endParaRPr lang="en-US" altLang="en-US" sz="2500">
              <a:solidFill>
                <a:schemeClr val="tx1"/>
              </a:solidFill>
            </a:endParaRPr>
          </a:p>
          <a:p>
            <a:pPr algn="just"/>
            <a:r>
              <a:rPr lang="en-US" altLang="en-US" sz="2500">
                <a:solidFill>
                  <a:schemeClr val="tx1"/>
                </a:solidFill>
              </a:rPr>
              <a:t>Sumber modal pinjaman:</a:t>
            </a:r>
            <a:endParaRPr lang="en-US" altLang="en-US" sz="2500">
              <a:solidFill>
                <a:schemeClr val="tx1"/>
              </a:solidFill>
            </a:endParaRPr>
          </a:p>
          <a:p>
            <a:pPr algn="just"/>
            <a:endParaRPr lang="en-US" altLang="en-US" sz="2500">
              <a:solidFill>
                <a:schemeClr val="tx1"/>
              </a:solidFill>
            </a:endParaRPr>
          </a:p>
          <a:p>
            <a:pPr marL="457200" indent="-457200" algn="just">
              <a:buAutoNum type="arabicPeriod"/>
            </a:pPr>
            <a:r>
              <a:rPr lang="en-US" altLang="en-US" sz="2500">
                <a:solidFill>
                  <a:schemeClr val="tx1"/>
                </a:solidFill>
              </a:rPr>
              <a:t>Pinjaman dari anggota.</a:t>
            </a:r>
            <a:endParaRPr lang="en-US" altLang="en-US" sz="2500">
              <a:solidFill>
                <a:schemeClr val="tx1"/>
              </a:solidFill>
            </a:endParaRPr>
          </a:p>
          <a:p>
            <a:pPr marL="457200" indent="-457200" algn="just">
              <a:buAutoNum type="arabicPeriod"/>
            </a:pPr>
            <a:r>
              <a:rPr lang="en-US" altLang="en-US" sz="2500">
                <a:solidFill>
                  <a:schemeClr val="tx1"/>
                </a:solidFill>
              </a:rPr>
              <a:t>Pinjaman dari koperasi lain.</a:t>
            </a:r>
            <a:endParaRPr lang="en-US" altLang="en-US" sz="2500">
              <a:solidFill>
                <a:schemeClr val="tx1"/>
              </a:solidFill>
            </a:endParaRPr>
          </a:p>
          <a:p>
            <a:pPr marL="457200" indent="-457200" algn="just">
              <a:buAutoNum type="arabicPeriod"/>
            </a:pPr>
            <a:r>
              <a:rPr lang="en-US" altLang="en-US" sz="2500">
                <a:solidFill>
                  <a:schemeClr val="tx1"/>
                </a:solidFill>
              </a:rPr>
              <a:t>Pinjaman dari bank atau lembaga keuangan.</a:t>
            </a:r>
            <a:endParaRPr lang="en-US" altLang="en-US" sz="2500">
              <a:solidFill>
                <a:schemeClr val="tx1"/>
              </a:solidFill>
            </a:endParaRPr>
          </a:p>
          <a:p>
            <a:pPr marL="457200" indent="-457200" algn="just">
              <a:buAutoNum type="arabicPeriod"/>
            </a:pPr>
            <a:r>
              <a:rPr lang="en-US" altLang="en-US" sz="2500">
                <a:solidFill>
                  <a:schemeClr val="tx1"/>
                </a:solidFill>
              </a:rPr>
              <a:t>Penerbitan obligasi koperasi.</a:t>
            </a:r>
            <a:endParaRPr lang="en-US" altLang="en-US" sz="2500">
              <a:solidFill>
                <a:schemeClr val="tx1"/>
              </a:solidFill>
            </a:endParaRPr>
          </a:p>
          <a:p>
            <a:pPr marL="457200" indent="-457200" algn="just">
              <a:buAutoNum type="arabicPeriod"/>
            </a:pPr>
            <a:endParaRPr lang="en-US" altLang="en-US" sz="2500">
              <a:solidFill>
                <a:schemeClr val="tx1"/>
              </a:solidFill>
            </a:endParaRPr>
          </a:p>
          <a:p>
            <a:pPr algn="just"/>
            <a:r>
              <a:rPr lang="en-US" altLang="en-US" sz="2500">
                <a:solidFill>
                  <a:schemeClr val="tx1"/>
                </a:solidFill>
              </a:rPr>
              <a:t>Menurut Pasal 42, koperasi harus memastikan pinjaman tidak mengancam kesehatan keuangan koperasi.</a:t>
            </a:r>
            <a:endParaRPr lang="en-US" altLang="en-US" sz="250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Organisasi dan Organ Koperasi</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Organ Koperasi (Pasal 21 UU No. 25/1992):</a:t>
            </a:r>
            <a:endParaRPr lang="en-US" altLang="en-US" sz="2200">
              <a:solidFill>
                <a:schemeClr val="tx1"/>
              </a:solidFill>
            </a:endParaRPr>
          </a:p>
          <a:p>
            <a:pPr marL="457200" indent="-457200" algn="just">
              <a:buAutoNum type="arabicPeriod"/>
            </a:pPr>
            <a:r>
              <a:rPr lang="en-US" altLang="en-US" sz="2200">
                <a:solidFill>
                  <a:schemeClr val="tx1"/>
                </a:solidFill>
              </a:rPr>
              <a:t>Rapat Anggota: pemegang kekuasaan tertinggi.</a:t>
            </a:r>
            <a:endParaRPr lang="en-US" altLang="en-US" sz="2200">
              <a:solidFill>
                <a:schemeClr val="tx1"/>
              </a:solidFill>
            </a:endParaRPr>
          </a:p>
          <a:p>
            <a:pPr marL="457200" indent="-457200" algn="just">
              <a:buAutoNum type="arabicPeriod"/>
            </a:pPr>
            <a:r>
              <a:rPr lang="en-US" altLang="en-US" sz="2200">
                <a:solidFill>
                  <a:schemeClr val="tx1"/>
                </a:solidFill>
              </a:rPr>
              <a:t>Pengurus: pelaksana keputusan rapat anggota.</a:t>
            </a:r>
            <a:endParaRPr lang="en-US" altLang="en-US" sz="2200">
              <a:solidFill>
                <a:schemeClr val="tx1"/>
              </a:solidFill>
            </a:endParaRPr>
          </a:p>
          <a:p>
            <a:pPr marL="457200" indent="-457200" algn="just">
              <a:buAutoNum type="arabicPeriod"/>
            </a:pPr>
            <a:r>
              <a:rPr lang="en-US" altLang="en-US" sz="2200">
                <a:solidFill>
                  <a:schemeClr val="tx1"/>
                </a:solidFill>
              </a:rPr>
              <a:t>Pengawas: mengawasi jalannya organisasi dan keuangan.</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Contoh:</a:t>
            </a:r>
            <a:endParaRPr lang="en-US" altLang="en-US" sz="2200">
              <a:solidFill>
                <a:schemeClr val="tx1"/>
              </a:solidFill>
            </a:endParaRPr>
          </a:p>
          <a:p>
            <a:pPr algn="just"/>
            <a:r>
              <a:rPr lang="en-US" altLang="en-US" sz="2200">
                <a:solidFill>
                  <a:schemeClr val="tx1"/>
                </a:solidFill>
              </a:rPr>
              <a:t>Dalam RAT, anggota memilih pengurus baru secara demokratis setiap 3 tahun.</a:t>
            </a:r>
            <a:endParaRPr lang="en-US" altLang="en-US" sz="220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52425" y="644525"/>
            <a:ext cx="8292465" cy="5500370"/>
          </a:xfrm>
        </p:spPr>
        <p:txBody>
          <a:bodyPr>
            <a:normAutofit/>
          </a:bodyPr>
          <a:p>
            <a:pPr algn="ctr"/>
            <a:r>
              <a:rPr lang="en-US" altLang="en-US" sz="2300">
                <a:solidFill>
                  <a:schemeClr val="tx1"/>
                </a:solidFill>
              </a:rPr>
              <a:t>Rapat Anggota</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Rapat Anggota adalah puncak kekuasaan koperasi.</a:t>
            </a:r>
            <a:endParaRPr lang="en-US" altLang="en-US" sz="2300">
              <a:solidFill>
                <a:schemeClr val="tx1"/>
              </a:solidFill>
            </a:endParaRPr>
          </a:p>
          <a:p>
            <a:pPr algn="just"/>
            <a:r>
              <a:rPr lang="en-US" altLang="en-US" sz="2300">
                <a:solidFill>
                  <a:schemeClr val="tx1"/>
                </a:solidFill>
              </a:rPr>
              <a:t>Tugas:</a:t>
            </a:r>
            <a:endParaRPr lang="en-US" altLang="en-US" sz="2300">
              <a:solidFill>
                <a:schemeClr val="tx1"/>
              </a:solidFill>
            </a:endParaRPr>
          </a:p>
          <a:p>
            <a:pPr marL="457200" indent="-457200" algn="just">
              <a:buAutoNum type="arabicPeriod"/>
            </a:pPr>
            <a:r>
              <a:rPr lang="en-US" altLang="en-US" sz="2300">
                <a:solidFill>
                  <a:schemeClr val="tx1"/>
                </a:solidFill>
              </a:rPr>
              <a:t>Menetapkan AD/ART.</a:t>
            </a:r>
            <a:endParaRPr lang="en-US" altLang="en-US" sz="2300">
              <a:solidFill>
                <a:schemeClr val="tx1"/>
              </a:solidFill>
            </a:endParaRPr>
          </a:p>
          <a:p>
            <a:pPr marL="457200" indent="-457200" algn="just">
              <a:buAutoNum type="arabicPeriod"/>
            </a:pPr>
            <a:r>
              <a:rPr lang="en-US" altLang="en-US" sz="2300">
                <a:solidFill>
                  <a:schemeClr val="tx1"/>
                </a:solidFill>
              </a:rPr>
              <a:t>Mengangkat Pengurus &amp; Pengawas.</a:t>
            </a:r>
            <a:endParaRPr lang="en-US" altLang="en-US" sz="2300">
              <a:solidFill>
                <a:schemeClr val="tx1"/>
              </a:solidFill>
            </a:endParaRPr>
          </a:p>
          <a:p>
            <a:pPr marL="457200" indent="-457200" algn="just">
              <a:buAutoNum type="arabicPeriod"/>
            </a:pPr>
            <a:r>
              <a:rPr lang="en-US" altLang="en-US" sz="2300">
                <a:solidFill>
                  <a:schemeClr val="tx1"/>
                </a:solidFill>
              </a:rPr>
              <a:t>Mengesahkan Rencana Kerja &amp; RAPBK.</a:t>
            </a:r>
            <a:endParaRPr lang="en-US" altLang="en-US" sz="2300">
              <a:solidFill>
                <a:schemeClr val="tx1"/>
              </a:solidFill>
            </a:endParaRPr>
          </a:p>
          <a:p>
            <a:pPr marL="457200" indent="-457200" algn="just">
              <a:buAutoNum type="arabicPeriod"/>
            </a:pPr>
            <a:r>
              <a:rPr lang="en-US" altLang="en-US" sz="2300">
                <a:solidFill>
                  <a:schemeClr val="tx1"/>
                </a:solidFill>
              </a:rPr>
              <a:t>Menerima laporan pertanggungjawaban pengurus.</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Dalam praktik, Rapat Anggota sering menentukan arah strategis, misalnya membuka unit usaha baru atau pemberian pinjaman maksimum.</a:t>
            </a:r>
            <a:endParaRPr lang="en-US" altLang="en-US" sz="230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Tanggung Jawab, Hak dan Kewajiban Organ Koperasi</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Pengurus: bertanggung jawab atas kegiatan usaha koperasi (Pasal 30).</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Pengawas: memiliki hak memeriksa laporan keuangan dan menilai kebijakan.</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Anggota: memiliki hak suara dan kewajiban berpartisipasi aktif.</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Kegagalan koperasi sering disebabkan lemahnya peran pengawasan internal.</a:t>
            </a:r>
            <a:endParaRPr lang="en-US" altLang="en-US" sz="220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Prosedur Pendirian Koperasi</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Tahapan:</a:t>
            </a:r>
            <a:endParaRPr lang="en-US" altLang="en-US" sz="2200">
              <a:solidFill>
                <a:schemeClr val="tx1"/>
              </a:solidFill>
            </a:endParaRPr>
          </a:p>
          <a:p>
            <a:pPr marL="457200" indent="-457200" algn="just">
              <a:buAutoNum type="arabicPeriod"/>
            </a:pPr>
            <a:r>
              <a:rPr lang="en-US" altLang="en-US" sz="2200">
                <a:solidFill>
                  <a:schemeClr val="tx1"/>
                </a:solidFill>
              </a:rPr>
              <a:t>Rapat pendirian minimal 20 orang.</a:t>
            </a:r>
            <a:endParaRPr lang="en-US" altLang="en-US" sz="2200">
              <a:solidFill>
                <a:schemeClr val="tx1"/>
              </a:solidFill>
            </a:endParaRPr>
          </a:p>
          <a:p>
            <a:pPr marL="457200" indent="-457200" algn="just">
              <a:buAutoNum type="arabicPeriod"/>
            </a:pPr>
            <a:r>
              <a:rPr lang="en-US" altLang="en-US" sz="2200">
                <a:solidFill>
                  <a:schemeClr val="tx1"/>
                </a:solidFill>
              </a:rPr>
              <a:t>Penyusunan Anggaran Dasar (AD).</a:t>
            </a:r>
            <a:endParaRPr lang="en-US" altLang="en-US" sz="2200">
              <a:solidFill>
                <a:schemeClr val="tx1"/>
              </a:solidFill>
            </a:endParaRPr>
          </a:p>
          <a:p>
            <a:pPr marL="457200" indent="-457200" algn="just">
              <a:buAutoNum type="arabicPeriod"/>
            </a:pPr>
            <a:r>
              <a:rPr lang="en-US" altLang="en-US" sz="2200">
                <a:solidFill>
                  <a:schemeClr val="tx1"/>
                </a:solidFill>
              </a:rPr>
              <a:t>Akta pendirian oleh notaris koperasi.</a:t>
            </a:r>
            <a:endParaRPr lang="en-US" altLang="en-US" sz="2200">
              <a:solidFill>
                <a:schemeClr val="tx1"/>
              </a:solidFill>
            </a:endParaRPr>
          </a:p>
          <a:p>
            <a:pPr marL="457200" indent="-457200" algn="just">
              <a:buAutoNum type="arabicPeriod"/>
            </a:pPr>
            <a:r>
              <a:rPr lang="en-US" altLang="en-US" sz="2200">
                <a:solidFill>
                  <a:schemeClr val="tx1"/>
                </a:solidFill>
              </a:rPr>
              <a:t>Permohonan pengesahan ke Kementerian Koperasi dan UKM.</a:t>
            </a:r>
            <a:endParaRPr lang="en-US" altLang="en-US" sz="2200">
              <a:solidFill>
                <a:schemeClr val="tx1"/>
              </a:solidFill>
            </a:endParaRPr>
          </a:p>
          <a:p>
            <a:pPr marL="457200" indent="-457200" algn="just">
              <a:buAutoNum type="arabicPeriod"/>
            </a:pPr>
            <a:r>
              <a:rPr lang="en-US" altLang="en-US" sz="2200">
                <a:solidFill>
                  <a:schemeClr val="tx1"/>
                </a:solidFill>
              </a:rPr>
              <a:t>Pengumuman dalam Berita Negara.</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Dasar Hukum:</a:t>
            </a:r>
            <a:endParaRPr lang="en-US" altLang="en-US" sz="2200">
              <a:solidFill>
                <a:schemeClr val="tx1"/>
              </a:solidFill>
            </a:endParaRPr>
          </a:p>
          <a:p>
            <a:pPr algn="just"/>
            <a:r>
              <a:rPr lang="en-US" altLang="en-US" sz="2200">
                <a:solidFill>
                  <a:schemeClr val="tx1"/>
                </a:solidFill>
              </a:rPr>
              <a:t>Permenkop No. 9 Tahun 2018 tentang Penyelenggaraan dan Pembinaan Koperasi.</a:t>
            </a:r>
            <a:endParaRPr lang="en-US" altLang="en-US" sz="2200">
              <a:solidFill>
                <a:schemeClr val="tx1"/>
              </a:solidFill>
            </a:endParaRPr>
          </a:p>
          <a:p>
            <a:pPr algn="just"/>
            <a:r>
              <a:rPr lang="en-US" altLang="en-US" sz="2200">
                <a:solidFill>
                  <a:schemeClr val="tx1"/>
                </a:solidFill>
              </a:rPr>
              <a:t>Koperasi Mahasiswa Universitas melakukan akta pendirian melalui Notaris Pembuat Akta Koperasi (NPAK).</a:t>
            </a:r>
            <a:endParaRPr lang="en-US" altLang="en-US" sz="220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654685" y="826770"/>
            <a:ext cx="7903845" cy="5365750"/>
          </a:xfrm>
        </p:spPr>
        <p:txBody>
          <a:bodyPr>
            <a:normAutofit fontScale="90000"/>
          </a:bodyPr>
          <a:p>
            <a:pPr algn="ctr"/>
            <a:r>
              <a:rPr lang="en-US" altLang="en-US">
                <a:solidFill>
                  <a:schemeClr val="tx1"/>
                </a:solidFill>
              </a:rPr>
              <a:t>Prosedur Pendirian (Alur Praktis)</a:t>
            </a:r>
            <a:endParaRPr lang="en-US" altLang="en-US">
              <a:solidFill>
                <a:schemeClr val="tx1"/>
              </a:solidFill>
            </a:endParaRPr>
          </a:p>
          <a:p>
            <a:pPr algn="just"/>
            <a:endParaRPr lang="en-US" altLang="en-US">
              <a:solidFill>
                <a:schemeClr val="tx1"/>
              </a:solidFill>
            </a:endParaRPr>
          </a:p>
          <a:p>
            <a:pPr marL="342900" indent="-342900" algn="just">
              <a:buAutoNum type="arabicPeriod"/>
            </a:pPr>
            <a:r>
              <a:rPr lang="en-US" altLang="en-US">
                <a:solidFill>
                  <a:schemeClr val="tx1"/>
                </a:solidFill>
              </a:rPr>
              <a:t>Pembentukan panitia persiapan.</a:t>
            </a:r>
            <a:endParaRPr lang="en-US" altLang="en-US">
              <a:solidFill>
                <a:schemeClr val="tx1"/>
              </a:solidFill>
            </a:endParaRPr>
          </a:p>
          <a:p>
            <a:pPr marL="342900" indent="-342900" algn="just">
              <a:buAutoNum type="arabicPeriod"/>
            </a:pPr>
            <a:r>
              <a:rPr lang="en-US" altLang="en-US">
                <a:solidFill>
                  <a:schemeClr val="tx1"/>
                </a:solidFill>
              </a:rPr>
              <a:t>Melakukan penyuluhan perkoperasian.</a:t>
            </a:r>
            <a:endParaRPr lang="en-US" altLang="en-US">
              <a:solidFill>
                <a:schemeClr val="tx1"/>
              </a:solidFill>
            </a:endParaRPr>
          </a:p>
          <a:p>
            <a:pPr marL="342900" indent="-342900" algn="just">
              <a:buAutoNum type="arabicPeriod"/>
            </a:pPr>
            <a:r>
              <a:rPr lang="en-US" altLang="en-US">
                <a:solidFill>
                  <a:schemeClr val="tx1"/>
                </a:solidFill>
              </a:rPr>
              <a:t>Rapat pembentukan koperasi dan penyusunan AD/ART.</a:t>
            </a:r>
            <a:endParaRPr lang="en-US" altLang="en-US">
              <a:solidFill>
                <a:schemeClr val="tx1"/>
              </a:solidFill>
            </a:endParaRPr>
          </a:p>
          <a:p>
            <a:pPr marL="342900" indent="-342900" algn="just">
              <a:buAutoNum type="arabicPeriod"/>
            </a:pPr>
            <a:r>
              <a:rPr lang="en-US" altLang="en-US">
                <a:solidFill>
                  <a:schemeClr val="tx1"/>
                </a:solidFill>
              </a:rPr>
              <a:t>Menyusun kelengkapan administratif (KTP, daftar hadir, draft rencana usaha).</a:t>
            </a:r>
            <a:endParaRPr lang="en-US" altLang="en-US">
              <a:solidFill>
                <a:schemeClr val="tx1"/>
              </a:solidFill>
            </a:endParaRPr>
          </a:p>
          <a:p>
            <a:pPr marL="342900" indent="-342900" algn="just">
              <a:buAutoNum type="arabicPeriod"/>
            </a:pPr>
            <a:r>
              <a:rPr lang="en-US" altLang="en-US">
                <a:solidFill>
                  <a:schemeClr val="tx1"/>
                </a:solidFill>
              </a:rPr>
              <a:t>Pembuatan akta pendirian oleh Notaris.</a:t>
            </a:r>
            <a:endParaRPr lang="en-US" altLang="en-US">
              <a:solidFill>
                <a:schemeClr val="tx1"/>
              </a:solidFill>
            </a:endParaRPr>
          </a:p>
          <a:p>
            <a:pPr marL="342900" indent="-342900" algn="just">
              <a:buAutoNum type="arabicPeriod"/>
            </a:pPr>
            <a:r>
              <a:rPr lang="en-US" altLang="en-US">
                <a:solidFill>
                  <a:schemeClr val="tx1"/>
                </a:solidFill>
              </a:rPr>
              <a:t>Permohonan pengesahan badan hukum.</a:t>
            </a:r>
            <a:endParaRPr lang="en-US" altLang="en-US">
              <a:solidFill>
                <a:schemeClr val="tx1"/>
              </a:solidFill>
            </a:endParaRPr>
          </a:p>
          <a:p>
            <a:pPr algn="just"/>
            <a:r>
              <a:rPr lang="en-US" altLang="en-US">
                <a:solidFill>
                  <a:schemeClr val="tx1"/>
                </a:solidFill>
              </a:rPr>
              <a:t>Proses ini memastikan koperasi berdiri secara legal dan siap beroperasi.</a:t>
            </a:r>
            <a:endParaRPr lang="en-US" altLang="en-US">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Pembubaran Koperasi (Pasal 46–50)</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Koperasi dapat dibubarkan melalui:</a:t>
            </a:r>
            <a:endParaRPr lang="en-US" altLang="en-US" sz="2200">
              <a:solidFill>
                <a:schemeClr val="tx1"/>
              </a:solidFill>
            </a:endParaRPr>
          </a:p>
          <a:p>
            <a:pPr marL="457200" indent="-457200" algn="just">
              <a:buFont typeface="+mj-lt"/>
              <a:buAutoNum type="arabicPeriod"/>
            </a:pPr>
            <a:r>
              <a:rPr lang="en-US" altLang="en-US" sz="2200">
                <a:solidFill>
                  <a:schemeClr val="tx1"/>
                </a:solidFill>
              </a:rPr>
              <a:t>Keputusan Rapat Anggota (pembubaran sukarela).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Keputusan Pemerintah bila koperasi melanggar hukum atau tidak aktif.</a:t>
            </a:r>
            <a:endParaRPr lang="en-US" altLang="en-US" sz="2200">
              <a:solidFill>
                <a:schemeClr val="tx1"/>
              </a:solidFill>
            </a:endParaRPr>
          </a:p>
          <a:p>
            <a:pPr marL="457200" indent="-457200" algn="just">
              <a:buFont typeface="+mj-lt"/>
              <a:buAutoNum type="arabicPeriod"/>
            </a:pPr>
            <a:r>
              <a:rPr lang="en-US" altLang="en-US" sz="2200">
                <a:solidFill>
                  <a:schemeClr val="tx1"/>
                </a:solidFill>
              </a:rPr>
              <a:t>Putusan Pengadilan jika terdapat sengketa atau permohonan pihak ketiga.</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Pembubaran harus disertai proses likuidasi harta dan penyelesaian utang–piutang.</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Akibat Hukum:</a:t>
            </a:r>
            <a:endParaRPr lang="en-US" altLang="en-US" sz="2200">
              <a:solidFill>
                <a:schemeClr val="tx1"/>
              </a:solidFill>
            </a:endParaRPr>
          </a:p>
          <a:p>
            <a:pPr algn="just">
              <a:buFont typeface="+mj-lt"/>
            </a:pPr>
            <a:r>
              <a:rPr lang="en-US" altLang="en-US" sz="2200">
                <a:solidFill>
                  <a:schemeClr val="tx1"/>
                </a:solidFill>
              </a:rPr>
              <a:t>Koperasi bubar sejak pengumuman pembubaran diterbitkan, dan aset dibagikan sesuai ketentuan.</a:t>
            </a:r>
            <a:endParaRPr lang="en-US" altLang="en-US" sz="2200">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Hapusnya Status Badan Hukum Koperasi</a:t>
            </a:r>
            <a:endParaRPr lang="en-US" altLang="en-US" sz="2200">
              <a:solidFill>
                <a:schemeClr val="tx1"/>
              </a:solidFill>
            </a:endParaRPr>
          </a:p>
          <a:p>
            <a:pPr algn="ctr">
              <a:buFont typeface="+mj-lt"/>
            </a:pPr>
            <a:endParaRPr lang="en-US" altLang="en-US" sz="2200">
              <a:solidFill>
                <a:schemeClr val="tx1"/>
              </a:solidFill>
            </a:endParaRPr>
          </a:p>
          <a:p>
            <a:pPr algn="just">
              <a:buFont typeface="+mj-lt"/>
            </a:pPr>
            <a:r>
              <a:rPr lang="en-US" altLang="en-US" sz="2200">
                <a:solidFill>
                  <a:schemeClr val="tx1"/>
                </a:solidFill>
              </a:rPr>
              <a:t>Status badan hukum koperasi dianggap hapus jika:</a:t>
            </a:r>
            <a:endParaRPr lang="en-US" altLang="en-US" sz="2200">
              <a:solidFill>
                <a:schemeClr val="tx1"/>
              </a:solidFill>
            </a:endParaRPr>
          </a:p>
          <a:p>
            <a:pPr marL="457200" indent="-457200" algn="just">
              <a:buFont typeface="+mj-lt"/>
              <a:buAutoNum type="arabicPeriod"/>
            </a:pPr>
            <a:r>
              <a:rPr lang="en-US" altLang="en-US" sz="2200">
                <a:solidFill>
                  <a:schemeClr val="tx1"/>
                </a:solidFill>
              </a:rPr>
              <a:t>Telah selesai proses likuidasi.</a:t>
            </a:r>
            <a:endParaRPr lang="en-US" altLang="en-US" sz="2200">
              <a:solidFill>
                <a:schemeClr val="tx1"/>
              </a:solidFill>
            </a:endParaRPr>
          </a:p>
          <a:p>
            <a:pPr marL="457200" indent="-457200" algn="just">
              <a:buFont typeface="+mj-lt"/>
              <a:buAutoNum type="arabicPeriod"/>
            </a:pPr>
            <a:r>
              <a:rPr lang="en-US" altLang="en-US" sz="2200">
                <a:solidFill>
                  <a:schemeClr val="tx1"/>
                </a:solidFill>
              </a:rPr>
              <a:t>Pemerintah mencabut badan hukum karena koperasi tidak beroperasi.</a:t>
            </a:r>
            <a:endParaRPr lang="en-US" altLang="en-US" sz="2200">
              <a:solidFill>
                <a:schemeClr val="tx1"/>
              </a:solidFill>
            </a:endParaRPr>
          </a:p>
          <a:p>
            <a:pPr marL="457200" indent="-457200" algn="just">
              <a:buFont typeface="+mj-lt"/>
              <a:buAutoNum type="arabicPeriod"/>
            </a:pPr>
            <a:r>
              <a:rPr lang="en-US" altLang="en-US" sz="2200">
                <a:solidFill>
                  <a:schemeClr val="tx1"/>
                </a:solidFill>
              </a:rPr>
              <a:t>AD/ART atau struktur organisasi tidak memenuhi syarat regulasi.</a:t>
            </a:r>
            <a:endParaRPr lang="en-US" altLang="en-US" sz="2200">
              <a:solidFill>
                <a:schemeClr val="tx1"/>
              </a:solidFill>
            </a:endParaRPr>
          </a:p>
          <a:p>
            <a:pPr marL="457200" indent="-457200" algn="just">
              <a:buFont typeface="+mj-lt"/>
              <a:buAutoNum type="arabicPeriod"/>
            </a:pPr>
            <a:endParaRPr lang="en-US" altLang="en-US" sz="2200">
              <a:solidFill>
                <a:schemeClr val="tx1"/>
              </a:solidFill>
            </a:endParaRPr>
          </a:p>
          <a:p>
            <a:pPr algn="just">
              <a:buFont typeface="+mj-lt"/>
            </a:pPr>
            <a:r>
              <a:rPr lang="en-US" altLang="en-US" sz="2200">
                <a:solidFill>
                  <a:schemeClr val="tx1"/>
                </a:solidFill>
              </a:rPr>
              <a:t>Akibat hukum:</a:t>
            </a:r>
            <a:endParaRPr lang="en-US" altLang="en-US" sz="2200">
              <a:solidFill>
                <a:schemeClr val="tx1"/>
              </a:solidFill>
            </a:endParaRPr>
          </a:p>
          <a:p>
            <a:pPr algn="just">
              <a:buFont typeface="+mj-lt"/>
            </a:pPr>
            <a:r>
              <a:rPr lang="en-US" altLang="en-US" sz="2200">
                <a:solidFill>
                  <a:schemeClr val="tx1"/>
                </a:solidFill>
              </a:rPr>
              <a:t>Semua hak dan kewajiban koperasi harus diselesaikan oleh likuidator, termasuk pembagian sisa hasil kekayaan.</a:t>
            </a:r>
            <a:endParaRPr lang="en-US" altLang="en-US" sz="2200">
              <a:solidFill>
                <a:schemeClr val="tx1"/>
              </a:solidFill>
            </a:endParaRPr>
          </a:p>
          <a:p>
            <a:pPr algn="just">
              <a:buFont typeface="+mj-lt"/>
            </a:pPr>
            <a:endParaRPr lang="en-US" altLang="en-US" sz="2200">
              <a:solidFill>
                <a:schemeClr val="tx1"/>
              </a:solidFill>
            </a:endParaRPr>
          </a:p>
          <a:p>
            <a:pPr algn="just">
              <a:buFont typeface="+mj-lt"/>
            </a:pPr>
            <a:r>
              <a:rPr lang="en-US" altLang="en-US" sz="2200">
                <a:solidFill>
                  <a:schemeClr val="tx1"/>
                </a:solidFill>
              </a:rPr>
              <a:t>Dasar Hukum:</a:t>
            </a:r>
            <a:endParaRPr lang="en-US" altLang="en-US" sz="2200">
              <a:solidFill>
                <a:schemeClr val="tx1"/>
              </a:solidFill>
            </a:endParaRPr>
          </a:p>
          <a:p>
            <a:pPr algn="just">
              <a:buFont typeface="+mj-lt"/>
            </a:pPr>
            <a:r>
              <a:rPr lang="en-US" altLang="en-US" sz="2200">
                <a:solidFill>
                  <a:schemeClr val="tx1"/>
                </a:solidFill>
              </a:rPr>
              <a:t>Permenkop No. 2 Tahun 2019 tentang Tata Cara Pembubaran Koperasi.</a:t>
            </a:r>
            <a:endParaRPr lang="en-US" altLang="en-US" sz="2200">
              <a:solidFill>
                <a:schemeClr val="tx1"/>
              </a:solidFill>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buFont typeface="+mj-lt"/>
            </a:pPr>
            <a:r>
              <a:rPr lang="en-US" altLang="en-US" sz="2200">
                <a:solidFill>
                  <a:schemeClr val="tx1"/>
                </a:solidFill>
              </a:rPr>
              <a:t>Kelebihan dan Kekurangan Koperasi</a:t>
            </a:r>
            <a:endParaRPr lang="en-US" altLang="en-US" sz="2200">
              <a:solidFill>
                <a:schemeClr val="tx1"/>
              </a:solidFill>
            </a:endParaRPr>
          </a:p>
          <a:p>
            <a:pPr algn="just">
              <a:buFont typeface="+mj-lt"/>
            </a:pP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Kelebihan:</a:t>
            </a:r>
            <a:endParaRPr lang="en-US" altLang="en-US" sz="2200">
              <a:solidFill>
                <a:schemeClr val="tx1"/>
              </a:solidFill>
            </a:endParaRPr>
          </a:p>
          <a:p>
            <a:pPr algn="just">
              <a:buFont typeface="+mj-lt"/>
            </a:pPr>
            <a:r>
              <a:rPr lang="en-US" altLang="en-US" sz="2200">
                <a:solidFill>
                  <a:schemeClr val="tx1"/>
                </a:solidFill>
              </a:rPr>
              <a:t>Demokratis dan partisipatif.</a:t>
            </a:r>
            <a:endParaRPr lang="en-US" altLang="en-US" sz="2200">
              <a:solidFill>
                <a:schemeClr val="tx1"/>
              </a:solidFill>
            </a:endParaRPr>
          </a:p>
          <a:p>
            <a:pPr algn="just">
              <a:buFont typeface="+mj-lt"/>
            </a:pPr>
            <a:r>
              <a:rPr lang="en-US" altLang="en-US" sz="2200">
                <a:solidFill>
                  <a:schemeClr val="tx1"/>
                </a:solidFill>
              </a:rPr>
              <a:t>Berorientasi pada kesejahteraan anggota, bukan laba.</a:t>
            </a:r>
            <a:endParaRPr lang="en-US" altLang="en-US" sz="2200">
              <a:solidFill>
                <a:schemeClr val="tx1"/>
              </a:solidFill>
            </a:endParaRPr>
          </a:p>
          <a:p>
            <a:pPr algn="just">
              <a:buFont typeface="+mj-lt"/>
            </a:pPr>
            <a:r>
              <a:rPr lang="en-US" altLang="en-US" sz="2200">
                <a:solidFill>
                  <a:schemeClr val="tx1"/>
                </a:solidFill>
              </a:rPr>
              <a:t>Modal diperoleh dari anggota sendiri.</a:t>
            </a:r>
            <a:endParaRPr lang="en-US" altLang="en-US" sz="2200">
              <a:solidFill>
                <a:schemeClr val="tx1"/>
              </a:solidFill>
            </a:endParaRPr>
          </a:p>
          <a:p>
            <a:pPr algn="just">
              <a:buFont typeface="+mj-lt"/>
            </a:pPr>
            <a:endParaRPr lang="en-US" altLang="en-US" sz="2200">
              <a:solidFill>
                <a:schemeClr val="tx1"/>
              </a:solidFill>
            </a:endParaRPr>
          </a:p>
          <a:p>
            <a:pPr marL="342900" indent="-342900" algn="just">
              <a:buFont typeface="Wingdings" panose="05000000000000000000" charset="0"/>
              <a:buChar char="v"/>
            </a:pPr>
            <a:r>
              <a:rPr lang="en-US" altLang="en-US" sz="2200">
                <a:solidFill>
                  <a:schemeClr val="tx1"/>
                </a:solidFill>
              </a:rPr>
              <a:t>Kekurangan:</a:t>
            </a:r>
            <a:endParaRPr lang="en-US" altLang="en-US" sz="2200">
              <a:solidFill>
                <a:schemeClr val="tx1"/>
              </a:solidFill>
            </a:endParaRPr>
          </a:p>
          <a:p>
            <a:pPr algn="just">
              <a:buFont typeface="+mj-lt"/>
            </a:pPr>
            <a:r>
              <a:rPr lang="en-US" altLang="en-US" sz="2200">
                <a:solidFill>
                  <a:schemeClr val="tx1"/>
                </a:solidFill>
              </a:rPr>
              <a:t>Kesulitan manajemen profesional.</a:t>
            </a:r>
            <a:endParaRPr lang="en-US" altLang="en-US" sz="2200">
              <a:solidFill>
                <a:schemeClr val="tx1"/>
              </a:solidFill>
            </a:endParaRPr>
          </a:p>
          <a:p>
            <a:pPr algn="just">
              <a:buFont typeface="+mj-lt"/>
            </a:pPr>
            <a:r>
              <a:rPr lang="en-US" altLang="en-US" sz="2200">
                <a:solidFill>
                  <a:schemeClr val="tx1"/>
                </a:solidFill>
              </a:rPr>
              <a:t>Rentan konflik internal.</a:t>
            </a:r>
            <a:endParaRPr lang="en-US" altLang="en-US" sz="2200">
              <a:solidFill>
                <a:schemeClr val="tx1"/>
              </a:solidFill>
            </a:endParaRPr>
          </a:p>
          <a:p>
            <a:pPr algn="just">
              <a:buFont typeface="+mj-lt"/>
            </a:pPr>
            <a:r>
              <a:rPr lang="en-US" altLang="en-US" sz="2200">
                <a:solidFill>
                  <a:schemeClr val="tx1"/>
                </a:solidFill>
              </a:rPr>
              <a:t>Kurang adaptif terhadap kompetisi pasar bebas.</a:t>
            </a:r>
            <a:endParaRPr lang="en-US" altLang="en-US" sz="2200">
              <a:solidFill>
                <a:schemeClr val="tx1"/>
              </a:solidFil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60045" y="815975"/>
            <a:ext cx="8216265" cy="5245100"/>
          </a:xfrm>
        </p:spPr>
        <p:txBody>
          <a:bodyPr/>
          <a:p>
            <a:pPr algn="just"/>
            <a:r>
              <a:rPr lang="en-US" altLang="en-US" sz="2500">
                <a:solidFill>
                  <a:schemeClr val="tx1"/>
                </a:solidFill>
              </a:rPr>
              <a:t>Koperasi adalah badan usaha yang beranggotakan orang-perorangan atau badan hukum koperasi yang berlandaskan prinsip usaha bersama dan asas kekeluargaan.</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Berbeda dengan PT yang berorientasi pada profit pemegang saham, koperasi lebih menekankan partisipasi anggota, bukan modal.</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Koperasi menjadi instrumen ekonomi kerakyatan yang menggabungkan fungsi ekonomi sekaligus sosial.</a:t>
            </a:r>
            <a:endParaRPr lang="en-US" altLang="en-US" sz="2500">
              <a:solidFill>
                <a:schemeClr val="tx1"/>
              </a:solidFill>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26695" y="512445"/>
            <a:ext cx="8522970" cy="5612765"/>
          </a:xfrm>
        </p:spPr>
        <p:txBody>
          <a:bodyPr>
            <a:normAutofit fontScale="80000"/>
          </a:bodyPr>
          <a:p>
            <a:pPr algn="ctr"/>
            <a:r>
              <a:rPr lang="en-US" altLang="en-US">
                <a:solidFill>
                  <a:schemeClr val="tx1"/>
                </a:solidFill>
              </a:rPr>
              <a:t>Pembagian SHU</a:t>
            </a:r>
            <a:endParaRPr lang="en-US" altLang="en-US">
              <a:solidFill>
                <a:schemeClr val="tx1"/>
              </a:solidFill>
            </a:endParaRPr>
          </a:p>
          <a:p>
            <a:pPr algn="ctr"/>
            <a:endParaRPr lang="en-US" altLang="en-US">
              <a:solidFill>
                <a:schemeClr val="tx1"/>
              </a:solidFill>
            </a:endParaRPr>
          </a:p>
          <a:p>
            <a:pPr algn="just"/>
            <a:r>
              <a:rPr lang="en-US" altLang="en-US">
                <a:solidFill>
                  <a:schemeClr val="tx1"/>
                </a:solidFill>
              </a:rPr>
              <a:t>1. Pertanyaan untuk Tim PRO</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“Apakah pembagian SHU berdasarkan besarnya simpanan modal anggota layak diterapkan di koperasi, mengingat sebagian besar pendapatan koperasi berasal dari modal yang disimpan anggota? Jelaskan alasan mengapa skema ini adil dan relevan bagi keberlanjutan koperasi.”</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2. Pertanyaan untuk Tim KONTRA</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“Mengapa pembagian SHU tidak boleh dilakukan hanya berdasarkan besarnya simpanan modal anggota? Jelaskan bagaimana skema tersebut bertentangan dengan prinsip koperasi dan Pasal 45 UU Perkoperasian.”</a:t>
            </a:r>
            <a:endParaRPr lang="en-US" altLang="en-US">
              <a:solidFill>
                <a:schemeClr val="tx1"/>
              </a:solidFill>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63600" y="550545"/>
            <a:ext cx="7416800" cy="1139825"/>
          </a:xfrm>
        </p:spPr>
        <p:txBody>
          <a:bodyPr>
            <a:normAutofit/>
          </a:bodyPr>
          <a:lstStyle/>
          <a:p>
            <a:pPr algn="ctr">
              <a:lnSpc>
                <a:spcPct val="100000"/>
              </a:lnSpc>
              <a:buFont typeface="Wingdings" panose="05000000000000000000" charset="0"/>
            </a:pPr>
            <a:r>
              <a:rPr lang="en-US" altLang="en-US" sz="2400" dirty="0">
                <a:solidFill>
                  <a:schemeClr val="tx1"/>
                </a:solidFill>
                <a:sym typeface="+mn-ea"/>
              </a:rPr>
              <a:t>Sejarah Koperasi</a:t>
            </a:r>
            <a:endParaRPr lang="en-US" altLang="en-US" sz="2400" b="1" dirty="0">
              <a:solidFill>
                <a:schemeClr val="tx1"/>
              </a:solidFill>
            </a:endParaRPr>
          </a:p>
        </p:txBody>
      </p:sp>
      <p:sp>
        <p:nvSpPr>
          <p:cNvPr id="3" name="Subtitle 1"/>
          <p:cNvSpPr txBox="1"/>
          <p:nvPr/>
        </p:nvSpPr>
        <p:spPr>
          <a:xfrm>
            <a:off x="236855" y="1148715"/>
            <a:ext cx="8759190" cy="514413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just">
              <a:lnSpc>
                <a:spcPct val="100000"/>
              </a:lnSpc>
              <a:buFont typeface="Wingdings" panose="05000000000000000000" charset="0"/>
              <a:buAutoNum type="arabicPeriod"/>
            </a:pPr>
            <a:r>
              <a:rPr lang="en-US" altLang="en-US" sz="2100" dirty="0">
                <a:solidFill>
                  <a:schemeClr val="tx1"/>
                </a:solidFill>
              </a:rPr>
              <a:t>Asal-usul koperasi dunia: Berawal dari Rochdale Equitable Pioneers Society (1844) di Inggris — cikal bakal prinsip koperasi modern.</a:t>
            </a:r>
            <a:endParaRPr lang="en-US" altLang="en-US" sz="2100" dirty="0">
              <a:solidFill>
                <a:schemeClr val="tx1"/>
              </a:solidFill>
            </a:endParaRPr>
          </a:p>
          <a:p>
            <a:pPr marL="457200" indent="-457200" algn="just">
              <a:lnSpc>
                <a:spcPct val="100000"/>
              </a:lnSpc>
              <a:buFont typeface="Wingdings" panose="05000000000000000000" charset="0"/>
              <a:buAutoNum type="arabicPeriod"/>
            </a:pPr>
            <a:r>
              <a:rPr lang="en-US" altLang="en-US" sz="2100" dirty="0">
                <a:solidFill>
                  <a:schemeClr val="tx1"/>
                </a:solidFill>
              </a:rPr>
              <a:t>Perkembangan koperasi di Indonesia:</a:t>
            </a:r>
            <a:endParaRPr lang="en-US" altLang="en-US" sz="2100" dirty="0">
              <a:solidFill>
                <a:schemeClr val="tx1"/>
              </a:solidFill>
            </a:endParaRPr>
          </a:p>
          <a:p>
            <a:pPr marL="763270" indent="-299720" algn="just" defTabSz="914400">
              <a:lnSpc>
                <a:spcPct val="100000"/>
              </a:lnSpc>
              <a:buFont typeface="Arial" panose="020B0604020202020204" pitchFamily="34" charset="0"/>
              <a:buChar char="•"/>
              <a:tabLst>
                <a:tab pos="716280" algn="l"/>
              </a:tabLst>
            </a:pPr>
            <a:r>
              <a:rPr lang="en-US" altLang="en-US" sz="2100" dirty="0">
                <a:solidFill>
                  <a:schemeClr val="tx1"/>
                </a:solidFill>
              </a:rPr>
              <a:t>Masa kolonial: koperasi digunakan untuk melawan dominasi ekonomi kolonial.</a:t>
            </a:r>
            <a:endParaRPr lang="en-US" altLang="en-US" sz="2100" dirty="0">
              <a:solidFill>
                <a:schemeClr val="tx1"/>
              </a:solidFill>
            </a:endParaRPr>
          </a:p>
          <a:p>
            <a:pPr marL="763270" indent="-299720" algn="just" defTabSz="914400">
              <a:lnSpc>
                <a:spcPct val="100000"/>
              </a:lnSpc>
              <a:buFont typeface="Arial" panose="020B0604020202020204" pitchFamily="34" charset="0"/>
              <a:buChar char="•"/>
              <a:tabLst>
                <a:tab pos="716280" algn="l"/>
              </a:tabLst>
            </a:pPr>
            <a:r>
              <a:rPr lang="en-US" altLang="en-US" sz="2100" dirty="0">
                <a:solidFill>
                  <a:schemeClr val="tx1"/>
                </a:solidFill>
              </a:rPr>
              <a:t>Masa pasca kemerdekaan: koperasi diakui dalam Pasal 33 UUD 1945.</a:t>
            </a:r>
            <a:endParaRPr lang="en-US" altLang="en-US" sz="2100" dirty="0">
              <a:solidFill>
                <a:schemeClr val="tx1"/>
              </a:solidFill>
            </a:endParaRPr>
          </a:p>
          <a:p>
            <a:pPr marL="763270" indent="-299720" algn="just" defTabSz="914400">
              <a:lnSpc>
                <a:spcPct val="100000"/>
              </a:lnSpc>
              <a:buFont typeface="Arial" panose="020B0604020202020204" pitchFamily="34" charset="0"/>
              <a:buChar char="•"/>
              <a:tabLst>
                <a:tab pos="716280" algn="l"/>
              </a:tabLst>
            </a:pPr>
            <a:r>
              <a:rPr lang="en-US" altLang="en-US" sz="2100" dirty="0">
                <a:solidFill>
                  <a:schemeClr val="tx1"/>
                </a:solidFill>
              </a:rPr>
              <a:t>Reformasi: koperasi diarahkan menjadi pelaku ekonomi yang efisien dan modern.</a:t>
            </a:r>
            <a:endParaRPr lang="en-US" altLang="en-US" sz="2100" dirty="0">
              <a:solidFill>
                <a:schemeClr val="tx1"/>
              </a:solidFill>
            </a:endParaRPr>
          </a:p>
          <a:p>
            <a:pPr algn="just">
              <a:lnSpc>
                <a:spcPct val="100000"/>
              </a:lnSpc>
              <a:buFont typeface="Wingdings" panose="05000000000000000000" charset="0"/>
            </a:pPr>
            <a:endParaRPr lang="en-US" altLang="en-US" sz="2100" dirty="0">
              <a:solidFill>
                <a:schemeClr val="tx1"/>
              </a:solidFill>
            </a:endParaRPr>
          </a:p>
          <a:p>
            <a:pPr algn="just">
              <a:lnSpc>
                <a:spcPct val="100000"/>
              </a:lnSpc>
              <a:buFont typeface="Wingdings" panose="05000000000000000000" charset="0"/>
            </a:pPr>
            <a:r>
              <a:rPr lang="en-US" altLang="en-US" sz="2100" dirty="0">
                <a:solidFill>
                  <a:schemeClr val="tx1"/>
                </a:solidFill>
              </a:rPr>
              <a:t>Dasar Hukum:</a:t>
            </a:r>
            <a:endParaRPr lang="en-US" altLang="en-US" sz="2100" dirty="0">
              <a:solidFill>
                <a:schemeClr val="tx1"/>
              </a:solidFill>
            </a:endParaRPr>
          </a:p>
          <a:p>
            <a:pPr algn="just">
              <a:lnSpc>
                <a:spcPct val="100000"/>
              </a:lnSpc>
              <a:buFont typeface="Wingdings" panose="05000000000000000000" charset="0"/>
            </a:pPr>
            <a:r>
              <a:rPr lang="en-US" altLang="en-US" sz="2100" dirty="0">
                <a:solidFill>
                  <a:schemeClr val="tx1"/>
                </a:solidFill>
              </a:rPr>
              <a:t>UU No. 25 Tahun 1992 tentang Perkoperasian.</a:t>
            </a:r>
            <a:endParaRPr lang="en-US" altLang="en-US" sz="2100" dirty="0">
              <a:solidFill>
                <a:schemeClr val="tx1"/>
              </a:solidFill>
            </a:endParaRPr>
          </a:p>
          <a:p>
            <a:pPr algn="just">
              <a:lnSpc>
                <a:spcPct val="100000"/>
              </a:lnSpc>
              <a:buFont typeface="Wingdings" panose="05000000000000000000" charset="0"/>
            </a:pPr>
            <a:r>
              <a:rPr lang="en-US" altLang="en-US" sz="2100" dirty="0">
                <a:solidFill>
                  <a:schemeClr val="tx1"/>
                </a:solidFill>
              </a:rPr>
              <a:t>Contoh:</a:t>
            </a:r>
            <a:endParaRPr lang="en-US" altLang="en-US" sz="2100" dirty="0">
              <a:solidFill>
                <a:schemeClr val="tx1"/>
              </a:solidFill>
            </a:endParaRPr>
          </a:p>
          <a:p>
            <a:pPr algn="just">
              <a:lnSpc>
                <a:spcPct val="100000"/>
              </a:lnSpc>
              <a:buFont typeface="Wingdings" panose="05000000000000000000" charset="0"/>
            </a:pPr>
            <a:r>
              <a:rPr lang="en-US" altLang="en-US" sz="2100" dirty="0">
                <a:solidFill>
                  <a:schemeClr val="tx1"/>
                </a:solidFill>
              </a:rPr>
              <a:t>Koperasi “Setia Budi Wanita” Malang yang menjadi model koperasi berbasis perempuan.</a:t>
            </a:r>
            <a:endParaRPr lang="en-US" altLang="en-US" sz="21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52120" y="603885"/>
            <a:ext cx="8158480" cy="5551805"/>
          </a:xfrm>
        </p:spPr>
        <p:txBody>
          <a:bodyPr>
            <a:normAutofit lnSpcReduction="10000"/>
          </a:bodyPr>
          <a:p>
            <a:pPr marL="514350" indent="-514350" algn="just">
              <a:buFont typeface="+mj-lt"/>
              <a:buAutoNum type="arabicPeriod"/>
            </a:pPr>
            <a:r>
              <a:rPr lang="en-US" altLang="en-US" sz="2200">
                <a:solidFill>
                  <a:schemeClr val="tx1"/>
                </a:solidFill>
              </a:rPr>
              <a:t>Sejarah Koperasi Dunia </a:t>
            </a:r>
            <a:endParaRPr lang="en-US" altLang="en-US" sz="2200">
              <a:solidFill>
                <a:schemeClr val="tx1"/>
              </a:solidFill>
            </a:endParaRPr>
          </a:p>
          <a:p>
            <a:pPr marL="950595" indent="-435610" algn="just">
              <a:buFont typeface="Arial" panose="020B0604020202020204" pitchFamily="34" charset="0"/>
              <a:buChar char="•"/>
            </a:pPr>
            <a:r>
              <a:rPr lang="en-US" altLang="en-US" sz="2200">
                <a:solidFill>
                  <a:schemeClr val="tx1"/>
                </a:solidFill>
              </a:rPr>
              <a:t>Awal perkembangan koperasi modern dimulai dari Rochdale Society of Equitable Pioneers (Inggris, 1844).</a:t>
            </a:r>
            <a:endParaRPr lang="en-US" altLang="en-US" sz="2200">
              <a:solidFill>
                <a:schemeClr val="tx1"/>
              </a:solidFill>
            </a:endParaRPr>
          </a:p>
          <a:p>
            <a:pPr marL="950595" indent="-435610" algn="just">
              <a:buFont typeface="Arial" panose="020B0604020202020204" pitchFamily="34" charset="0"/>
              <a:buChar char="•"/>
            </a:pPr>
            <a:r>
              <a:rPr lang="en-US" altLang="en-US" sz="2200">
                <a:solidFill>
                  <a:schemeClr val="tx1"/>
                </a:solidFill>
              </a:rPr>
              <a:t>Para pekerja pabrik yang hidup dalam kemiskinan sepakat membentuk organisasi untuk memenuhi kebutuhan pokok secara bersama.</a:t>
            </a:r>
            <a:endParaRPr lang="en-US" altLang="en-US" sz="2200">
              <a:solidFill>
                <a:schemeClr val="tx1"/>
              </a:solidFill>
            </a:endParaRPr>
          </a:p>
          <a:p>
            <a:pPr marL="950595" indent="-435610" algn="just">
              <a:buFont typeface="Arial" panose="020B0604020202020204" pitchFamily="34" charset="0"/>
              <a:buChar char="•"/>
            </a:pPr>
            <a:r>
              <a:rPr lang="en-US" altLang="en-US" sz="2200">
                <a:solidFill>
                  <a:schemeClr val="tx1"/>
                </a:solidFill>
              </a:rPr>
              <a:t>Prinsip-prinsip dasar seperti kejujuran, demokrasi ekonomi, dan pembagian hasil secara adil kemudian menjadi fondasi koperasi dunia.</a:t>
            </a:r>
            <a:endParaRPr lang="en-US" altLang="en-US" sz="2200">
              <a:solidFill>
                <a:schemeClr val="tx1"/>
              </a:solidFill>
            </a:endParaRPr>
          </a:p>
          <a:p>
            <a:pPr marL="0" indent="0" algn="just">
              <a:buFont typeface="Arial" panose="020B0604020202020204" pitchFamily="34" charset="0"/>
            </a:pPr>
            <a:r>
              <a:rPr lang="en-US" altLang="en-US" sz="2200">
                <a:solidFill>
                  <a:schemeClr val="tx1"/>
                </a:solidFill>
              </a:rPr>
              <a:t>2.   Sejarah Koperasi Indonesia</a:t>
            </a:r>
            <a:endParaRPr lang="en-US" altLang="en-US" sz="2200">
              <a:solidFill>
                <a:schemeClr val="tx1"/>
              </a:solidFill>
            </a:endParaRPr>
          </a:p>
          <a:p>
            <a:pPr marL="973455" indent="-458470" algn="just">
              <a:buFont typeface="Arial" panose="020B0604020202020204" pitchFamily="34" charset="0"/>
              <a:buChar char="•"/>
            </a:pPr>
            <a:r>
              <a:rPr lang="en-US" altLang="en-US" sz="2200">
                <a:solidFill>
                  <a:schemeClr val="tx1"/>
                </a:solidFill>
              </a:rPr>
              <a:t>Gerakan koperasi masuk ke Indonesia pada masa kolonial.</a:t>
            </a:r>
            <a:endParaRPr lang="en-US" altLang="en-US" sz="2200">
              <a:solidFill>
                <a:schemeClr val="tx1"/>
              </a:solidFill>
            </a:endParaRPr>
          </a:p>
          <a:p>
            <a:pPr marL="973455" indent="-458470" algn="just">
              <a:buFont typeface="Arial" panose="020B0604020202020204" pitchFamily="34" charset="0"/>
              <a:buChar char="•"/>
            </a:pPr>
            <a:r>
              <a:rPr lang="en-US" altLang="en-US" sz="2200">
                <a:solidFill>
                  <a:schemeClr val="tx1"/>
                </a:solidFill>
              </a:rPr>
              <a:t>Tokoh nasional seperti Dr. Sutomo dan H. Samanhudi memperkenalkan koperasi sebagai alat perlawanan ekonomi.</a:t>
            </a:r>
            <a:endParaRPr lang="en-US" altLang="en-US" sz="2200">
              <a:solidFill>
                <a:schemeClr val="tx1"/>
              </a:solidFill>
            </a:endParaRPr>
          </a:p>
          <a:p>
            <a:pPr marL="973455" indent="-458470" algn="just">
              <a:buFont typeface="Arial" panose="020B0604020202020204" pitchFamily="34" charset="0"/>
              <a:buChar char="•"/>
            </a:pPr>
            <a:r>
              <a:rPr lang="en-US" altLang="en-US" sz="2200">
                <a:solidFill>
                  <a:schemeClr val="tx1"/>
                </a:solidFill>
              </a:rPr>
              <a:t>Kongres Koperasi pertama tahun 1947 di Tasikmalaya menghasilkan keputusan penting, termasuk penetapan 12 Juli sebagai Hari Koperasi Nasional.</a:t>
            </a:r>
            <a:endParaRPr lang="en-US" altLang="en-US" sz="220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65455" y="648970"/>
            <a:ext cx="8085455" cy="5426075"/>
          </a:xfrm>
        </p:spPr>
        <p:txBody>
          <a:bodyPr>
            <a:normAutofit/>
          </a:bodyPr>
          <a:p>
            <a:pPr algn="ctr"/>
            <a:r>
              <a:rPr lang="en-US" altLang="en-US" sz="2500">
                <a:solidFill>
                  <a:schemeClr val="tx1"/>
                </a:solidFill>
              </a:rPr>
              <a:t>Tujuan Koperasi (Pasal 3 UU 25/1992)</a:t>
            </a:r>
            <a:endParaRPr lang="en-US" altLang="en-US" sz="2500">
              <a:solidFill>
                <a:schemeClr val="tx1"/>
              </a:solidFill>
            </a:endParaRPr>
          </a:p>
          <a:p>
            <a:pPr algn="just"/>
            <a:endParaRPr lang="en-US" altLang="en-US" sz="2500">
              <a:solidFill>
                <a:schemeClr val="tx1"/>
              </a:solidFill>
            </a:endParaRPr>
          </a:p>
          <a:p>
            <a:pPr algn="just"/>
            <a:r>
              <a:rPr lang="en-US" altLang="en-US" sz="2500">
                <a:solidFill>
                  <a:schemeClr val="tx1"/>
                </a:solidFill>
              </a:rPr>
              <a:t>Tujuan koperasi adalah: </a:t>
            </a:r>
            <a:endParaRPr lang="en-US" altLang="en-US" sz="2500">
              <a:solidFill>
                <a:schemeClr val="tx1"/>
              </a:solidFill>
            </a:endParaRPr>
          </a:p>
          <a:p>
            <a:pPr marL="514350" indent="-514350" algn="just">
              <a:buAutoNum type="arabicPeriod"/>
            </a:pPr>
            <a:r>
              <a:rPr lang="en-US" altLang="en-US" sz="2500">
                <a:solidFill>
                  <a:schemeClr val="tx1"/>
                </a:solidFill>
              </a:rPr>
              <a:t>Meningkatkan kesejahteraan anggota melalui kegiatan usaha yang sesuai kebutuhan mereka.</a:t>
            </a:r>
            <a:endParaRPr lang="en-US" altLang="en-US" sz="2500">
              <a:solidFill>
                <a:schemeClr val="tx1"/>
              </a:solidFill>
            </a:endParaRPr>
          </a:p>
          <a:p>
            <a:pPr marL="514350" indent="-514350" algn="just">
              <a:buAutoNum type="arabicPeriod"/>
            </a:pPr>
            <a:r>
              <a:rPr lang="en-US" altLang="en-US" sz="2500">
                <a:solidFill>
                  <a:schemeClr val="tx1"/>
                </a:solidFill>
              </a:rPr>
              <a:t>Memberikan manfaat ekonomi bagi masyarakat luas.</a:t>
            </a:r>
            <a:endParaRPr lang="en-US" altLang="en-US" sz="2500">
              <a:solidFill>
                <a:schemeClr val="tx1"/>
              </a:solidFill>
            </a:endParaRPr>
          </a:p>
          <a:p>
            <a:pPr marL="514350" indent="-514350" algn="just">
              <a:buAutoNum type="arabicPeriod"/>
            </a:pPr>
            <a:r>
              <a:rPr lang="en-US" altLang="en-US" sz="2500">
                <a:solidFill>
                  <a:schemeClr val="tx1"/>
                </a:solidFill>
              </a:rPr>
              <a:t>Mewujudkan tatanan perekonomian nasional yang berkeadilan berdasarkan asas kekeluargaan.</a:t>
            </a:r>
            <a:endParaRPr lang="en-US" altLang="en-US" sz="2500">
              <a:solidFill>
                <a:schemeClr val="tx1"/>
              </a:solidFill>
            </a:endParaRPr>
          </a:p>
          <a:p>
            <a:pPr algn="just"/>
            <a:r>
              <a:rPr lang="en-US" altLang="en-US" sz="2500">
                <a:solidFill>
                  <a:schemeClr val="tx1"/>
                </a:solidFill>
              </a:rPr>
              <a:t>Koperasi menjadi jembatan antara semangat gotong royong dan mekanisme bisnis modern.</a:t>
            </a:r>
            <a:endParaRPr lang="en-US" altLang="en-US" sz="250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1"/>
          <p:cNvSpPr txBox="1"/>
          <p:nvPr/>
        </p:nvSpPr>
        <p:spPr>
          <a:xfrm>
            <a:off x="241300" y="737870"/>
            <a:ext cx="8486775" cy="532892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lnSpc>
                <a:spcPts val="2350"/>
              </a:lnSpc>
              <a:buFont typeface="+mj-lt"/>
            </a:pPr>
            <a:r>
              <a:rPr lang="en-US" altLang="en-US" sz="2400" dirty="0">
                <a:solidFill>
                  <a:schemeClr val="tx1"/>
                </a:solidFill>
              </a:rPr>
              <a:t>Asas dan Prinsip Koperasi</a:t>
            </a:r>
            <a:endParaRPr lang="en-US" altLang="en-US" sz="2400" dirty="0">
              <a:solidFill>
                <a:schemeClr val="tx1"/>
              </a:solidFill>
            </a:endParaRPr>
          </a:p>
          <a:p>
            <a:pPr algn="ctr">
              <a:lnSpc>
                <a:spcPts val="2350"/>
              </a:lnSpc>
              <a:buFont typeface="+mj-lt"/>
            </a:pPr>
            <a:endParaRPr lang="en-US" altLang="en-US" sz="2000" dirty="0">
              <a:solidFill>
                <a:schemeClr val="tx1"/>
              </a:solidFill>
            </a:endParaRPr>
          </a:p>
          <a:p>
            <a:pPr marL="342900" indent="-342900" algn="just">
              <a:lnSpc>
                <a:spcPts val="2350"/>
              </a:lnSpc>
              <a:buFont typeface="Wingdings" panose="05000000000000000000" charset="0"/>
              <a:buChar char="v"/>
            </a:pPr>
            <a:r>
              <a:rPr lang="en-US" altLang="en-US" sz="2300" dirty="0">
                <a:solidFill>
                  <a:schemeClr val="tx1"/>
                </a:solidFill>
              </a:rPr>
              <a:t>Asas: kekeluargaan dan gotong royong.</a:t>
            </a:r>
            <a:endParaRPr lang="en-US" altLang="en-US" sz="2300" dirty="0">
              <a:solidFill>
                <a:schemeClr val="tx1"/>
              </a:solidFill>
            </a:endParaRPr>
          </a:p>
          <a:p>
            <a:pPr algn="just">
              <a:lnSpc>
                <a:spcPts val="2350"/>
              </a:lnSpc>
              <a:buFont typeface="Wingdings" panose="05000000000000000000" charset="0"/>
            </a:pPr>
            <a:endParaRPr lang="en-US" altLang="en-US" sz="2300" dirty="0">
              <a:solidFill>
                <a:schemeClr val="tx1"/>
              </a:solidFill>
            </a:endParaRPr>
          </a:p>
          <a:p>
            <a:pPr marL="342900" indent="-342900" algn="just">
              <a:lnSpc>
                <a:spcPts val="2350"/>
              </a:lnSpc>
              <a:buFont typeface="Wingdings" panose="05000000000000000000" charset="0"/>
              <a:buChar char="v"/>
            </a:pPr>
            <a:r>
              <a:rPr lang="en-US" altLang="en-US" sz="2300" dirty="0">
                <a:solidFill>
                  <a:schemeClr val="tx1"/>
                </a:solidFill>
              </a:rPr>
              <a:t>Prinsip Koperasi (Pasal 5 UU No. 25/1992):</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Keanggotaan sukarela dan terbuka.</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Pengelolaan demokratis.</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Pembagian SHU secara adil sesuai jasa usaha.</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Kemandirian.</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Pendidikan perkoperasian.</a:t>
            </a:r>
            <a:endParaRPr lang="en-US" altLang="en-US" sz="2300" dirty="0">
              <a:solidFill>
                <a:schemeClr val="tx1"/>
              </a:solidFill>
            </a:endParaRPr>
          </a:p>
          <a:p>
            <a:pPr marL="457200" indent="-457200" algn="just">
              <a:lnSpc>
                <a:spcPts val="2350"/>
              </a:lnSpc>
              <a:buFont typeface="+mj-lt"/>
              <a:buAutoNum type="arabicPeriod"/>
            </a:pPr>
            <a:r>
              <a:rPr lang="en-US" altLang="en-US" sz="2300" dirty="0">
                <a:solidFill>
                  <a:schemeClr val="tx1"/>
                </a:solidFill>
              </a:rPr>
              <a:t>Kerjasama antarkoperasi.</a:t>
            </a:r>
            <a:endParaRPr lang="en-US" altLang="en-US" sz="2300" dirty="0">
              <a:solidFill>
                <a:schemeClr val="tx1"/>
              </a:solidFill>
            </a:endParaRPr>
          </a:p>
          <a:p>
            <a:pPr marL="457200" indent="-457200" algn="just">
              <a:lnSpc>
                <a:spcPts val="2350"/>
              </a:lnSpc>
              <a:buFont typeface="+mj-lt"/>
              <a:buAutoNum type="arabicPeriod"/>
            </a:pPr>
            <a:endParaRPr lang="en-US" altLang="en-US" sz="2300" dirty="0">
              <a:solidFill>
                <a:schemeClr val="tx1"/>
              </a:solidFill>
            </a:endParaRPr>
          </a:p>
          <a:p>
            <a:pPr algn="just">
              <a:lnSpc>
                <a:spcPts val="2350"/>
              </a:lnSpc>
              <a:buFont typeface="+mj-lt"/>
            </a:pPr>
            <a:r>
              <a:rPr lang="en-US" altLang="en-US" sz="2300" dirty="0">
                <a:solidFill>
                  <a:schemeClr val="tx1"/>
                </a:solidFill>
              </a:rPr>
              <a:t>Prinsip ini memastikan koperasi tidak berubah menjadi perusahaan yang didominasi modal semata.</a:t>
            </a:r>
            <a:endParaRPr lang="en-US" altLang="en-US" sz="2300" dirty="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Tujuan dan Fungsi Koperasi</a:t>
            </a:r>
            <a:endParaRPr lang="en-US" altLang="en-US" sz="2200">
              <a:solidFill>
                <a:schemeClr val="tx1"/>
              </a:solidFill>
            </a:endParaRPr>
          </a:p>
          <a:p>
            <a:pPr algn="ctr"/>
            <a:endParaRPr lang="en-US" altLang="en-US" sz="2200">
              <a:solidFill>
                <a:schemeClr val="tx1"/>
              </a:solidFill>
            </a:endParaRPr>
          </a:p>
          <a:p>
            <a:pPr algn="just"/>
            <a:r>
              <a:rPr lang="en-US" altLang="en-US" sz="2200">
                <a:solidFill>
                  <a:schemeClr val="tx1"/>
                </a:solidFill>
              </a:rPr>
              <a:t>Tujuan: Meningkatkan kesejahteraan anggota dan masyarakat (Pasal 3 UU No. 25/1992).</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Fungsi: Sebagai gerakan ekonomi rakyat, serta sarana demokrasi ekonomi.</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Contoh:</a:t>
            </a:r>
            <a:endParaRPr lang="en-US" altLang="en-US" sz="2200">
              <a:solidFill>
                <a:schemeClr val="tx1"/>
              </a:solidFill>
            </a:endParaRPr>
          </a:p>
          <a:p>
            <a:pPr algn="just"/>
            <a:r>
              <a:rPr lang="en-US" altLang="en-US" sz="2200">
                <a:solidFill>
                  <a:schemeClr val="tx1"/>
                </a:solidFill>
              </a:rPr>
              <a:t>Koperasi karyawan universitas yang menyediakan kebutuhan harian dosen dan pegawai dengan harga terjangkau.</a:t>
            </a:r>
            <a:endParaRPr lang="en-US" altLang="en-US" sz="220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693420"/>
            <a:ext cx="8744585" cy="5629275"/>
          </a:xfrm>
        </p:spPr>
        <p:txBody>
          <a:bodyPr>
            <a:noAutofit/>
          </a:bodyPr>
          <a:lstStyle/>
          <a:p>
            <a:pPr algn="ctr"/>
            <a:r>
              <a:rPr lang="en-US" altLang="en-US" sz="2200">
                <a:solidFill>
                  <a:schemeClr val="tx1"/>
                </a:solidFill>
              </a:rPr>
              <a:t>Keanggotaan dan Keorganisasian Koperasi</a:t>
            </a:r>
            <a:endParaRPr lang="en-US" altLang="en-US" sz="2200">
              <a:solidFill>
                <a:schemeClr val="tx1"/>
              </a:solidFill>
            </a:endParaRPr>
          </a:p>
          <a:p>
            <a:pPr algn="ctr"/>
            <a:endParaRPr lang="en-US" altLang="en-US" sz="2200">
              <a:solidFill>
                <a:schemeClr val="tx1"/>
              </a:solidFill>
            </a:endParaRPr>
          </a:p>
          <a:p>
            <a:pPr algn="just"/>
            <a:r>
              <a:rPr lang="en-US" altLang="en-US" sz="2200">
                <a:solidFill>
                  <a:schemeClr val="tx1"/>
                </a:solidFill>
              </a:rPr>
              <a:t>Syarat keanggotaan (Pasal 17 UU No. 25/1992)</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Hak anggota: menghadiri rapat anggota, memilih pengurus, menerima SHU.</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Kewajiban: mematuhi AD/ART, berpartisipasi dalam kegiatan koperasi.</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Contoh: Setiap anggota wajib menyetor simpanan pokok dan wajib.</a:t>
            </a:r>
            <a:endParaRPr lang="en-US" altLang="en-US" sz="220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6060" y="478155"/>
            <a:ext cx="8744585" cy="5790565"/>
          </a:xfrm>
        </p:spPr>
        <p:txBody>
          <a:bodyPr>
            <a:noAutofit/>
          </a:bodyPr>
          <a:lstStyle/>
          <a:p>
            <a:pPr algn="ctr"/>
            <a:r>
              <a:rPr lang="en-US" altLang="en-US" sz="2000">
                <a:solidFill>
                  <a:schemeClr val="tx1"/>
                </a:solidFill>
              </a:rPr>
              <a:t>Permodalan Koperasi</a:t>
            </a:r>
            <a:endParaRPr lang="en-US" altLang="en-US" sz="2000">
              <a:solidFill>
                <a:schemeClr val="tx1"/>
              </a:solidFill>
            </a:endParaRPr>
          </a:p>
          <a:p>
            <a:pPr algn="just"/>
            <a:r>
              <a:rPr lang="en-US" altLang="en-US" sz="2000">
                <a:solidFill>
                  <a:schemeClr val="tx1"/>
                </a:solidFill>
              </a:rPr>
              <a:t>Modal koperasi terdiri dari modal sendiri dan modal pinjaman.</a:t>
            </a:r>
            <a:endParaRPr lang="en-US" altLang="en-US" sz="2000">
              <a:solidFill>
                <a:schemeClr val="tx1"/>
              </a:solidFill>
            </a:endParaRPr>
          </a:p>
          <a:p>
            <a:pPr algn="just"/>
            <a:r>
              <a:rPr lang="en-US" altLang="en-US" sz="2000">
                <a:solidFill>
                  <a:schemeClr val="tx1"/>
                </a:solidFill>
              </a:rPr>
              <a:t>Modal menjadi bagian penting karena menentukan sejauh mana koperasi mampu memberikan layanan ekonomi seperti simpan pinjam, distribusi barang, atau usaha sektor riil lainnya. (Pasal 41–49 UU 25/1992).</a:t>
            </a:r>
            <a:endParaRPr lang="en-US" altLang="en-US" sz="2000">
              <a:solidFill>
                <a:schemeClr val="tx1"/>
              </a:solidFill>
            </a:endParaRPr>
          </a:p>
          <a:p>
            <a:pPr algn="ctr"/>
            <a:endParaRPr lang="en-US" altLang="en-US" sz="2000">
              <a:solidFill>
                <a:schemeClr val="tx1"/>
              </a:solidFill>
            </a:endParaRPr>
          </a:p>
          <a:p>
            <a:pPr algn="just"/>
            <a:r>
              <a:rPr lang="en-US" altLang="en-US" sz="2000">
                <a:solidFill>
                  <a:schemeClr val="tx1"/>
                </a:solidFill>
              </a:rPr>
              <a:t>Sumber modal (Pasal 41–42 UU No. 25/1992):</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Simpanan pokok, wajib, sukarela</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Modal penyertaan</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Hibah</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Dana cadangan</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Pinjaman dari lembaga lain</a:t>
            </a:r>
            <a:endParaRPr lang="en-US" altLang="en-US" sz="2000">
              <a:solidFill>
                <a:schemeClr val="tx1"/>
              </a:solidFill>
            </a:endParaRPr>
          </a:p>
          <a:p>
            <a:pPr algn="just">
              <a:buFont typeface="+mj-lt"/>
            </a:pPr>
            <a:r>
              <a:rPr lang="en-US" altLang="en-US" sz="2000">
                <a:solidFill>
                  <a:schemeClr val="tx1"/>
                </a:solidFill>
              </a:rPr>
              <a:t>Pengelolaan SHU (Sisa Hasil Usaha):</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Ditetapkan oleh Rapat Anggota Tahunan (RAT).</a:t>
            </a:r>
            <a:endParaRPr lang="en-US" altLang="en-US" sz="2000">
              <a:solidFill>
                <a:schemeClr val="tx1"/>
              </a:solidFill>
            </a:endParaRPr>
          </a:p>
          <a:p>
            <a:pPr marL="457200" indent="-457200" algn="just">
              <a:buFont typeface="+mj-lt"/>
              <a:buAutoNum type="alphaLcPeriod"/>
            </a:pPr>
            <a:r>
              <a:rPr lang="en-US" altLang="en-US" sz="2000">
                <a:solidFill>
                  <a:schemeClr val="tx1"/>
                </a:solidFill>
              </a:rPr>
              <a:t>Dibagikan sesuai jasa anggota.</a:t>
            </a:r>
            <a:endParaRPr lang="en-US" altLang="en-US" sz="2000">
              <a:solidFill>
                <a:schemeClr val="tx1"/>
              </a:solidFill>
            </a:endParaRPr>
          </a:p>
          <a:p>
            <a:pPr algn="just">
              <a:buFont typeface="+mj-lt"/>
            </a:pPr>
            <a:r>
              <a:rPr lang="en-US" altLang="en-US" sz="2000">
                <a:solidFill>
                  <a:schemeClr val="tx1"/>
                </a:solidFill>
              </a:rPr>
              <a:t>Contoh: Koperasi Simpan Pinjam (KSP) menggunakan modal dari simpanan wajib anggota.</a:t>
            </a:r>
            <a:endParaRPr lang="en-US" altLang="en-US" sz="200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7516</Words>
  <Application>WPS Presentation</Application>
  <PresentationFormat>On-screen Show (4:3)</PresentationFormat>
  <Paragraphs>214</Paragraphs>
  <Slides>21</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21</vt:i4>
      </vt:variant>
    </vt:vector>
  </HeadingPairs>
  <TitlesOfParts>
    <vt:vector size="31" baseType="lpstr">
      <vt:lpstr>Arial</vt:lpstr>
      <vt:lpstr>SimSun</vt:lpstr>
      <vt:lpstr>Wingdings</vt:lpstr>
      <vt:lpstr>Calibri</vt:lpstr>
      <vt:lpstr>Times New Roman</vt:lpstr>
      <vt:lpstr>Cambria</vt:lpstr>
      <vt:lpstr>Wingdings</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547</cp:revision>
  <cp:lastPrinted>2017-08-29T02:54:00Z</cp:lastPrinted>
  <dcterms:created xsi:type="dcterms:W3CDTF">2010-04-18T12:06:00Z</dcterms:created>
  <dcterms:modified xsi:type="dcterms:W3CDTF">2025-11-24T01:04:39Z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63FF5585FBAC497AA5C1E1856302071D_12</vt:lpwstr>
  </property>
  <property fmtid="{D5CDD505-2E9C-101B-9397-08002B2CF9AE}" pid="3" name="KSOProductBuildVer">
    <vt:lpwstr>1033-12.2.0.23155</vt:lpwstr>
  </property>
</Properties>
</file>