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3"/>
  </p:sldMasterIdLst>
  <p:notesMasterIdLst>
    <p:notesMasterId r:id="rId5"/>
  </p:notesMasterIdLst>
  <p:handoutMasterIdLst>
    <p:handoutMasterId r:id="rId20"/>
  </p:handoutMasterIdLst>
  <p:sldIdLst>
    <p:sldId id="256" r:id="rId4"/>
    <p:sldId id="398" r:id="rId6"/>
    <p:sldId id="399" r:id="rId7"/>
    <p:sldId id="400" r:id="rId8"/>
    <p:sldId id="401" r:id="rId9"/>
    <p:sldId id="387" r:id="rId10"/>
    <p:sldId id="397" r:id="rId11"/>
    <p:sldId id="388" r:id="rId12"/>
    <p:sldId id="389" r:id="rId13"/>
    <p:sldId id="391" r:id="rId14"/>
    <p:sldId id="402" r:id="rId15"/>
    <p:sldId id="403" r:id="rId16"/>
    <p:sldId id="404" r:id="rId17"/>
    <p:sldId id="405" r:id="rId18"/>
    <p:sldId id="300" r:id="rId19"/>
  </p:sldIdLst>
  <p:sldSz cx="9144000" cy="6858000" type="screen4x3"/>
  <p:notesSz cx="7045325" cy="9345295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8" userDrawn="1">
          <p15:clr>
            <a:srgbClr val="A4A3A4"/>
          </p15:clr>
        </p15:guide>
        <p15:guide id="2" pos="287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81339" autoAdjust="0"/>
  </p:normalViewPr>
  <p:slideViewPr>
    <p:cSldViewPr showGuides="1">
      <p:cViewPr>
        <p:scale>
          <a:sx n="50" d="100"/>
          <a:sy n="50" d="100"/>
        </p:scale>
        <p:origin x="1584" y="-40"/>
      </p:cViewPr>
      <p:guideLst>
        <p:guide orient="horz" pos="2188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82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5" Type="http://schemas.openxmlformats.org/officeDocument/2006/relationships/tags" Target="tags/tag3.xml"/><Relationship Id="rId24" Type="http://schemas.openxmlformats.org/officeDocument/2006/relationships/commentAuthors" Target="commentAuthors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handoutMaster" Target="handoutMasters/handoutMaster1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dirty="0"/>
              <a:t>1. </a:t>
            </a:r>
            <a:r>
              <a:rPr lang="en-ID" dirty="0" err="1">
                <a:solidFill>
                  <a:schemeClr val="tx1"/>
                </a:solidFill>
              </a:rPr>
              <a:t>Setelah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disahkan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perdamaian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mengikat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semua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kreditor</a:t>
            </a:r>
            <a:r>
              <a:rPr lang="en-ID" dirty="0">
                <a:solidFill>
                  <a:schemeClr val="tx1"/>
                </a:solidFill>
              </a:rPr>
              <a:t>.</a:t>
            </a:r>
            <a:endParaRPr lang="en-ID" dirty="0">
              <a:solidFill>
                <a:schemeClr val="tx1"/>
              </a:solidFill>
            </a:endParaRPr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6" Type="http://schemas.openxmlformats.org/officeDocument/2006/relationships/theme" Target="../theme/theme2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8.xml"/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comments" Target="../comments/commen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-78105" y="2204720"/>
            <a:ext cx="9144000" cy="1583690"/>
          </a:xfrm>
          <a:prstGeom prst="rect">
            <a:avLst/>
          </a:prstGeom>
          <a:noFill/>
        </p:spPr>
        <p:txBody>
          <a:bodyPr wrap="square" lIns="91440" tIns="45720" rIns="91440" bIns="45720">
            <a:noAutofit/>
          </a:bodyPr>
          <a:lstStyle/>
          <a:p>
            <a:pPr algn="ctr"/>
            <a:r>
              <a:rPr lang="en-US" alt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Badan Usaha Startup</a:t>
            </a:r>
            <a:endParaRPr lang="en-US" alt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alt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- 7</a:t>
            </a:r>
            <a:endParaRPr lang="en-US" alt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11455" y="477520"/>
            <a:ext cx="8630285" cy="5494655"/>
          </a:xfrm>
        </p:spPr>
        <p:txBody>
          <a:bodyPr>
            <a:noAutofit/>
          </a:bodyPr>
          <a:lstStyle/>
          <a:p>
            <a:pPr algn="ctr"/>
            <a:r>
              <a:rPr lang="en-US" altLang="en-US" sz="1900" dirty="0">
                <a:solidFill>
                  <a:schemeClr val="tx1"/>
                </a:solidFill>
              </a:rPr>
              <a:t>Alternatif Badan Usaha Startup (Pembahasan Luas)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/>
            <a:endParaRPr lang="en-US" altLang="en-US" sz="1900" dirty="0">
              <a:solidFill>
                <a:schemeClr val="tx1"/>
              </a:solidFill>
            </a:endParaRPr>
          </a:p>
          <a:p>
            <a:pPr algn="just"/>
            <a:r>
              <a:rPr lang="en-US" altLang="en-US" sz="1900" dirty="0">
                <a:solidFill>
                  <a:schemeClr val="tx1"/>
                </a:solidFill>
              </a:rPr>
              <a:t>CV (Commanditaire Vennootschap)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/>
            <a:r>
              <a:rPr lang="en-US" altLang="en-US" sz="1900" dirty="0">
                <a:solidFill>
                  <a:schemeClr val="tx1"/>
                </a:solidFill>
              </a:rPr>
              <a:t>• Cepat, murah, tetapi tidak cocok untuk pendanaan VC.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/>
            <a:r>
              <a:rPr lang="en-US" altLang="en-US" sz="1900" dirty="0">
                <a:solidFill>
                  <a:schemeClr val="tx1"/>
                </a:solidFill>
              </a:rPr>
              <a:t>• Tanggung jawab tidak terbatas → berisiko bagi founder.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/>
            <a:endParaRPr lang="en-US" altLang="en-US" sz="1900" dirty="0">
              <a:solidFill>
                <a:schemeClr val="tx1"/>
              </a:solidFill>
            </a:endParaRPr>
          </a:p>
          <a:p>
            <a:pPr algn="just"/>
            <a:r>
              <a:rPr lang="en-US" altLang="en-US" sz="1900" dirty="0">
                <a:solidFill>
                  <a:schemeClr val="tx1"/>
                </a:solidFill>
              </a:rPr>
              <a:t>Firma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/>
            <a:r>
              <a:rPr lang="en-US" altLang="en-US" sz="1900" dirty="0">
                <a:solidFill>
                  <a:schemeClr val="tx1"/>
                </a:solidFill>
              </a:rPr>
              <a:t>• Semua sekutu bertanggung jawab penuh.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/>
            <a:r>
              <a:rPr lang="en-US" altLang="en-US" sz="1900" dirty="0">
                <a:solidFill>
                  <a:schemeClr val="tx1"/>
                </a:solidFill>
              </a:rPr>
              <a:t>• Tidak cocok untuk startup berisiko tinggi.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/>
            <a:endParaRPr lang="en-US" altLang="en-US" sz="1900" dirty="0">
              <a:solidFill>
                <a:schemeClr val="tx1"/>
              </a:solidFill>
            </a:endParaRPr>
          </a:p>
          <a:p>
            <a:pPr algn="just"/>
            <a:r>
              <a:rPr lang="en-US" altLang="en-US" sz="1900" dirty="0">
                <a:solidFill>
                  <a:schemeClr val="tx1"/>
                </a:solidFill>
              </a:rPr>
              <a:t>PT Perorangan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/>
            <a:r>
              <a:rPr lang="en-US" altLang="en-US" sz="1900" dirty="0">
                <a:solidFill>
                  <a:schemeClr val="tx1"/>
                </a:solidFill>
              </a:rPr>
              <a:t>• Dasar hukum PP 8/2021.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/>
            <a:r>
              <a:rPr lang="en-US" altLang="en-US" sz="1900" dirty="0">
                <a:solidFill>
                  <a:schemeClr val="tx1"/>
                </a:solidFill>
              </a:rPr>
              <a:t>• Cocok untuk tahap ide–early validation.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/>
            <a:r>
              <a:rPr lang="en-US" altLang="en-US" sz="1900" dirty="0">
                <a:solidFill>
                  <a:schemeClr val="tx1"/>
                </a:solidFill>
              </a:rPr>
              <a:t>• Tidak disarankan untuk fundraising besar.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/>
            <a:endParaRPr lang="en-US" altLang="en-US" sz="1900" dirty="0">
              <a:solidFill>
                <a:schemeClr val="tx1"/>
              </a:solidFill>
            </a:endParaRPr>
          </a:p>
          <a:p>
            <a:pPr algn="just"/>
            <a:r>
              <a:rPr lang="en-US" altLang="en-US" sz="1900" dirty="0">
                <a:solidFill>
                  <a:schemeClr val="tx1"/>
                </a:solidFill>
              </a:rPr>
              <a:t>Koperasi Digital (kontroversial)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/>
            <a:r>
              <a:rPr lang="en-US" altLang="en-US" sz="1900" dirty="0">
                <a:solidFill>
                  <a:schemeClr val="tx1"/>
                </a:solidFill>
              </a:rPr>
              <a:t>• Hanya cocok untuk model bisnis berbasis anggota, bukan venture capital.</a:t>
            </a:r>
            <a:endParaRPr lang="en-US" altLang="en-US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00025" y="702945"/>
            <a:ext cx="8686165" cy="5687060"/>
          </a:xfrm>
        </p:spPr>
        <p:txBody>
          <a:bodyPr>
            <a:noAutofit/>
          </a:bodyPr>
          <a:lstStyle/>
          <a:p>
            <a:pPr algn="ctr"/>
            <a:endParaRPr lang="en-US" altLang="en-US" sz="2200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/>
          <p:nvPr>
            <p:custDataLst>
              <p:tags r:id="rId1"/>
            </p:custDataLst>
          </p:nvPr>
        </p:nvGraphicFramePr>
        <p:xfrm>
          <a:off x="491490" y="1442085"/>
          <a:ext cx="8074660" cy="4671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8665"/>
                <a:gridCol w="2018665"/>
                <a:gridCol w="2018665"/>
                <a:gridCol w="2018665"/>
              </a:tblGrid>
              <a:tr h="4311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/>
                        <a:t>Bentuk</a:t>
                      </a:r>
                      <a:endParaRPr lang="en-US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/>
                        <a:t>Kelebihan</a:t>
                      </a:r>
                      <a:endParaRPr lang="en-US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/>
                        <a:t>Kekurangan</a:t>
                      </a:r>
                      <a:endParaRPr lang="en-US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/>
                        <a:t>Cocok Untuk</a:t>
                      </a:r>
                      <a:endParaRPr lang="en-US" altLang="en-US"/>
                    </a:p>
                  </a:txBody>
                  <a:tcPr anchor="ctr" anchorCtr="0"/>
                </a:tc>
              </a:tr>
              <a:tr h="10337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CV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Cepat, murah</a:t>
                      </a:r>
                      <a:endParaRPr lang="en-US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Risiko pribadi besar</a:t>
                      </a:r>
                      <a:endParaRPr lang="en-US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Usaha kecil, bukan startup skala besar</a:t>
                      </a:r>
                      <a:endParaRPr lang="en-US" altLang="en-US"/>
                    </a:p>
                  </a:txBody>
                  <a:tcPr/>
                </a:tc>
              </a:tr>
              <a:tr h="103505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FIRMA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Fleksibel</a:t>
                      </a:r>
                      <a:endParaRPr lang="en-US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Tanggung jawab tak terbatas</a:t>
                      </a:r>
                      <a:endParaRPr lang="en-US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Bisnis jasa kecil</a:t>
                      </a:r>
                      <a:endParaRPr lang="en-US" altLang="en-US"/>
                    </a:p>
                  </a:txBody>
                  <a:tcPr/>
                </a:tc>
              </a:tr>
              <a:tr h="72326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PT PERORANGAN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1 pendiri, mudah</a:t>
                      </a:r>
                      <a:endParaRPr lang="en-US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Tidak atraktif bagi investor</a:t>
                      </a:r>
                      <a:endParaRPr lang="en-US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Startup tahap awal</a:t>
                      </a:r>
                      <a:endParaRPr lang="en-US" altLang="en-US"/>
                    </a:p>
                  </a:txBody>
                  <a:tcPr/>
                </a:tc>
              </a:tr>
              <a:tr h="72453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PT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Investor-friendly</a:t>
                      </a:r>
                      <a:endParaRPr lang="en-US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Administrasi kompleks</a:t>
                      </a:r>
                      <a:endParaRPr lang="en-US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Startup growth stage</a:t>
                      </a:r>
                      <a:endParaRPr lang="en-US" altLang="en-US"/>
                    </a:p>
                  </a:txBody>
                  <a:tcPr/>
                </a:tc>
              </a:tr>
              <a:tr h="7239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JV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Strategis, akses pasar</a:t>
                      </a:r>
                      <a:endParaRPr lang="en-US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Potensi konflik</a:t>
                      </a:r>
                      <a:endParaRPr lang="en-US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Startup masuk sektor regulasi</a:t>
                      </a:r>
                      <a:endParaRPr lang="en-US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00025" y="559435"/>
            <a:ext cx="8686165" cy="5687060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 dirty="0">
                <a:solidFill>
                  <a:schemeClr val="tx1"/>
                </a:solidFill>
              </a:rPr>
              <a:t>Mengapa Yayasan Tidak Boleh untuk Startup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Dasar hukum: UU 16/2001 jo. UU 28/2004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Larangan inti: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• Yayasan tidak boleh membagikan keuntungan.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• Yayasan hanya bergerak pada tujuan sosial, keagamaan, kemanusiaan.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• Jika ingin mendirikan usaha, hanya boleh melalui PT di mana yayasan maksimal memiliki 25% dari laba usaha (bukan pembagian keuntungan).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• Tidak ada saham → investor tidak bisa menanam modal.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Konflik kepentingan hampir pasti muncul bila yayasan dipaksa jadi entitas komersial.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49885" y="721995"/>
            <a:ext cx="8194675" cy="5480685"/>
          </a:xfrm>
        </p:spPr>
        <p:txBody>
          <a:bodyPr>
            <a:normAutofit fontScale="90000"/>
          </a:bodyPr>
          <a:p>
            <a:pPr algn="ctr"/>
            <a:r>
              <a:rPr lang="en-US" altLang="en-US">
                <a:solidFill>
                  <a:schemeClr val="tx1"/>
                </a:solidFill>
              </a:rPr>
              <a:t>Studi Kasus = Ketidakcocokan Yayasan sebagai Startup</a:t>
            </a:r>
            <a:endParaRPr lang="en-US" altLang="en-US">
              <a:solidFill>
                <a:schemeClr val="tx1"/>
              </a:solidFill>
            </a:endParaRPr>
          </a:p>
          <a:p>
            <a:pPr algn="just"/>
            <a:endParaRPr lang="en-US" altLang="en-US">
              <a:solidFill>
                <a:schemeClr val="tx1"/>
              </a:solidFill>
            </a:endParaRPr>
          </a:p>
          <a:p>
            <a:pPr algn="just"/>
            <a:r>
              <a:rPr lang="en-US" altLang="en-US">
                <a:solidFill>
                  <a:schemeClr val="tx1"/>
                </a:solidFill>
              </a:rPr>
              <a:t>Contoh kasus nyata di Indonesia:</a:t>
            </a:r>
            <a:endParaRPr lang="en-US" altLang="en-US">
              <a:solidFill>
                <a:schemeClr val="tx1"/>
              </a:solidFill>
            </a:endParaRPr>
          </a:p>
          <a:p>
            <a:pPr algn="just"/>
            <a:r>
              <a:rPr lang="en-US" altLang="en-US">
                <a:solidFill>
                  <a:schemeClr val="tx1"/>
                </a:solidFill>
              </a:rPr>
              <a:t>Sebuah platform edtech nasional awalnya berbadan Yayasan untuk memudahkan kerjasama sekolah. Namun ketika mencoba mencari pendanaan dari VC, proposal ditolak karena:</a:t>
            </a:r>
            <a:endParaRPr lang="en-US" altLang="en-US">
              <a:solidFill>
                <a:schemeClr val="tx1"/>
              </a:solidFill>
            </a:endParaRPr>
          </a:p>
          <a:p>
            <a:pPr algn="just"/>
            <a:r>
              <a:rPr lang="en-US" altLang="en-US">
                <a:solidFill>
                  <a:schemeClr val="tx1"/>
                </a:solidFill>
              </a:rPr>
              <a:t>• Investor tidak bisa memiliki saham.</a:t>
            </a:r>
            <a:endParaRPr lang="en-US" altLang="en-US">
              <a:solidFill>
                <a:schemeClr val="tx1"/>
              </a:solidFill>
            </a:endParaRPr>
          </a:p>
          <a:p>
            <a:pPr algn="just"/>
            <a:r>
              <a:rPr lang="en-US" altLang="en-US">
                <a:solidFill>
                  <a:schemeClr val="tx1"/>
                </a:solidFill>
              </a:rPr>
              <a:t>• Skema revenue sharing bertentangan dengan UU Yayasan.</a:t>
            </a:r>
            <a:endParaRPr lang="en-US" altLang="en-US">
              <a:solidFill>
                <a:schemeClr val="tx1"/>
              </a:solidFill>
            </a:endParaRPr>
          </a:p>
          <a:p>
            <a:pPr algn="just"/>
            <a:r>
              <a:rPr lang="en-US" altLang="en-US">
                <a:solidFill>
                  <a:schemeClr val="tx1"/>
                </a:solidFill>
              </a:rPr>
              <a:t>• Founder tidak bisa mendapatkan dividen.</a:t>
            </a:r>
            <a:endParaRPr lang="en-US" altLang="en-US">
              <a:solidFill>
                <a:schemeClr val="tx1"/>
              </a:solidFill>
            </a:endParaRPr>
          </a:p>
          <a:p>
            <a:pPr algn="just"/>
            <a:r>
              <a:rPr lang="en-US" altLang="en-US">
                <a:solidFill>
                  <a:schemeClr val="tx1"/>
                </a:solidFill>
              </a:rPr>
              <a:t>Akhirnya dilakukan restrukturisasi: Yayasan tetap berjalan untuk kegiatan sosial, namun bisnis komersial dipindahkan ke PT.</a:t>
            </a:r>
            <a:endParaRPr lang="en-US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40995" y="741045"/>
            <a:ext cx="8301355" cy="5414010"/>
          </a:xfrm>
        </p:spPr>
        <p:txBody>
          <a:bodyPr>
            <a:noAutofit/>
          </a:bodyPr>
          <a:p>
            <a:pPr algn="ctr"/>
            <a:r>
              <a:rPr lang="en-US" altLang="en-US" sz="2200">
                <a:solidFill>
                  <a:schemeClr val="tx1"/>
                </a:solidFill>
              </a:rPr>
              <a:t>Arah Pemilihan Bentuk Badan Usaha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PT adalah bentuk paling ideal untuk startup yang ingin bertumbuh dan menerima pendanaan.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Joint Venture efektif untuk masuk sektor regulasi tinggi atau perlu infrastruktur partner besar.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CV, Firma, dan PT Perorangan hanya cocok untuk tahap awal atau bisnis kecil.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Yayasan tidak boleh dijadikan badan usaha startup yang mencari keuntungan.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  <a:endParaRPr lang="en-US" sz="4000" b="1"/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39725" y="477520"/>
            <a:ext cx="8449310" cy="563181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Konsep dan Karakteristik Startup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q"/>
            </a:pPr>
            <a:r>
              <a:rPr lang="en-US" altLang="en-US" sz="2100" dirty="0">
                <a:solidFill>
                  <a:schemeClr val="tx1"/>
                </a:solidFill>
              </a:rPr>
              <a:t>Startup bukan sekadar “perusahaan baru”, tetapi entitas yang mengandalkan inovasi teknologi dan model bisnis eksponensial.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q"/>
            </a:pPr>
            <a:r>
              <a:rPr lang="en-US" altLang="en-US" sz="2100" dirty="0">
                <a:solidFill>
                  <a:schemeClr val="tx1"/>
                </a:solidFill>
              </a:rPr>
              <a:t>Karakter: ketidakpastian tinggi, kebutuhan scaling cepat, model pendanaan bertahap (pre-seed → seed → series A–D).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q"/>
            </a:pPr>
            <a:r>
              <a:rPr lang="en-US" altLang="en-US" sz="2100" dirty="0">
                <a:solidFill>
                  <a:schemeClr val="tx1"/>
                </a:solidFill>
              </a:rPr>
              <a:t>Lingkungan regulasi digital yang berubah cepat (fintech, edtech, healthtech).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q"/>
            </a:pPr>
            <a:r>
              <a:rPr lang="en-US" altLang="en-US" sz="2100" dirty="0">
                <a:solidFill>
                  <a:schemeClr val="tx1"/>
                </a:solidFill>
              </a:rPr>
              <a:t>Karena tingkat risiko tinggi, badan usaha harus mampu melindungi founder, investor, serta pengguna.</a:t>
            </a:r>
            <a:endParaRPr lang="en-US" altLang="en-US" sz="2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9235" y="405765"/>
            <a:ext cx="8735695" cy="570674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+mj-lt"/>
            </a:pPr>
            <a:r>
              <a:rPr lang="en-US" altLang="en-US" sz="1900" dirty="0">
                <a:solidFill>
                  <a:schemeClr val="tx1"/>
                </a:solidFill>
              </a:rPr>
              <a:t>Pentingnya Struktur Badan Hukum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1900" dirty="0">
                <a:solidFill>
                  <a:schemeClr val="tx1"/>
                </a:solidFill>
              </a:rPr>
              <a:t>Pemilihan bentuk badan usaha berdampak pada: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dirty="0">
                <a:solidFill>
                  <a:schemeClr val="tx1"/>
                </a:solidFill>
              </a:rPr>
              <a:t>Kepemilikan &amp; kontrol → apakah founder mempertahankan voting power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dirty="0">
                <a:solidFill>
                  <a:schemeClr val="tx1"/>
                </a:solidFill>
              </a:rPr>
              <a:t>Tanggung jawab hukum → personal liability vs corporate liability.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dirty="0">
                <a:solidFill>
                  <a:schemeClr val="tx1"/>
                </a:solidFill>
              </a:rPr>
              <a:t>Akses pendanaan → investor institusional hanya menerima entitas tertentu.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dirty="0">
                <a:solidFill>
                  <a:schemeClr val="tx1"/>
                </a:solidFill>
              </a:rPr>
              <a:t>Exit strategy → IPO, merger, akuisisi.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dirty="0">
                <a:solidFill>
                  <a:schemeClr val="tx1"/>
                </a:solidFill>
              </a:rPr>
              <a:t>Validitas kontrak kerjasama → beberapa sektor mewajibkan PT (fintech, telekomunikasi).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1900" dirty="0">
                <a:solidFill>
                  <a:schemeClr val="tx1"/>
                </a:solidFill>
              </a:rPr>
              <a:t>Contoh: banyak startup gagal negosiasi pendanaan hanya karena belum berbadan hukum atau masih berbentuk CV.</a:t>
            </a:r>
            <a:endParaRPr lang="en-US" altLang="en-US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26085" y="477520"/>
            <a:ext cx="8208645" cy="563181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Perseroan Terbatas (PT) dalam Ekosistem Startup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PT merupakan bentuk badan usaha paling dominan dalam dunia startup karena: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2000" dirty="0">
                <a:solidFill>
                  <a:schemeClr val="tx1"/>
                </a:solidFill>
              </a:rPr>
              <a:t>Struktur modal berbasis saham → mudah keluar-masuk investor.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2000" dirty="0">
                <a:solidFill>
                  <a:schemeClr val="tx1"/>
                </a:solidFill>
              </a:rPr>
              <a:t>Terpisah antara aset pribadi dan aset perusahaan.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2000" dirty="0">
                <a:solidFill>
                  <a:schemeClr val="tx1"/>
                </a:solidFill>
              </a:rPr>
              <a:t>Akuntabilitas lebih tinggi → laporan tahunan, audit, governance.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2000" dirty="0">
                <a:solidFill>
                  <a:schemeClr val="tx1"/>
                </a:solidFill>
              </a:rPr>
              <a:t>Cocok untuk bisnis digital yang membutuhkan pendanaan eksternal dalam jumlah besar.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Perusahaan global seperti Tokopedia, Gojek, Traveloka—semuanya berbadan hukum PT.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23215" y="405765"/>
            <a:ext cx="8573135" cy="563181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150" dirty="0">
                <a:solidFill>
                  <a:schemeClr val="tx1"/>
                </a:solidFill>
              </a:rPr>
              <a:t>Kelebihan PT bagi Startup </a:t>
            </a:r>
            <a:endParaRPr lang="en-US" altLang="en-US" sz="215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 sz="2150" dirty="0">
                <a:solidFill>
                  <a:schemeClr val="tx1"/>
                </a:solidFill>
              </a:rPr>
              <a:t>Investor-friendly: memungkinkan issuance saham preferen, convertible notes, dan SAFE.</a:t>
            </a:r>
            <a:endParaRPr lang="en-US" altLang="en-US" sz="215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 sz="2150" dirty="0">
                <a:solidFill>
                  <a:schemeClr val="tx1"/>
                </a:solidFill>
              </a:rPr>
              <a:t>Legal certainty: pendiri tidak menanggung utang pribadi.</a:t>
            </a:r>
            <a:endParaRPr lang="en-US" altLang="en-US" sz="215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 sz="2150" dirty="0">
                <a:solidFill>
                  <a:schemeClr val="tx1"/>
                </a:solidFill>
              </a:rPr>
              <a:t>Scalable: struktur PT memungkinkan spin-off, merger, dan akuisisi.</a:t>
            </a:r>
            <a:endParaRPr lang="en-US" altLang="en-US" sz="215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 sz="2150" dirty="0">
                <a:solidFill>
                  <a:schemeClr val="tx1"/>
                </a:solidFill>
              </a:rPr>
              <a:t>Corporate governance jelas: RUPS, Direksi, Komisaris.</a:t>
            </a:r>
            <a:endParaRPr lang="en-US" altLang="en-US" sz="215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 sz="2150" dirty="0">
                <a:solidFill>
                  <a:schemeClr val="tx1"/>
                </a:solidFill>
              </a:rPr>
              <a:t>Akses pendanaan publik: membuka peluang IPO dan penawaran efek lainnya.</a:t>
            </a:r>
            <a:endParaRPr lang="en-US" altLang="en-US" sz="215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150" dirty="0">
                <a:solidFill>
                  <a:schemeClr val="tx1"/>
                </a:solidFill>
              </a:rPr>
              <a:t>Contoh: Startup AI “GenTech” menerima Series A senilai Rp150 miliar dari VC hanya setelah berubah menjadi PT.</a:t>
            </a:r>
            <a:endParaRPr lang="en-US" altLang="en-US" sz="21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30200" y="650875"/>
            <a:ext cx="8458835" cy="5390515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en-US" sz="1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Kekurangan &amp; Tantangan PT</a:t>
            </a: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en-US" sz="1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• Kewajiban administratif: RUPS, laporan tahunan, audit.</a:t>
            </a: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en-US" sz="1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• Biaya compliance lebih tinggi dibanding CV atau PT Perorangan.</a:t>
            </a: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en-US" sz="1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• Founder harus memahami struktur saham untuk menghindari dilution.</a:t>
            </a: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en-US" sz="1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• Perlu aturan internal (SHA, founder agreement) agar tidak timbul sengketa.</a:t>
            </a: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en-US" sz="1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Contoh kendala: founder kehilangan mayoritas saham karena kurang memahami mekanisme divestasi bertahap.</a:t>
            </a: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27355" y="651510"/>
            <a:ext cx="8345805" cy="5512435"/>
          </a:xfrm>
        </p:spPr>
        <p:txBody>
          <a:bodyPr>
            <a:noAutofit/>
          </a:bodyPr>
          <a:lstStyle/>
          <a:p>
            <a:pPr algn="ctr"/>
            <a:r>
              <a:rPr lang="en-US" altLang="en-US" sz="2000" dirty="0">
                <a:solidFill>
                  <a:schemeClr val="tx1"/>
                </a:solidFill>
              </a:rPr>
              <a:t>Joint Venture sebagai Model Kemitraan Startup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000" dirty="0">
                <a:solidFill>
                  <a:schemeClr val="tx1"/>
                </a:solidFill>
              </a:rPr>
              <a:t>Joint Venture (JV) adalah bentuk kerjasama strategis antara dua atau lebih entitas untuk membentuk badan usaha baru.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000" dirty="0">
                <a:solidFill>
                  <a:schemeClr val="tx1"/>
                </a:solidFill>
              </a:rPr>
              <a:t>Relevan untuk startup yang ingin: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000" dirty="0">
                <a:solidFill>
                  <a:schemeClr val="tx1"/>
                </a:solidFill>
              </a:rPr>
              <a:t>• Masuk industri highly regulated (fintech lending, energi, kesehatan).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000" dirty="0">
                <a:solidFill>
                  <a:schemeClr val="tx1"/>
                </a:solidFill>
              </a:rPr>
              <a:t>• Mengakses infrastruktur partner besar (BUMN, korporasi).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000" dirty="0">
                <a:solidFill>
                  <a:schemeClr val="tx1"/>
                </a:solidFill>
              </a:rPr>
              <a:t>• Mengakselerasi adopsi teknologi melalui kolaborasi.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17525" y="629285"/>
            <a:ext cx="8194040" cy="5535930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Kelebihan Joint Venture untuk Startup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• Akses cepat ke jaringan distribusi, pasar, dan kepercayaan pelanggan.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• Berbagi risiko finansial serta teknologi.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• Memperkuat posisi tawar startup yang masih kecil.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• Model kolaborasi strategis → cocok untuk startup deep-tech dan healthtech.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Contoh: Startup energi terbarukan bermitra dengan perusahaan listrik daerah untuk membuat platform monitoring berbasis IoT.</a:t>
            </a:r>
            <a:endParaRPr lang="en-US" altLang="en-US" sz="2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34975" y="497205"/>
            <a:ext cx="8258810" cy="5716905"/>
          </a:xfrm>
        </p:spPr>
        <p:txBody>
          <a:bodyPr>
            <a:noAutofit/>
          </a:bodyPr>
          <a:lstStyle/>
          <a:p>
            <a:pPr algn="ctr">
              <a:lnSpc>
                <a:spcPts val="2800"/>
              </a:lnSpc>
            </a:pPr>
            <a:r>
              <a:rPr lang="en-US" altLang="en-US" sz="2200" dirty="0">
                <a:solidFill>
                  <a:schemeClr val="tx1"/>
                </a:solidFill>
              </a:rPr>
              <a:t>Kendala &amp; Risiko Joint Venture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r>
              <a:rPr lang="en-US" altLang="en-US" sz="2200" dirty="0">
                <a:solidFill>
                  <a:schemeClr val="tx1"/>
                </a:solidFill>
              </a:rPr>
              <a:t>• Kepentingan mitra tidak selalu sejalan.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r>
              <a:rPr lang="en-US" altLang="en-US" sz="2200" dirty="0">
                <a:solidFill>
                  <a:schemeClr val="tx1"/>
                </a:solidFill>
              </a:rPr>
              <a:t>• Perbedaan budaya organisasi (startup vs korporasi).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r>
              <a:rPr lang="en-US" altLang="en-US" sz="2200" dirty="0">
                <a:solidFill>
                  <a:schemeClr val="tx1"/>
                </a:solidFill>
              </a:rPr>
              <a:t>• Risiko deadlock keputusan jika tidak ada aturan voting yang tepat.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r>
              <a:rPr lang="en-US" altLang="en-US" sz="2200" dirty="0">
                <a:solidFill>
                  <a:schemeClr val="tx1"/>
                </a:solidFill>
              </a:rPr>
              <a:t>• Potensi dominasi partner besar sehingga visi startup melemah.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r>
              <a:rPr lang="en-US" altLang="en-US" sz="2200" dirty="0">
                <a:solidFill>
                  <a:schemeClr val="tx1"/>
                </a:solidFill>
              </a:rPr>
              <a:t>Contoh: JV edtech gagal berkembang karena konflik strategi pemasaran antara startup dan lembaga pendidikan besar.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TABLE_ENDDRAG_ORIGIN_RECT" val="635*367"/>
  <p:tag name="TABLE_ENDDRAG_RECT" val="38*113*635*367"/>
</p:tagLst>
</file>

<file path=ppt/tags/tag3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5681</Words>
  <Application>WPS Presentation</Application>
  <PresentationFormat>On-screen Show (4:3)</PresentationFormat>
  <Paragraphs>175</Paragraphs>
  <Slides>15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15</vt:i4>
      </vt:variant>
    </vt:vector>
  </HeadingPairs>
  <TitlesOfParts>
    <vt:vector size="27" baseType="lpstr">
      <vt:lpstr>Arial</vt:lpstr>
      <vt:lpstr>SimSun</vt:lpstr>
      <vt:lpstr>Wingdings</vt:lpstr>
      <vt:lpstr>Calibri</vt:lpstr>
      <vt:lpstr>Times New Roman</vt:lpstr>
      <vt:lpstr>Cambria</vt:lpstr>
      <vt:lpstr>Wingdings</vt:lpstr>
      <vt:lpstr>Tahoma</vt:lpstr>
      <vt:lpstr>Microsoft YaHei</vt:lpstr>
      <vt:lpstr>Arial Unicode MS</vt:lpstr>
      <vt:lpstr>Office Theme</vt:lpstr>
      <vt:lpstr>1_Office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542</cp:revision>
  <cp:lastPrinted>2017-08-29T02:54:00Z</cp:lastPrinted>
  <dcterms:created xsi:type="dcterms:W3CDTF">2010-04-18T12:06:00Z</dcterms:created>
  <dcterms:modified xsi:type="dcterms:W3CDTF">2025-11-25T03:38:42Z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D2753DDA49214B13AAC4525504A1DE46_12</vt:lpwstr>
  </property>
  <property fmtid="{D5CDD505-2E9C-101B-9397-08002B2CF9AE}" pid="3" name="KSOProductBuildVer">
    <vt:lpwstr>1033-12.2.0.23155</vt:lpwstr>
  </property>
</Properties>
</file>