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29" r:id="rId3"/>
    <p:sldId id="330" r:id="rId4"/>
    <p:sldId id="351" r:id="rId5"/>
    <p:sldId id="301" r:id="rId6"/>
    <p:sldId id="366" r:id="rId7"/>
    <p:sldId id="367" r:id="rId8"/>
    <p:sldId id="368" r:id="rId9"/>
    <p:sldId id="369" r:id="rId10"/>
    <p:sldId id="370" r:id="rId11"/>
    <p:sldId id="371" r:id="rId12"/>
    <p:sldId id="363" r:id="rId13"/>
    <p:sldId id="372" r:id="rId14"/>
    <p:sldId id="375" r:id="rId15"/>
    <p:sldId id="374" r:id="rId16"/>
    <p:sldId id="376" r:id="rId17"/>
    <p:sldId id="364" r:id="rId18"/>
    <p:sldId id="365" r:id="rId19"/>
    <p:sldId id="377" r:id="rId20"/>
    <p:sldId id="378" r:id="rId21"/>
    <p:sldId id="379" r:id="rId22"/>
    <p:sldId id="380" r:id="rId23"/>
    <p:sldId id="381" r:id="rId24"/>
  </p:sldIdLst>
  <p:sldSz cx="12192000" cy="6858000"/>
  <p:notesSz cx="7045325" cy="93456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autoAdjust="0"/>
    <p:restoredTop sz="94309" autoAdjust="0"/>
  </p:normalViewPr>
  <p:slideViewPr>
    <p:cSldViewPr>
      <p:cViewPr varScale="1">
        <p:scale>
          <a:sx n="117" d="100"/>
          <a:sy n="117" d="100"/>
        </p:scale>
        <p:origin x="432"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25/11/25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142059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A7426C0-9A2F-491E-A5B5-43C5917D8D9F}" type="datetimeFigureOut">
              <a:rPr lang="en-US" smtClean="0"/>
              <a:pPr/>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AC3E3DB5-95A1-4AD1-A346-C346B51BBB9F}"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278690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utusan.mahkamahagung.go.id/main/pencarian/?q=Putusan+Pengadilan+Negeri+Surabaya+Nomor%3A+17%2FPid.S%2F2009%2FPN.Sby+oscar+andreas+pa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gRy8ADrcyv4?si=F7OZJSa_n2TQ5_Bi" TargetMode="External"/><Relationship Id="rId2" Type="http://schemas.openxmlformats.org/officeDocument/2006/relationships/hyperlink" Target="https://youtu.be/VnaKfYyVX5M?si=8P7EhI8E0g3zXKK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479376" y="2571744"/>
            <a:ext cx="11377264"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ACARA PEMERIKSAAN BIASA, SINGKAT, &amp; CEPAT.</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.9</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FC5DC28C-82AF-EA4A-A765-976AABA57B6B}"/>
              </a:ext>
            </a:extLst>
          </p:cNvPr>
          <p:cNvSpPr/>
          <p:nvPr>
            <p:custDataLst>
              <p:tags r:id="rId2"/>
            </p:custDataLst>
          </p:nvPr>
        </p:nvSpPr>
        <p:spPr>
          <a:xfrm>
            <a:off x="407368" y="4471372"/>
            <a:ext cx="11377264"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8" name="Gambar 7">
            <a:extLst>
              <a:ext uri="{FF2B5EF4-FFF2-40B4-BE49-F238E27FC236}">
                <a16:creationId xmlns:a16="http://schemas.microsoft.com/office/drawing/2014/main" id="{0D092D51-E716-7B42-82F5-480253C772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511824" cy="2395984"/>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Keberatan diperiksa dan diputus sesuai dengan ketentuan KUHAP.</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Perkara yang terdakwanya ditahan dan diajukan permohonan penangguhan/pengalihan penahanan, maka dalam hal dikabulkan atau tidaknya permohonan tersebut harus atas musyawarah Majelis Hakim.</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Dalam hal permohonan penangguhan/ pengalihan penahanan dikabulkan, penetapan ditandatangani oleh Ketua Majelis dan Hakim Anggota.</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Penahanan terhadap terdakwa dilakukan berdasar alasan sesuai Pasal 21 ayat (1) dan ayat (4) KUHAP, dalam waktu sesuai Pasal 26, Pasal 27, Pasal 28 dan Pasal 29 KUHAP.</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Penahanan dilakukan dengan mengeluarkan surat perintah penahanan yang berbentuk penetapan.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Penangguhan penahanan dilakukan sesuai Pasal 31 KUHAP.</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Dikeluarkannya terdakwa dari tahanan dilakukan sesuai Pasal 26 ayat (3) dan Pasal 190 huruf </a:t>
            </a:r>
            <a:r>
              <a:rPr lang="id-ID" dirty="0" err="1">
                <a:solidFill>
                  <a:schemeClr val="tx1"/>
                </a:solidFill>
                <a:latin typeface="Cambria" panose="02040503050406030204" pitchFamily="18" charset="0"/>
                <a:cs typeface="Arial" panose="020B0604020202020204" pitchFamily="34" charset="0"/>
              </a:rPr>
              <a:t>b</a:t>
            </a:r>
            <a:r>
              <a:rPr lang="id-ID" dirty="0">
                <a:solidFill>
                  <a:schemeClr val="tx1"/>
                </a:solidFill>
                <a:latin typeface="Cambria" panose="02040503050406030204" pitchFamily="18" charset="0"/>
                <a:cs typeface="Arial" panose="020B0604020202020204" pitchFamily="34" charset="0"/>
              </a:rPr>
              <a: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Hakim yang berhalangan mengikuti sidang, maka KPN menunjuk Hakim lain sebagai penggantinya.</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Kewajiban Panitera Pengganti yang mendampingi Majelis Hakim untuk mencatat seluruh kejadian dalam persidangan.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66274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Berita Acara Persidangan mencatat segala kejadian disidang yang berhubungan dengan pemeriksaan perkara, memuat hal penting tentang keterangan saksi dan keterangan terdakwa, dan catatan khusus yang dianggap sangat penting.</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Berita Acara Persidangan ditandatangani Ketua Majelis dan Panitera Pengganti, sebelum sidang berikutnya dilaksanakan.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Berita Acara Persidangan dibuat dengan </a:t>
            </a:r>
            <a:r>
              <a:rPr lang="id-ID" dirty="0" err="1">
                <a:solidFill>
                  <a:schemeClr val="tx1"/>
                </a:solidFill>
                <a:latin typeface="Cambria" panose="02040503050406030204" pitchFamily="18" charset="0"/>
                <a:cs typeface="Arial" panose="020B0604020202020204" pitchFamily="34" charset="0"/>
              </a:rPr>
              <a:t>rapih</a:t>
            </a:r>
            <a:r>
              <a:rPr lang="id-ID" dirty="0">
                <a:solidFill>
                  <a:schemeClr val="tx1"/>
                </a:solidFill>
                <a:latin typeface="Cambria" panose="02040503050406030204" pitchFamily="18" charset="0"/>
                <a:cs typeface="Arial" panose="020B0604020202020204" pitchFamily="34" charset="0"/>
              </a:rPr>
              <a:t>, tidak kotor, dan tidak menggunakan </a:t>
            </a:r>
            <a:r>
              <a:rPr lang="id-ID" dirty="0" err="1">
                <a:solidFill>
                  <a:schemeClr val="tx1"/>
                </a:solidFill>
                <a:latin typeface="Cambria" panose="02040503050406030204" pitchFamily="18" charset="0"/>
                <a:cs typeface="Arial" panose="020B0604020202020204" pitchFamily="34" charset="0"/>
              </a:rPr>
              <a:t>tip-ex</a:t>
            </a:r>
            <a:r>
              <a:rPr lang="id-ID" dirty="0">
                <a:solidFill>
                  <a:schemeClr val="tx1"/>
                </a:solidFill>
                <a:latin typeface="Cambria" panose="02040503050406030204" pitchFamily="18" charset="0"/>
                <a:cs typeface="Arial" panose="020B0604020202020204" pitchFamily="34" charset="0"/>
              </a:rPr>
              <a:t> jika terdapat kesalahan tulisan.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Ketua Majelis Hakim/ Hakim yang ditunjuk bertanggung jawab atas ketepatan batas waktu </a:t>
            </a:r>
            <a:r>
              <a:rPr lang="id-ID" dirty="0" err="1">
                <a:solidFill>
                  <a:schemeClr val="tx1"/>
                </a:solidFill>
                <a:latin typeface="Cambria" panose="02040503050406030204" pitchFamily="18" charset="0"/>
                <a:cs typeface="Arial" panose="020B0604020202020204" pitchFamily="34" charset="0"/>
              </a:rPr>
              <a:t>minutasi</a:t>
            </a:r>
            <a:r>
              <a:rPr lang="id-ID" dirty="0">
                <a:solidFill>
                  <a:schemeClr val="tx1"/>
                </a:solidFill>
                <a:latin typeface="Cambria" panose="02040503050406030204" pitchFamily="18" charset="0"/>
                <a:cs typeface="Arial" panose="020B0604020202020204" pitchFamily="34" charset="0"/>
              </a:rPr>
              <a: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Segera setelah putusan diucapkan Majelis Hakim dan Panitera Pengganti menandatangani putusan.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Segera setelah putusan diucapkan pengadilan </a:t>
            </a:r>
            <a:r>
              <a:rPr lang="id-ID" dirty="0" err="1">
                <a:solidFill>
                  <a:schemeClr val="tx1"/>
                </a:solidFill>
                <a:latin typeface="Cambria" panose="02040503050406030204" pitchFamily="18" charset="0"/>
                <a:cs typeface="Arial" panose="020B0604020202020204" pitchFamily="34" charset="0"/>
              </a:rPr>
              <a:t>memberi¬kan</a:t>
            </a:r>
            <a:r>
              <a:rPr lang="id-ID" dirty="0">
                <a:solidFill>
                  <a:schemeClr val="tx1"/>
                </a:solidFill>
                <a:latin typeface="Cambria" panose="02040503050406030204" pitchFamily="18" charset="0"/>
                <a:cs typeface="Arial" panose="020B0604020202020204" pitchFamily="34" charset="0"/>
              </a:rPr>
              <a:t> petikan putusan kepada terdakwa atau Penasihat Hukumnya dan Penuntut Umum.</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65359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Acara </a:t>
            </a:r>
            <a:r>
              <a:rPr lang="en-US" dirty="0" err="1"/>
              <a:t>Pemeriksaan</a:t>
            </a:r>
            <a:r>
              <a:rPr lang="en-US" dirty="0"/>
              <a:t> </a:t>
            </a:r>
            <a:r>
              <a:rPr lang="en-US" dirty="0" err="1"/>
              <a:t>Singkat</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err="1"/>
              <a:t>Pada</a:t>
            </a:r>
            <a:r>
              <a:rPr lang="en-US" dirty="0"/>
              <a:t> </a:t>
            </a:r>
            <a:r>
              <a:rPr lang="en-US" dirty="0" err="1"/>
              <a:t>prinsipnya</a:t>
            </a:r>
            <a:r>
              <a:rPr lang="en-US" dirty="0"/>
              <a:t> </a:t>
            </a:r>
            <a:r>
              <a:rPr lang="en-US" dirty="0" err="1"/>
              <a:t>hampir</a:t>
            </a:r>
            <a:r>
              <a:rPr lang="en-US" dirty="0"/>
              <a:t> </a:t>
            </a:r>
            <a:r>
              <a:rPr lang="en-US" dirty="0" err="1"/>
              <a:t>sama</a:t>
            </a:r>
            <a:r>
              <a:rPr lang="en-US" dirty="0"/>
              <a:t> </a:t>
            </a:r>
            <a:r>
              <a:rPr lang="en-US" dirty="0" err="1"/>
              <a:t>dengan</a:t>
            </a:r>
            <a:r>
              <a:rPr lang="en-US" dirty="0"/>
              <a:t> </a:t>
            </a:r>
            <a:r>
              <a:rPr lang="en-US" dirty="0" err="1"/>
              <a:t>acara</a:t>
            </a:r>
            <a:r>
              <a:rPr lang="en-US" dirty="0"/>
              <a:t> </a:t>
            </a:r>
            <a:r>
              <a:rPr lang="en-US" dirty="0" err="1"/>
              <a:t>biasa</a:t>
            </a:r>
            <a:r>
              <a:rPr lang="en-US" dirty="0"/>
              <a:t>, </a:t>
            </a:r>
            <a:r>
              <a:rPr lang="en-US" dirty="0" err="1"/>
              <a:t>hanya</a:t>
            </a:r>
            <a:r>
              <a:rPr lang="en-US" dirty="0"/>
              <a:t> </a:t>
            </a:r>
            <a:r>
              <a:rPr lang="en-US" dirty="0" err="1"/>
              <a:t>saja</a:t>
            </a:r>
            <a:r>
              <a:rPr lang="en-US" dirty="0"/>
              <a:t> </a:t>
            </a:r>
            <a:r>
              <a:rPr lang="en-US" dirty="0" err="1"/>
              <a:t>terdapat</a:t>
            </a:r>
            <a:r>
              <a:rPr lang="en-US" dirty="0"/>
              <a:t> </a:t>
            </a:r>
            <a:r>
              <a:rPr lang="en-US" dirty="0" err="1"/>
              <a:t>sedikit</a:t>
            </a:r>
            <a:r>
              <a:rPr lang="en-US" dirty="0"/>
              <a:t> </a:t>
            </a:r>
            <a:r>
              <a:rPr lang="en-US" dirty="0" err="1"/>
              <a:t>perbedaan</a:t>
            </a:r>
            <a:r>
              <a:rPr lang="en-US" dirty="0"/>
              <a:t> </a:t>
            </a:r>
            <a:r>
              <a:rPr lang="en-US" dirty="0" err="1"/>
              <a:t>yaitu</a:t>
            </a:r>
            <a:r>
              <a:rPr lang="en-US" dirty="0"/>
              <a:t>: </a:t>
            </a:r>
          </a:p>
          <a:p>
            <a:pPr algn="just">
              <a:buFontTx/>
              <a:buChar char="-"/>
            </a:pPr>
            <a:r>
              <a:rPr lang="en-US" dirty="0" err="1"/>
              <a:t>Penuntut</a:t>
            </a:r>
            <a:r>
              <a:rPr lang="en-US" dirty="0"/>
              <a:t> </a:t>
            </a:r>
            <a:r>
              <a:rPr lang="en-US" dirty="0" err="1"/>
              <a:t>umum</a:t>
            </a:r>
            <a:r>
              <a:rPr lang="en-US" dirty="0"/>
              <a:t> </a:t>
            </a:r>
            <a:r>
              <a:rPr lang="en-US" dirty="0" err="1"/>
              <a:t>tidak</a:t>
            </a:r>
            <a:r>
              <a:rPr lang="en-US" dirty="0"/>
              <a:t> </a:t>
            </a:r>
            <a:r>
              <a:rPr lang="en-US" dirty="0" err="1"/>
              <a:t>perlu</a:t>
            </a:r>
            <a:r>
              <a:rPr lang="en-US" dirty="0"/>
              <a:t> </a:t>
            </a:r>
            <a:r>
              <a:rPr lang="en-US" dirty="0" err="1"/>
              <a:t>membuat</a:t>
            </a:r>
            <a:r>
              <a:rPr lang="en-US" dirty="0"/>
              <a:t> </a:t>
            </a:r>
            <a:r>
              <a:rPr lang="en-US" dirty="0" err="1"/>
              <a:t>surat</a:t>
            </a:r>
            <a:r>
              <a:rPr lang="en-US" dirty="0"/>
              <a:t> </a:t>
            </a:r>
            <a:r>
              <a:rPr lang="en-US" dirty="0" err="1"/>
              <a:t>dakwaan</a:t>
            </a:r>
            <a:r>
              <a:rPr lang="en-US" dirty="0"/>
              <a:t> </a:t>
            </a:r>
            <a:r>
              <a:rPr lang="en-US" dirty="0" err="1"/>
              <a:t>secara</a:t>
            </a:r>
            <a:r>
              <a:rPr lang="en-US" dirty="0"/>
              <a:t> </a:t>
            </a:r>
            <a:r>
              <a:rPr lang="en-US" dirty="0" err="1"/>
              <a:t>tertulis</a:t>
            </a:r>
            <a:r>
              <a:rPr lang="en-US" dirty="0"/>
              <a:t> (</a:t>
            </a:r>
            <a:r>
              <a:rPr lang="en-US" dirty="0" err="1"/>
              <a:t>cukup</a:t>
            </a:r>
            <a:r>
              <a:rPr lang="en-US" dirty="0"/>
              <a:t> </a:t>
            </a:r>
            <a:r>
              <a:rPr lang="en-US" dirty="0" err="1"/>
              <a:t>dengan</a:t>
            </a:r>
            <a:r>
              <a:rPr lang="en-US" dirty="0"/>
              <a:t> </a:t>
            </a:r>
            <a:r>
              <a:rPr lang="en-US" dirty="0" err="1"/>
              <a:t>lisan</a:t>
            </a:r>
            <a:r>
              <a:rPr lang="en-US" dirty="0"/>
              <a:t>) </a:t>
            </a:r>
          </a:p>
          <a:p>
            <a:pPr algn="just">
              <a:buFontTx/>
              <a:buChar char="-"/>
            </a:pPr>
            <a:r>
              <a:rPr lang="en-US" dirty="0" err="1"/>
              <a:t>Putusan</a:t>
            </a:r>
            <a:r>
              <a:rPr lang="en-US" dirty="0"/>
              <a:t> hakim </a:t>
            </a:r>
            <a:r>
              <a:rPr lang="en-US" dirty="0" err="1"/>
              <a:t>cukup</a:t>
            </a:r>
            <a:r>
              <a:rPr lang="en-US" dirty="0"/>
              <a:t> </a:t>
            </a:r>
            <a:r>
              <a:rPr lang="en-US" dirty="0" err="1"/>
              <a:t>di</a:t>
            </a:r>
            <a:r>
              <a:rPr lang="en-US" dirty="0"/>
              <a:t> </a:t>
            </a:r>
            <a:r>
              <a:rPr lang="en-US" dirty="0" err="1"/>
              <a:t>tuliskan</a:t>
            </a:r>
            <a:r>
              <a:rPr lang="en-US" dirty="0"/>
              <a:t> </a:t>
            </a:r>
            <a:r>
              <a:rPr lang="en-US" dirty="0" err="1"/>
              <a:t>dalam</a:t>
            </a:r>
            <a:r>
              <a:rPr lang="en-US" dirty="0"/>
              <a:t> </a:t>
            </a:r>
            <a:r>
              <a:rPr lang="en-US" dirty="0" err="1"/>
              <a:t>berita</a:t>
            </a:r>
            <a:r>
              <a:rPr lang="en-US" dirty="0"/>
              <a:t> </a:t>
            </a:r>
            <a:r>
              <a:rPr lang="en-US" dirty="0" err="1"/>
              <a:t>acara</a:t>
            </a:r>
            <a:r>
              <a:rPr lang="en-US" dirty="0"/>
              <a:t> </a:t>
            </a:r>
            <a:r>
              <a:rPr lang="en-US" dirty="0" err="1"/>
              <a:t>persidangan</a:t>
            </a:r>
            <a:r>
              <a:rPr lang="en-US" dirty="0"/>
              <a:t>, </a:t>
            </a:r>
            <a:r>
              <a:rPr lang="en-US" dirty="0" err="1"/>
              <a:t>dan</a:t>
            </a:r>
            <a:r>
              <a:rPr lang="en-US" dirty="0"/>
              <a:t> </a:t>
            </a:r>
            <a:r>
              <a:rPr lang="en-US" dirty="0" err="1"/>
              <a:t>tidak</a:t>
            </a:r>
            <a:r>
              <a:rPr lang="en-US" dirty="0"/>
              <a:t> </a:t>
            </a:r>
            <a:r>
              <a:rPr lang="en-US" dirty="0" err="1"/>
              <a:t>perlu</a:t>
            </a:r>
            <a:r>
              <a:rPr lang="en-US" dirty="0"/>
              <a:t> </a:t>
            </a:r>
            <a:r>
              <a:rPr lang="en-US" dirty="0" err="1"/>
              <a:t>di</a:t>
            </a:r>
            <a:r>
              <a:rPr lang="en-US" dirty="0"/>
              <a:t> </a:t>
            </a:r>
            <a:r>
              <a:rPr lang="en-US" dirty="0" err="1"/>
              <a:t>buat</a:t>
            </a:r>
            <a:r>
              <a:rPr lang="en-US" dirty="0"/>
              <a:t> </a:t>
            </a:r>
            <a:r>
              <a:rPr lang="en-US" dirty="0" err="1"/>
              <a:t>seperti</a:t>
            </a:r>
            <a:r>
              <a:rPr lang="en-US" dirty="0"/>
              <a:t> </a:t>
            </a:r>
            <a:r>
              <a:rPr lang="en-US" dirty="0" err="1"/>
              <a:t>putusan</a:t>
            </a:r>
            <a:r>
              <a:rPr lang="en-US" dirty="0"/>
              <a:t> </a:t>
            </a:r>
            <a:r>
              <a:rPr lang="en-US" dirty="0" err="1"/>
              <a:t>pada</a:t>
            </a:r>
            <a:r>
              <a:rPr lang="en-US" dirty="0"/>
              <a:t> </a:t>
            </a:r>
            <a:r>
              <a:rPr lang="en-US" dirty="0" err="1"/>
              <a:t>umumnya</a:t>
            </a:r>
            <a:r>
              <a:rPr lang="en-US" dirty="0"/>
              <a:t>, (</a:t>
            </a:r>
            <a:r>
              <a:rPr lang="en-US" dirty="0" err="1"/>
              <a:t>putusan</a:t>
            </a:r>
            <a:r>
              <a:rPr lang="en-US" dirty="0"/>
              <a:t> </a:t>
            </a:r>
            <a:r>
              <a:rPr lang="en-US" dirty="0" err="1"/>
              <a:t>ini</a:t>
            </a:r>
            <a:r>
              <a:rPr lang="en-US" dirty="0"/>
              <a:t> </a:t>
            </a:r>
            <a:r>
              <a:rPr lang="en-US" dirty="0" err="1"/>
              <a:t>sudah</a:t>
            </a:r>
            <a:r>
              <a:rPr lang="en-US" dirty="0"/>
              <a:t> </a:t>
            </a:r>
            <a:r>
              <a:rPr lang="en-US" dirty="0" err="1"/>
              <a:t>memiliki</a:t>
            </a:r>
            <a:r>
              <a:rPr lang="en-US" dirty="0"/>
              <a:t> </a:t>
            </a:r>
            <a:r>
              <a:rPr lang="en-US" dirty="0" err="1"/>
              <a:t>kekuatan</a:t>
            </a:r>
            <a:r>
              <a:rPr lang="en-US" dirty="0"/>
              <a:t> </a:t>
            </a:r>
            <a:r>
              <a:rPr lang="en-US" dirty="0" err="1"/>
              <a:t>hukum</a:t>
            </a:r>
            <a:r>
              <a:rPr lang="en-US" dirty="0"/>
              <a:t> </a:t>
            </a:r>
            <a:r>
              <a:rPr lang="en-US" dirty="0" err="1"/>
              <a:t>tetap</a:t>
            </a:r>
            <a:r>
              <a:rPr lang="en-US" dirty="0"/>
              <a:t>).</a:t>
            </a:r>
          </a:p>
          <a:p>
            <a:pPr algn="just">
              <a:buSzPct val="100000"/>
              <a:buFont typeface="Arial" pitchFamily="34" charset="0"/>
              <a:buChar char="•"/>
            </a:pPr>
            <a:r>
              <a:rPr lang="en-US" dirty="0" err="1"/>
              <a:t>Acara</a:t>
            </a:r>
            <a:r>
              <a:rPr lang="en-US" dirty="0"/>
              <a:t> </a:t>
            </a:r>
            <a:r>
              <a:rPr lang="en-US" dirty="0" err="1"/>
              <a:t>pemeriksaan</a:t>
            </a:r>
            <a:r>
              <a:rPr lang="en-US" dirty="0"/>
              <a:t> </a:t>
            </a:r>
            <a:r>
              <a:rPr lang="en-US" dirty="0" err="1"/>
              <a:t>singkat</a:t>
            </a:r>
            <a:r>
              <a:rPr lang="en-US" dirty="0"/>
              <a:t> </a:t>
            </a:r>
            <a:r>
              <a:rPr lang="en-US" dirty="0" err="1"/>
              <a:t>dilakukan</a:t>
            </a:r>
            <a:r>
              <a:rPr lang="en-US" dirty="0"/>
              <a:t> </a:t>
            </a:r>
            <a:r>
              <a:rPr lang="en-US" dirty="0" err="1"/>
              <a:t>terhadap</a:t>
            </a:r>
            <a:r>
              <a:rPr lang="en-US" dirty="0"/>
              <a:t> </a:t>
            </a:r>
            <a:r>
              <a:rPr lang="en-US" dirty="0" err="1"/>
              <a:t>perkara</a:t>
            </a:r>
            <a:r>
              <a:rPr lang="en-US" dirty="0"/>
              <a:t> </a:t>
            </a:r>
            <a:r>
              <a:rPr lang="en-US" dirty="0" err="1"/>
              <a:t>kejahatan</a:t>
            </a:r>
            <a:r>
              <a:rPr lang="en-US" dirty="0"/>
              <a:t>/</a:t>
            </a:r>
            <a:r>
              <a:rPr lang="en-US" dirty="0" err="1"/>
              <a:t>pelanggaran</a:t>
            </a:r>
            <a:r>
              <a:rPr lang="en-US" dirty="0"/>
              <a:t> yang </a:t>
            </a:r>
            <a:r>
              <a:rPr lang="en-US" dirty="0" err="1"/>
              <a:t>tidak</a:t>
            </a:r>
            <a:r>
              <a:rPr lang="en-US" dirty="0"/>
              <a:t> </a:t>
            </a:r>
            <a:r>
              <a:rPr lang="en-US" dirty="0" err="1"/>
              <a:t>termasuk</a:t>
            </a:r>
            <a:r>
              <a:rPr lang="en-US" dirty="0"/>
              <a:t> </a:t>
            </a:r>
            <a:r>
              <a:rPr lang="en-US" dirty="0" err="1"/>
              <a:t>tindak</a:t>
            </a:r>
            <a:r>
              <a:rPr lang="en-US" dirty="0"/>
              <a:t> </a:t>
            </a:r>
            <a:r>
              <a:rPr lang="en-US" dirty="0" err="1"/>
              <a:t>pidana</a:t>
            </a:r>
            <a:r>
              <a:rPr lang="en-US" dirty="0"/>
              <a:t> </a:t>
            </a:r>
            <a:r>
              <a:rPr lang="en-US" dirty="0" err="1"/>
              <a:t>ringan</a:t>
            </a:r>
            <a:r>
              <a:rPr lang="en-US" dirty="0"/>
              <a:t>, yang </a:t>
            </a:r>
            <a:r>
              <a:rPr lang="en-US" dirty="0" err="1"/>
              <a:t>menurut</a:t>
            </a:r>
            <a:r>
              <a:rPr lang="en-US" dirty="0"/>
              <a:t> PU </a:t>
            </a:r>
            <a:r>
              <a:rPr lang="en-US" dirty="0" err="1"/>
              <a:t>pembuktian</a:t>
            </a:r>
            <a:r>
              <a:rPr lang="en-US" dirty="0"/>
              <a:t> &amp; </a:t>
            </a:r>
            <a:r>
              <a:rPr lang="en-US" dirty="0" err="1"/>
              <a:t>penerapan</a:t>
            </a:r>
            <a:r>
              <a:rPr lang="en-US" dirty="0"/>
              <a:t> </a:t>
            </a:r>
            <a:r>
              <a:rPr lang="en-US" dirty="0" err="1"/>
              <a:t>hukumnya</a:t>
            </a:r>
            <a:r>
              <a:rPr lang="en-US" dirty="0"/>
              <a:t> </a:t>
            </a:r>
            <a:r>
              <a:rPr lang="en-US" dirty="0" err="1"/>
              <a:t>mudah</a:t>
            </a:r>
            <a:r>
              <a:rPr lang="en-US" dirty="0"/>
              <a:t> </a:t>
            </a:r>
            <a:r>
              <a:rPr lang="en-US" dirty="0" err="1"/>
              <a:t>dan</a:t>
            </a:r>
            <a:r>
              <a:rPr lang="en-US" dirty="0"/>
              <a:t> </a:t>
            </a:r>
            <a:r>
              <a:rPr lang="en-US" dirty="0" err="1"/>
              <a:t>sifatnya</a:t>
            </a:r>
            <a:r>
              <a:rPr lang="en-US" dirty="0"/>
              <a:t> </a:t>
            </a:r>
            <a:r>
              <a:rPr lang="en-US" dirty="0" err="1"/>
              <a:t>sederhana</a:t>
            </a:r>
            <a:r>
              <a:rPr lang="en-US" dirty="0"/>
              <a:t>.</a:t>
            </a:r>
          </a:p>
        </p:txBody>
      </p:sp>
    </p:spTree>
    <p:extLst>
      <p:ext uri="{BB962C8B-B14F-4D97-AF65-F5344CB8AC3E}">
        <p14:creationId xmlns:p14="http://schemas.microsoft.com/office/powerpoint/2010/main" val="388353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3472" y="557808"/>
            <a:ext cx="95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Perkara dengan Acara Pemeriksaan Singkat</a:t>
            </a:r>
            <a:endParaRPr lang="id-ID" dirty="0"/>
          </a:p>
        </p:txBody>
      </p:sp>
      <p:sp>
        <p:nvSpPr>
          <p:cNvPr id="4" name="Content Placeholder 2"/>
          <p:cNvSpPr txBox="1">
            <a:spLocks/>
          </p:cNvSpPr>
          <p:nvPr/>
        </p:nvSpPr>
        <p:spPr>
          <a:xfrm>
            <a:off x="695400" y="1844824"/>
            <a:ext cx="10873208"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Patokan yang harus diambil oleh penuntut umum dalam menentukan perkara dengan acara pemeriksaan singkat adalah dari segi ancaman hukuman, yakni perkara yang ancaman hukumannya di atas 3 (tiga) bulan penjara atau kurungan serta dendanya lebih dari Rp7.500,-, namun menurut praktik dan kebiasaan, ancaman hukumannya itu tidak melampaui 3 (tiga) tahun penjara (paling tinggi 3 tahun penjara).</a:t>
            </a:r>
          </a:p>
        </p:txBody>
      </p:sp>
    </p:spTree>
    <p:extLst>
      <p:ext uri="{BB962C8B-B14F-4D97-AF65-F5344CB8AC3E}">
        <p14:creationId xmlns:p14="http://schemas.microsoft.com/office/powerpoint/2010/main" val="3761856913"/>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3472" y="557808"/>
            <a:ext cx="95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Lanjutan...</a:t>
            </a:r>
            <a:endParaRPr lang="id-ID" dirty="0"/>
          </a:p>
        </p:txBody>
      </p:sp>
      <p:sp>
        <p:nvSpPr>
          <p:cNvPr id="4" name="Content Placeholder 2"/>
          <p:cNvSpPr txBox="1">
            <a:spLocks/>
          </p:cNvSpPr>
          <p:nvPr/>
        </p:nvSpPr>
        <p:spPr>
          <a:xfrm>
            <a:off x="695400" y="1844824"/>
            <a:ext cx="10873208"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Cambria" panose="02040503050406030204" pitchFamily="18" charset="0"/>
                <a:cs typeface="Arial" panose="020B0604020202020204" pitchFamily="34" charset="0"/>
                <a:hlinkClick r:id="rId2"/>
              </a:rPr>
              <a:t>Putusan Pengadilan Negeri Surabaya Nomor 17/</a:t>
            </a:r>
            <a:r>
              <a:rPr lang="id-ID" sz="3200" dirty="0" err="1">
                <a:solidFill>
                  <a:schemeClr val="tx1"/>
                </a:solidFill>
                <a:latin typeface="Cambria" panose="02040503050406030204" pitchFamily="18" charset="0"/>
                <a:cs typeface="Arial" panose="020B0604020202020204" pitchFamily="34" charset="0"/>
                <a:hlinkClick r:id="rId2"/>
              </a:rPr>
              <a:t>Pid.S</a:t>
            </a:r>
            <a:r>
              <a:rPr lang="id-ID" sz="3200" dirty="0">
                <a:solidFill>
                  <a:schemeClr val="tx1"/>
                </a:solidFill>
                <a:latin typeface="Cambria" panose="02040503050406030204" pitchFamily="18" charset="0"/>
                <a:cs typeface="Arial" panose="020B0604020202020204" pitchFamily="34" charset="0"/>
                <a:hlinkClick r:id="rId2"/>
              </a:rPr>
              <a:t>/2009/</a:t>
            </a:r>
            <a:r>
              <a:rPr lang="id-ID" sz="3200" dirty="0" err="1">
                <a:solidFill>
                  <a:schemeClr val="tx1"/>
                </a:solidFill>
                <a:latin typeface="Cambria" panose="02040503050406030204" pitchFamily="18" charset="0"/>
                <a:cs typeface="Arial" panose="020B0604020202020204" pitchFamily="34" charset="0"/>
                <a:hlinkClick r:id="rId2"/>
              </a:rPr>
              <a:t>PN.Sby</a:t>
            </a:r>
            <a:r>
              <a:rPr lang="id-ID" sz="3200" dirty="0">
                <a:solidFill>
                  <a:schemeClr val="tx1"/>
                </a:solidFill>
                <a:latin typeface="Cambria" panose="02040503050406030204" pitchFamily="18" charset="0"/>
                <a:cs typeface="Arial" panose="020B0604020202020204" pitchFamily="34" charset="0"/>
              </a:rPr>
              <a:t> </a:t>
            </a:r>
            <a:r>
              <a:rPr lang="id-ID" sz="3200" dirty="0" err="1">
                <a:solidFill>
                  <a:schemeClr val="tx1"/>
                </a:solidFill>
                <a:latin typeface="Cambria" panose="02040503050406030204" pitchFamily="18" charset="0"/>
                <a:cs typeface="Arial" panose="020B0604020202020204" pitchFamily="34" charset="0"/>
              </a:rPr>
              <a:t>dimana</a:t>
            </a:r>
            <a:r>
              <a:rPr lang="id-ID" sz="3200" dirty="0">
                <a:solidFill>
                  <a:schemeClr val="tx1"/>
                </a:solidFill>
                <a:latin typeface="Cambria" panose="02040503050406030204" pitchFamily="18" charset="0"/>
                <a:cs typeface="Arial" panose="020B0604020202020204" pitchFamily="34" charset="0"/>
              </a:rPr>
              <a:t> terdakwa terbukti secara sah dan meyakinkan bersalah telah melakukan perbuatan pidana penadahan. Kasus tersebut diperiksa dengan acara pemeriksaan singkat dan majelis hakim telah menjatuhkan putusan yaitu menghukum terdakwa dengan pidana penjara selama 5 (lima) bulan.</a:t>
            </a:r>
          </a:p>
        </p:txBody>
      </p:sp>
    </p:spTree>
    <p:extLst>
      <p:ext uri="{BB962C8B-B14F-4D97-AF65-F5344CB8AC3E}">
        <p14:creationId xmlns:p14="http://schemas.microsoft.com/office/powerpoint/2010/main" val="134714050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3472" y="557808"/>
            <a:ext cx="95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Proses Acara Pidana Singkat</a:t>
            </a:r>
            <a:endParaRPr lang="id-ID" dirty="0"/>
          </a:p>
        </p:txBody>
      </p:sp>
      <p:sp>
        <p:nvSpPr>
          <p:cNvPr id="4" name="Content Placeholder 2"/>
          <p:cNvSpPr txBox="1">
            <a:spLocks/>
          </p:cNvSpPr>
          <p:nvPr/>
        </p:nvSpPr>
        <p:spPr>
          <a:xfrm>
            <a:off x="695400" y="1556792"/>
            <a:ext cx="10873208" cy="4824536"/>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Berdasarkan pasal 203 ayat (1) KUHAP, maka yang diartikan dengan perkara-perkara dengan acara singkat adalah perkara-perkara pidana yang menurut Penuntut Umum pembuktian serta penerapan hukumnya mudah dan sifatnya sederhana.</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Pengajuan perkara pidana dengan acara singkat oleh Penuntut Umum ke persidangan dapat dilakukan pada hari-hari persidangan tertentu yang ditetapkan oleh Ketua Pengadilan Negeri yang bersangkutan.</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Dalam acara singkat ini, maka setelah sidang dibuka oleh Ketua Majelis Hakim dan setelah pertanyaan </a:t>
            </a:r>
            <a:r>
              <a:rPr lang="id-ID" sz="1600" dirty="0" err="1">
                <a:solidFill>
                  <a:schemeClr val="tx1"/>
                </a:solidFill>
                <a:latin typeface="Cambria" panose="02040503050406030204" pitchFamily="18" charset="0"/>
                <a:cs typeface="Arial" panose="020B0604020202020204" pitchFamily="34" charset="0"/>
              </a:rPr>
              <a:t>formil</a:t>
            </a:r>
            <a:r>
              <a:rPr lang="id-ID" sz="1600" dirty="0">
                <a:solidFill>
                  <a:schemeClr val="tx1"/>
                </a:solidFill>
                <a:latin typeface="Cambria" panose="02040503050406030204" pitchFamily="18" charset="0"/>
                <a:cs typeface="Arial" panose="020B0604020202020204" pitchFamily="34" charset="0"/>
              </a:rPr>
              <a:t> terhadap Terdakwa diajukan maka Penuntut Umum dipersilahkan menguraikan tentang tindak pidana yang didakwakan secara lisan dan dicatat dalam Berita Acara Sidang sebagai pengganti Surat Dakwaan (pasal 203 ayat (3) KUHAP).</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Tentang hal registrasi atau pendaftaran perkara-perkara pidana dengan acara singkat ini, baru didaftarkan oleh Panitera/Panitera Muda Pidana setelah Hakim memulai dengan pemeriksaan perkara.</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Apabila pada hari sidang yang ditentukan, Terdakwa dan atau Saksi-saksi utamanya tidak datang, maka Majelis cukup menyerahkan kembali berkas perkara kepada Jaksa secara langsung tanpa ada penetapan, sebaiknya dengan buku pengantar (ekspedisi).</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Apabila dari pemeriksaan </a:t>
            </a:r>
            <a:r>
              <a:rPr lang="id-ID" sz="1600" dirty="0" err="1">
                <a:solidFill>
                  <a:schemeClr val="tx1"/>
                </a:solidFill>
                <a:latin typeface="Cambria" panose="02040503050406030204" pitchFamily="18" charset="0"/>
                <a:cs typeface="Arial" panose="020B0604020202020204" pitchFamily="34" charset="0"/>
              </a:rPr>
              <a:t>dimuka</a:t>
            </a:r>
            <a:r>
              <a:rPr lang="id-ID" sz="1600" dirty="0">
                <a:solidFill>
                  <a:schemeClr val="tx1"/>
                </a:solidFill>
                <a:latin typeface="Cambria" panose="02040503050406030204" pitchFamily="18" charset="0"/>
                <a:cs typeface="Arial" panose="020B0604020202020204" pitchFamily="34" charset="0"/>
              </a:rPr>
              <a:t> sidang terdapat hal-hal yang menunjukkan bahwa perkara pidana itu tidak bersifat sederhana, Majelis mengembalikan berkas perkara kepada Jaksa Penuntut Umum dengan suatu surat penetapan dengan nomor pendaftaran Pengadilan Negeri.</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Tentang penerimaan perkara-perkara pidana dengan acara singkat oleh Pengadilan Negeri berlaku acara sebagaimana disebutkan dalam bab mengenai perkara-perkara pidana biasa yakni diajukan kepada Ketua Pengadilan Negeri dengan melalui Panitera tetapi dengan perbedaan bahwa berkas-berkas perkara pidana dengan acara singkat tidak perlu didaftarkan dulu pada waktu penerimaan.</a:t>
            </a:r>
          </a:p>
          <a:p>
            <a:pPr marL="269875" indent="-269875" algn="just">
              <a:buFont typeface="+mj-lt"/>
              <a:buAutoNum type="arabicPeriod"/>
            </a:pPr>
            <a:r>
              <a:rPr lang="id-ID" sz="1600" dirty="0">
                <a:solidFill>
                  <a:schemeClr val="tx1"/>
                </a:solidFill>
                <a:latin typeface="Cambria" panose="02040503050406030204" pitchFamily="18" charset="0"/>
                <a:cs typeface="Arial" panose="020B0604020202020204" pitchFamily="34" charset="0"/>
              </a:rPr>
              <a:t>Putusan tidak dibuat secara khusus tetapi dicatat dalam Berita Acara Sidang atau putusan menjadi satu dengan Berita Acara Sidang.</a:t>
            </a:r>
          </a:p>
        </p:txBody>
      </p:sp>
    </p:spTree>
    <p:extLst>
      <p:ext uri="{BB962C8B-B14F-4D97-AF65-F5344CB8AC3E}">
        <p14:creationId xmlns:p14="http://schemas.microsoft.com/office/powerpoint/2010/main" val="313539778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E697AAF6-106F-E14C-B0C7-1F66D9F0F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50" y="1035050"/>
            <a:ext cx="10071100" cy="4787900"/>
          </a:xfrm>
          <a:prstGeom prst="rect">
            <a:avLst/>
          </a:prstGeom>
        </p:spPr>
      </p:pic>
    </p:spTree>
    <p:extLst>
      <p:ext uri="{BB962C8B-B14F-4D97-AF65-F5344CB8AC3E}">
        <p14:creationId xmlns:p14="http://schemas.microsoft.com/office/powerpoint/2010/main" val="3701148652"/>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Acara </a:t>
            </a:r>
            <a:r>
              <a:rPr lang="en-US" dirty="0" err="1"/>
              <a:t>Pemeriksaan</a:t>
            </a:r>
            <a:r>
              <a:rPr lang="en-US" dirty="0"/>
              <a:t> </a:t>
            </a:r>
            <a:r>
              <a:rPr lang="en-US" dirty="0" err="1"/>
              <a:t>Cepat</a:t>
            </a:r>
            <a:endParaRPr lang="en-US" dirty="0"/>
          </a:p>
        </p:txBody>
      </p:sp>
      <p:sp>
        <p:nvSpPr>
          <p:cNvPr id="3" name="Content Placeholder 2"/>
          <p:cNvSpPr>
            <a:spLocks noGrp="1"/>
          </p:cNvSpPr>
          <p:nvPr>
            <p:ph sz="quarter" idx="1"/>
          </p:nvPr>
        </p:nvSpPr>
        <p:spPr>
          <a:xfrm>
            <a:off x="1825752" y="1527048"/>
            <a:ext cx="8503920" cy="5178552"/>
          </a:xfrm>
        </p:spPr>
        <p:txBody>
          <a:bodyPr>
            <a:normAutofit fontScale="85000" lnSpcReduction="20000"/>
          </a:bodyPr>
          <a:lstStyle/>
          <a:p>
            <a:pPr algn="just"/>
            <a:r>
              <a:rPr lang="en-US" dirty="0" err="1"/>
              <a:t>Pemeriksaan</a:t>
            </a:r>
            <a:r>
              <a:rPr lang="en-US" dirty="0"/>
              <a:t> </a:t>
            </a:r>
            <a:r>
              <a:rPr lang="en-US" dirty="0" err="1"/>
              <a:t>dengan</a:t>
            </a:r>
            <a:r>
              <a:rPr lang="en-US" dirty="0"/>
              <a:t> </a:t>
            </a:r>
            <a:r>
              <a:rPr lang="en-US" dirty="0" err="1"/>
              <a:t>acara</a:t>
            </a:r>
            <a:r>
              <a:rPr lang="en-US" dirty="0"/>
              <a:t> </a:t>
            </a:r>
            <a:r>
              <a:rPr lang="en-US" dirty="0" err="1"/>
              <a:t>cepat</a:t>
            </a:r>
            <a:r>
              <a:rPr lang="en-US" dirty="0"/>
              <a:t> </a:t>
            </a:r>
            <a:r>
              <a:rPr lang="en-US" dirty="0" err="1"/>
              <a:t>dibagi</a:t>
            </a:r>
            <a:r>
              <a:rPr lang="en-US" dirty="0"/>
              <a:t> </a:t>
            </a:r>
            <a:r>
              <a:rPr lang="en-US" dirty="0" err="1"/>
              <a:t>dua</a:t>
            </a:r>
            <a:r>
              <a:rPr lang="en-US" dirty="0"/>
              <a:t> </a:t>
            </a:r>
            <a:r>
              <a:rPr lang="en-US" dirty="0" err="1"/>
              <a:t>menurut</a:t>
            </a:r>
            <a:r>
              <a:rPr lang="en-US" dirty="0"/>
              <a:t> KUHAP </a:t>
            </a:r>
            <a:r>
              <a:rPr lang="en-US" dirty="0" err="1"/>
              <a:t>yaitu</a:t>
            </a:r>
            <a:r>
              <a:rPr lang="en-US" dirty="0"/>
              <a:t>: </a:t>
            </a:r>
          </a:p>
          <a:p>
            <a:pPr marL="514350" indent="-514350" algn="just">
              <a:buAutoNum type="arabicPeriod"/>
            </a:pPr>
            <a:r>
              <a:rPr lang="en-US" dirty="0" err="1"/>
              <a:t>Pemeriksaan</a:t>
            </a:r>
            <a:r>
              <a:rPr lang="en-US" dirty="0"/>
              <a:t> </a:t>
            </a:r>
            <a:r>
              <a:rPr lang="en-US" dirty="0" err="1"/>
              <a:t>tindak</a:t>
            </a:r>
            <a:r>
              <a:rPr lang="en-US" dirty="0"/>
              <a:t> </a:t>
            </a:r>
            <a:r>
              <a:rPr lang="en-US" dirty="0" err="1"/>
              <a:t>pidana</a:t>
            </a:r>
            <a:r>
              <a:rPr lang="en-US" dirty="0"/>
              <a:t> </a:t>
            </a:r>
            <a:r>
              <a:rPr lang="en-US" dirty="0" err="1"/>
              <a:t>ringan</a:t>
            </a:r>
            <a:r>
              <a:rPr lang="en-US" dirty="0"/>
              <a:t> (</a:t>
            </a:r>
            <a:r>
              <a:rPr lang="en-US" dirty="0" err="1"/>
              <a:t>Tipiring</a:t>
            </a:r>
            <a:r>
              <a:rPr lang="en-US" dirty="0"/>
              <a:t>) </a:t>
            </a:r>
            <a:r>
              <a:rPr lang="en-US" dirty="0" err="1"/>
              <a:t>yatu</a:t>
            </a:r>
            <a:r>
              <a:rPr lang="en-US" dirty="0"/>
              <a:t> </a:t>
            </a:r>
            <a:r>
              <a:rPr lang="en-US" dirty="0" err="1"/>
              <a:t>tndak</a:t>
            </a:r>
            <a:r>
              <a:rPr lang="en-US" dirty="0"/>
              <a:t> </a:t>
            </a:r>
            <a:r>
              <a:rPr lang="en-US" dirty="0" err="1"/>
              <a:t>pidana</a:t>
            </a:r>
            <a:r>
              <a:rPr lang="en-US" dirty="0"/>
              <a:t> yang </a:t>
            </a:r>
            <a:r>
              <a:rPr lang="en-US" dirty="0" err="1"/>
              <a:t>diancam</a:t>
            </a:r>
            <a:r>
              <a:rPr lang="en-US" dirty="0"/>
              <a:t> </a:t>
            </a:r>
            <a:r>
              <a:rPr lang="en-US" dirty="0" err="1"/>
              <a:t>hukuman</a:t>
            </a:r>
            <a:r>
              <a:rPr lang="en-US" dirty="0"/>
              <a:t> </a:t>
            </a:r>
            <a:r>
              <a:rPr lang="en-US" dirty="0" err="1"/>
              <a:t>kurungan</a:t>
            </a:r>
            <a:r>
              <a:rPr lang="en-US" dirty="0"/>
              <a:t> paling lama </a:t>
            </a:r>
            <a:r>
              <a:rPr lang="en-US" dirty="0" err="1"/>
              <a:t>tiga</a:t>
            </a:r>
            <a:r>
              <a:rPr lang="en-US" dirty="0"/>
              <a:t> </a:t>
            </a:r>
            <a:r>
              <a:rPr lang="en-US" dirty="0" err="1"/>
              <a:t>bulan</a:t>
            </a:r>
            <a:r>
              <a:rPr lang="en-US" dirty="0"/>
              <a:t> </a:t>
            </a:r>
            <a:r>
              <a:rPr lang="en-US" dirty="0" err="1"/>
              <a:t>dan</a:t>
            </a:r>
            <a:r>
              <a:rPr lang="en-US" dirty="0"/>
              <a:t> </a:t>
            </a:r>
            <a:r>
              <a:rPr lang="en-US" dirty="0" err="1"/>
              <a:t>atau</a:t>
            </a:r>
            <a:r>
              <a:rPr lang="en-US" dirty="0"/>
              <a:t> </a:t>
            </a:r>
            <a:r>
              <a:rPr lang="en-US" dirty="0" err="1"/>
              <a:t>denda</a:t>
            </a:r>
            <a:r>
              <a:rPr lang="en-US" dirty="0"/>
              <a:t> </a:t>
            </a:r>
            <a:r>
              <a:rPr lang="en-US" dirty="0" err="1"/>
              <a:t>sebanyak</a:t>
            </a:r>
            <a:r>
              <a:rPr lang="en-US" dirty="0"/>
              <a:t>- </a:t>
            </a:r>
            <a:r>
              <a:rPr lang="en-US" dirty="0" err="1"/>
              <a:t>banyaknya</a:t>
            </a:r>
            <a:r>
              <a:rPr lang="en-US" dirty="0"/>
              <a:t> </a:t>
            </a:r>
            <a:r>
              <a:rPr lang="en-US" dirty="0" err="1"/>
              <a:t>tujuh</a:t>
            </a:r>
            <a:r>
              <a:rPr lang="en-US" dirty="0"/>
              <a:t> </a:t>
            </a:r>
            <a:r>
              <a:rPr lang="en-US" dirty="0" err="1"/>
              <a:t>ribu</a:t>
            </a:r>
            <a:r>
              <a:rPr lang="en-US" dirty="0"/>
              <a:t> lima </a:t>
            </a:r>
            <a:r>
              <a:rPr lang="en-US" dirty="0" err="1"/>
              <a:t>atus</a:t>
            </a:r>
            <a:r>
              <a:rPr lang="en-US" dirty="0"/>
              <a:t> rupiah </a:t>
            </a:r>
            <a:r>
              <a:rPr lang="en-US" dirty="0" err="1"/>
              <a:t>dan</a:t>
            </a:r>
            <a:r>
              <a:rPr lang="en-US" dirty="0"/>
              <a:t> </a:t>
            </a:r>
            <a:r>
              <a:rPr lang="en-US" dirty="0" err="1"/>
              <a:t>penghinaan</a:t>
            </a:r>
            <a:r>
              <a:rPr lang="en-US" dirty="0"/>
              <a:t> </a:t>
            </a:r>
            <a:r>
              <a:rPr lang="en-US" dirty="0" err="1"/>
              <a:t>ringan</a:t>
            </a:r>
            <a:r>
              <a:rPr lang="en-US" dirty="0"/>
              <a:t>. </a:t>
            </a:r>
          </a:p>
          <a:p>
            <a:pPr marL="514350" indent="-514350" algn="just">
              <a:buAutoNum type="arabicPeriod"/>
            </a:pPr>
            <a:r>
              <a:rPr lang="en-US" dirty="0" err="1"/>
              <a:t>Pelanggaran</a:t>
            </a:r>
            <a:r>
              <a:rPr lang="en-US" dirty="0"/>
              <a:t> </a:t>
            </a:r>
            <a:r>
              <a:rPr lang="en-US" dirty="0" err="1"/>
              <a:t>lalu</a:t>
            </a:r>
            <a:r>
              <a:rPr lang="en-US" dirty="0"/>
              <a:t> </a:t>
            </a:r>
            <a:r>
              <a:rPr lang="en-US" dirty="0" err="1"/>
              <a:t>lintas</a:t>
            </a:r>
            <a:r>
              <a:rPr lang="en-US" dirty="0"/>
              <a:t> </a:t>
            </a:r>
          </a:p>
          <a:p>
            <a:pPr marL="514350" indent="-514350" algn="just"/>
            <a:r>
              <a:rPr lang="en-US" dirty="0" err="1"/>
              <a:t>Penyidik</a:t>
            </a:r>
            <a:r>
              <a:rPr lang="en-US" dirty="0"/>
              <a:t> </a:t>
            </a:r>
            <a:r>
              <a:rPr lang="en-US" dirty="0" err="1"/>
              <a:t>atas</a:t>
            </a:r>
            <a:r>
              <a:rPr lang="en-US" dirty="0"/>
              <a:t> </a:t>
            </a:r>
            <a:r>
              <a:rPr lang="en-US" dirty="0" err="1"/>
              <a:t>kuasa</a:t>
            </a:r>
            <a:r>
              <a:rPr lang="en-US" dirty="0"/>
              <a:t> </a:t>
            </a:r>
            <a:r>
              <a:rPr lang="en-US" dirty="0" err="1"/>
              <a:t>penuntut</a:t>
            </a:r>
            <a:r>
              <a:rPr lang="en-US" dirty="0"/>
              <a:t> </a:t>
            </a:r>
            <a:r>
              <a:rPr lang="en-US" dirty="0" err="1"/>
              <a:t>umum</a:t>
            </a:r>
            <a:r>
              <a:rPr lang="en-US" dirty="0"/>
              <a:t>, </a:t>
            </a:r>
            <a:r>
              <a:rPr lang="en-US" dirty="0" err="1"/>
              <a:t>dalam</a:t>
            </a:r>
            <a:r>
              <a:rPr lang="en-US" dirty="0"/>
              <a:t> </a:t>
            </a:r>
            <a:r>
              <a:rPr lang="en-US" dirty="0" err="1"/>
              <a:t>waktu</a:t>
            </a:r>
            <a:r>
              <a:rPr lang="en-US" dirty="0"/>
              <a:t> </a:t>
            </a:r>
            <a:r>
              <a:rPr lang="en-US" dirty="0" err="1"/>
              <a:t>tiga</a:t>
            </a:r>
            <a:r>
              <a:rPr lang="en-US" dirty="0"/>
              <a:t> </a:t>
            </a:r>
            <a:r>
              <a:rPr lang="en-US" dirty="0" err="1"/>
              <a:t>hari</a:t>
            </a:r>
            <a:r>
              <a:rPr lang="en-US" dirty="0"/>
              <a:t> </a:t>
            </a:r>
            <a:r>
              <a:rPr lang="en-US" dirty="0" err="1"/>
              <a:t>sejak</a:t>
            </a:r>
            <a:r>
              <a:rPr lang="en-US" dirty="0"/>
              <a:t> </a:t>
            </a:r>
            <a:r>
              <a:rPr lang="en-US" dirty="0" err="1"/>
              <a:t>berita</a:t>
            </a:r>
            <a:r>
              <a:rPr lang="en-US" dirty="0"/>
              <a:t> </a:t>
            </a:r>
            <a:r>
              <a:rPr lang="en-US" dirty="0" err="1"/>
              <a:t>acara</a:t>
            </a:r>
            <a:r>
              <a:rPr lang="en-US" dirty="0"/>
              <a:t> </a:t>
            </a:r>
            <a:r>
              <a:rPr lang="en-US" dirty="0" err="1"/>
              <a:t>pemeriksaan</a:t>
            </a:r>
            <a:r>
              <a:rPr lang="en-US" dirty="0"/>
              <a:t> </a:t>
            </a:r>
            <a:r>
              <a:rPr lang="en-US" dirty="0" err="1"/>
              <a:t>selesai</a:t>
            </a:r>
            <a:r>
              <a:rPr lang="en-US" dirty="0"/>
              <a:t> </a:t>
            </a:r>
            <a:r>
              <a:rPr lang="en-US" dirty="0" err="1"/>
              <a:t>dibuat</a:t>
            </a:r>
            <a:r>
              <a:rPr lang="en-US" dirty="0"/>
              <a:t>, </a:t>
            </a:r>
            <a:r>
              <a:rPr lang="en-US" dirty="0" err="1"/>
              <a:t>menghadapkan</a:t>
            </a:r>
            <a:r>
              <a:rPr lang="en-US" dirty="0"/>
              <a:t> </a:t>
            </a:r>
            <a:r>
              <a:rPr lang="en-US" dirty="0" err="1"/>
              <a:t>terdakwa</a:t>
            </a:r>
            <a:r>
              <a:rPr lang="en-US" dirty="0"/>
              <a:t> </a:t>
            </a:r>
            <a:r>
              <a:rPr lang="en-US" dirty="0" err="1"/>
              <a:t>dan</a:t>
            </a:r>
            <a:r>
              <a:rPr lang="en-US" dirty="0"/>
              <a:t> </a:t>
            </a:r>
            <a:r>
              <a:rPr lang="en-US" dirty="0" err="1"/>
              <a:t>barang</a:t>
            </a:r>
            <a:r>
              <a:rPr lang="en-US" dirty="0"/>
              <a:t> </a:t>
            </a:r>
            <a:r>
              <a:rPr lang="en-US" dirty="0" err="1"/>
              <a:t>bukti</a:t>
            </a:r>
            <a:r>
              <a:rPr lang="en-US" dirty="0"/>
              <a:t> </a:t>
            </a:r>
            <a:r>
              <a:rPr lang="en-US" dirty="0" err="1"/>
              <a:t>dan</a:t>
            </a:r>
            <a:r>
              <a:rPr lang="en-US" dirty="0"/>
              <a:t> </a:t>
            </a:r>
            <a:r>
              <a:rPr lang="en-US" dirty="0" err="1"/>
              <a:t>jika</a:t>
            </a:r>
            <a:r>
              <a:rPr lang="en-US" dirty="0"/>
              <a:t> </a:t>
            </a:r>
            <a:r>
              <a:rPr lang="en-US" dirty="0" err="1"/>
              <a:t>ada</a:t>
            </a:r>
            <a:r>
              <a:rPr lang="en-US" dirty="0"/>
              <a:t> </a:t>
            </a:r>
            <a:r>
              <a:rPr lang="en-US" dirty="0" err="1"/>
              <a:t>saksi</a:t>
            </a:r>
            <a:r>
              <a:rPr lang="en-US" dirty="0"/>
              <a:t> </a:t>
            </a:r>
            <a:r>
              <a:rPr lang="en-US" dirty="0" err="1"/>
              <a:t>juga</a:t>
            </a:r>
            <a:r>
              <a:rPr lang="en-US" dirty="0"/>
              <a:t> </a:t>
            </a:r>
            <a:r>
              <a:rPr lang="en-US" dirty="0" err="1"/>
              <a:t>dihadirkan</a:t>
            </a:r>
            <a:r>
              <a:rPr lang="en-US" dirty="0"/>
              <a:t>;</a:t>
            </a:r>
          </a:p>
          <a:p>
            <a:pPr marL="514350" indent="-514350" algn="just"/>
            <a:r>
              <a:rPr lang="en-US" dirty="0" err="1"/>
              <a:t>Dilakukan</a:t>
            </a:r>
            <a:r>
              <a:rPr lang="en-US" dirty="0"/>
              <a:t> </a:t>
            </a:r>
            <a:r>
              <a:rPr lang="en-US" dirty="0" err="1"/>
              <a:t>oleh</a:t>
            </a:r>
            <a:r>
              <a:rPr lang="en-US" dirty="0"/>
              <a:t> hakim </a:t>
            </a:r>
            <a:r>
              <a:rPr lang="en-US" dirty="0" err="1"/>
              <a:t>tunggal</a:t>
            </a:r>
            <a:r>
              <a:rPr lang="en-US" dirty="0"/>
              <a:t>, </a:t>
            </a:r>
            <a:r>
              <a:rPr lang="en-US" dirty="0" err="1"/>
              <a:t>Saksi</a:t>
            </a:r>
            <a:r>
              <a:rPr lang="en-US" dirty="0"/>
              <a:t> </a:t>
            </a:r>
            <a:r>
              <a:rPr lang="en-US" dirty="0" err="1"/>
              <a:t>tidak</a:t>
            </a:r>
            <a:r>
              <a:rPr lang="en-US" dirty="0"/>
              <a:t> </a:t>
            </a:r>
            <a:r>
              <a:rPr lang="en-US" dirty="0" err="1"/>
              <a:t>mengucapkan</a:t>
            </a:r>
            <a:r>
              <a:rPr lang="en-US" dirty="0"/>
              <a:t> </a:t>
            </a:r>
            <a:r>
              <a:rPr lang="en-US" dirty="0" err="1"/>
              <a:t>sumpah</a:t>
            </a:r>
            <a:r>
              <a:rPr lang="en-US" dirty="0"/>
              <a:t>, </a:t>
            </a:r>
            <a:r>
              <a:rPr lang="en-US" dirty="0" err="1"/>
              <a:t>kecuali</a:t>
            </a:r>
            <a:r>
              <a:rPr lang="en-US" dirty="0"/>
              <a:t> hakim </a:t>
            </a:r>
            <a:r>
              <a:rPr lang="en-US" dirty="0" err="1"/>
              <a:t>menganggap</a:t>
            </a:r>
            <a:r>
              <a:rPr lang="en-US" dirty="0"/>
              <a:t> </a:t>
            </a:r>
            <a:r>
              <a:rPr lang="en-US" dirty="0" err="1"/>
              <a:t>perlu</a:t>
            </a:r>
            <a:r>
              <a:rPr lang="en-US" dirty="0"/>
              <a:t>;</a:t>
            </a:r>
          </a:p>
          <a:p>
            <a:pPr marL="514350" indent="-514350" algn="just"/>
            <a:r>
              <a:rPr lang="en-US" dirty="0" err="1"/>
              <a:t>Dalam</a:t>
            </a:r>
            <a:r>
              <a:rPr lang="en-US" dirty="0"/>
              <a:t> </a:t>
            </a:r>
            <a:r>
              <a:rPr lang="en-US" dirty="0" err="1"/>
              <a:t>hal</a:t>
            </a:r>
            <a:r>
              <a:rPr lang="en-US" dirty="0"/>
              <a:t> </a:t>
            </a:r>
            <a:r>
              <a:rPr lang="en-US" dirty="0" err="1"/>
              <a:t>kasus</a:t>
            </a:r>
            <a:r>
              <a:rPr lang="en-US" dirty="0"/>
              <a:t> </a:t>
            </a:r>
            <a:r>
              <a:rPr lang="en-US" dirty="0" err="1"/>
              <a:t>pelanggaran</a:t>
            </a:r>
            <a:r>
              <a:rPr lang="en-US" dirty="0"/>
              <a:t> </a:t>
            </a:r>
            <a:r>
              <a:rPr lang="en-US" dirty="0" err="1"/>
              <a:t>lalu</a:t>
            </a:r>
            <a:r>
              <a:rPr lang="en-US" dirty="0"/>
              <a:t> </a:t>
            </a:r>
            <a:r>
              <a:rPr lang="en-US" dirty="0" err="1"/>
              <a:t>lintas</a:t>
            </a:r>
            <a:r>
              <a:rPr lang="en-US" dirty="0"/>
              <a:t> </a:t>
            </a:r>
            <a:r>
              <a:rPr lang="en-US" dirty="0" err="1"/>
              <a:t>tidak</a:t>
            </a:r>
            <a:r>
              <a:rPr lang="en-US" dirty="0"/>
              <a:t> </a:t>
            </a:r>
            <a:r>
              <a:rPr lang="en-US" dirty="0" err="1"/>
              <a:t>perlu</a:t>
            </a:r>
            <a:r>
              <a:rPr lang="en-US" dirty="0"/>
              <a:t> </a:t>
            </a:r>
            <a:r>
              <a:rPr lang="en-US" dirty="0" err="1"/>
              <a:t>ada</a:t>
            </a:r>
            <a:r>
              <a:rPr lang="en-US" dirty="0"/>
              <a:t> </a:t>
            </a:r>
            <a:r>
              <a:rPr lang="en-US" dirty="0" err="1"/>
              <a:t>berita</a:t>
            </a:r>
            <a:r>
              <a:rPr lang="en-US" dirty="0"/>
              <a:t> </a:t>
            </a:r>
            <a:r>
              <a:rPr lang="en-US" dirty="0" err="1"/>
              <a:t>acara</a:t>
            </a:r>
            <a:r>
              <a:rPr lang="en-US" dirty="0"/>
              <a:t>, </a:t>
            </a:r>
            <a:r>
              <a:rPr lang="en-US" dirty="0" err="1"/>
              <a:t>pemeriksaan</a:t>
            </a:r>
            <a:r>
              <a:rPr lang="en-US" dirty="0"/>
              <a:t> </a:t>
            </a:r>
            <a:r>
              <a:rPr lang="en-US" dirty="0" err="1"/>
              <a:t>dapat</a:t>
            </a:r>
            <a:r>
              <a:rPr lang="en-US" dirty="0"/>
              <a:t> </a:t>
            </a:r>
            <a:r>
              <a:rPr lang="en-US" dirty="0" err="1"/>
              <a:t>dilakukan</a:t>
            </a:r>
            <a:r>
              <a:rPr lang="en-US" dirty="0"/>
              <a:t> </a:t>
            </a:r>
            <a:r>
              <a:rPr lang="en-US" dirty="0" err="1"/>
              <a:t>meskipun</a:t>
            </a:r>
            <a:r>
              <a:rPr lang="en-US" dirty="0"/>
              <a:t> </a:t>
            </a:r>
            <a:r>
              <a:rPr lang="en-US" dirty="0" err="1"/>
              <a:t>terdakwa</a:t>
            </a:r>
            <a:r>
              <a:rPr lang="en-US" dirty="0"/>
              <a:t> </a:t>
            </a:r>
            <a:r>
              <a:rPr lang="en-US" dirty="0" err="1"/>
              <a:t>diwakili</a:t>
            </a:r>
            <a:r>
              <a:rPr lang="en-US" dirty="0"/>
              <a:t> </a:t>
            </a:r>
            <a:r>
              <a:rPr lang="en-US" dirty="0" err="1"/>
              <a:t>oleh</a:t>
            </a:r>
            <a:r>
              <a:rPr lang="en-US" dirty="0"/>
              <a:t> </a:t>
            </a:r>
            <a:r>
              <a:rPr lang="en-US" dirty="0" err="1"/>
              <a:t>orang</a:t>
            </a:r>
            <a:r>
              <a:rPr lang="en-US" dirty="0"/>
              <a:t> lain. </a:t>
            </a:r>
            <a:endParaRPr lang="en-US" b="1" dirty="0"/>
          </a:p>
          <a:p>
            <a:pPr marL="514350" indent="-514350" algn="just">
              <a:buNone/>
            </a:pPr>
            <a:endParaRPr lang="en-US" dirty="0"/>
          </a:p>
          <a:p>
            <a:pPr marL="514350" indent="-514350" algn="just">
              <a:buNone/>
            </a:pPr>
            <a:endParaRPr lang="en-US" dirty="0"/>
          </a:p>
        </p:txBody>
      </p:sp>
    </p:spTree>
    <p:extLst>
      <p:ext uri="{BB962C8B-B14F-4D97-AF65-F5344CB8AC3E}">
        <p14:creationId xmlns:p14="http://schemas.microsoft.com/office/powerpoint/2010/main" val="6868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Tindak Pidana Ringan</a:t>
            </a:r>
            <a:endParaRPr lang="id-ID" dirty="0"/>
          </a:p>
        </p:txBody>
      </p:sp>
      <p:sp>
        <p:nvSpPr>
          <p:cNvPr id="4" name="Content Placeholder 2"/>
          <p:cNvSpPr txBox="1">
            <a:spLocks/>
          </p:cNvSpPr>
          <p:nvPr/>
        </p:nvSpPr>
        <p:spPr>
          <a:xfrm>
            <a:off x="551384" y="1628800"/>
            <a:ext cx="10945216" cy="453650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Pengadilan menentukan hari tertentu dalam 7 (tujuh) hari untuk mengadili perkara dengan acara pemeriksaan tindak pidana ringan.</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Hari tersebut diberitahukan Pengadilan kepada Penyidik supaya dapat mengetahui dan mempersiapkan pelimpahan berkas perkara tindak pidana ringan.</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Pelimpahan perkara tindak pidana ringan, dilakukan Penyidik tanpa melalui aparat Penuntut Umum.</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Penyidik mengambil alih wewenang aparat Penuntut Umum.</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Dalam tempo 3 (tiga) hari Penyidik menghadapkan segala sesuatu yang diperlukan ke sidang, terhitung sejak Berita Acara Pemeriksaan selesai dibuat Penyidik.</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Jika terdakwa tidak hadir, Hakim dapat menyerahkan putusan tanpa hadirnya terdakwa.</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Setelah Pengadilan menerima perkara dengan Acara Pemeriksaan Tindak Pidana Ringan, Hakim yang bertugas memerintahkan Panitera untuk mencatat dalam buku register.</a:t>
            </a:r>
            <a:endParaRPr lang="id-ID"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42406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Lanjutan...</a:t>
            </a:r>
            <a:endParaRPr lang="id-ID" dirty="0"/>
          </a:p>
        </p:txBody>
      </p:sp>
      <p:sp>
        <p:nvSpPr>
          <p:cNvPr id="4" name="Content Placeholder 2"/>
          <p:cNvSpPr txBox="1">
            <a:spLocks/>
          </p:cNvSpPr>
          <p:nvPr/>
        </p:nvSpPr>
        <p:spPr>
          <a:xfrm>
            <a:off x="551384" y="1628800"/>
            <a:ext cx="10945216" cy="453650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Pemeriksaan perkara dengan Hakim tunggal.</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Pemeriksaan perkara tidak dibuat BAP, karena Berita Acara Pemeriksaan yang dibuat oleh penyidik sekaligus dianggap dan dijadikan BAP Pengadilan.</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BAP Pengadilan dibuat, jika ternyata hasil pemeriksaan sidang Pengadilan terdapat hal-hal yang tidak sesuai dengan Berita Acara Pemeriksaan yang dibuat Penyidik.</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Putusan dalam pemeriksaan perkara tindak pidana ringan tidak dibuat secara khusus dan tidak dicatat/</a:t>
            </a:r>
            <a:r>
              <a:rPr lang="id-ID" sz="2400" dirty="0" err="1">
                <a:solidFill>
                  <a:schemeClr val="tx1"/>
                </a:solidFill>
                <a:latin typeface="Cambria" panose="02040503050406030204" pitchFamily="18" charset="0"/>
                <a:cs typeface="Arial" panose="020B0604020202020204" pitchFamily="34" charset="0"/>
              </a:rPr>
              <a:t>disatukan</a:t>
            </a:r>
            <a:r>
              <a:rPr lang="id-ID" sz="2400" dirty="0">
                <a:solidFill>
                  <a:schemeClr val="tx1"/>
                </a:solidFill>
                <a:latin typeface="Cambria" panose="02040503050406030204" pitchFamily="18" charset="0"/>
                <a:cs typeface="Arial" panose="020B0604020202020204" pitchFamily="34" charset="0"/>
              </a:rPr>
              <a:t> dalam BAP. Putusannya cukup berupa bentuk catatan yang berisi amar-putusan yang disiapkan / dikirim oleh Penyidik.</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Catatan tersebut ditanda tangani oleh Hakim.</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Catatan tersebut juga dicatat dalam buku register.</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Pencatatan dalam buku register ditandatangani oleh Hakim dan Panitera sidang.</a:t>
            </a:r>
            <a:endParaRPr lang="id-ID"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25333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6" y="336430"/>
            <a:ext cx="97103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ACARA PEMERIKSAAN DI PENGADILAN NEGERI</a:t>
            </a:r>
          </a:p>
        </p:txBody>
      </p:sp>
      <p:sp>
        <p:nvSpPr>
          <p:cNvPr id="6" name="Rectangle 5">
            <a:extLst>
              <a:ext uri="{FF2B5EF4-FFF2-40B4-BE49-F238E27FC236}">
                <a16:creationId xmlns:a16="http://schemas.microsoft.com/office/drawing/2014/main" id="{E3747B1A-4FFB-4ACF-9119-A6789ADAB56B}"/>
              </a:ext>
            </a:extLst>
          </p:cNvPr>
          <p:cNvSpPr/>
          <p:nvPr/>
        </p:nvSpPr>
        <p:spPr>
          <a:xfrm>
            <a:off x="356557" y="1518514"/>
            <a:ext cx="3381554"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t>Acara </a:t>
            </a:r>
            <a:r>
              <a:rPr lang="es-ES" sz="1800" dirty="0" err="1"/>
              <a:t>pemeriksaan</a:t>
            </a:r>
            <a:r>
              <a:rPr lang="es-ES" sz="1800" dirty="0"/>
              <a:t> </a:t>
            </a:r>
            <a:r>
              <a:rPr lang="es-ES" sz="1800" dirty="0" err="1"/>
              <a:t>biasa</a:t>
            </a:r>
            <a:endParaRPr lang="es-ES" sz="1800" dirty="0"/>
          </a:p>
          <a:p>
            <a:pPr algn="ctr"/>
            <a:r>
              <a:rPr lang="es-ES" sz="1800" dirty="0"/>
              <a:t>(</a:t>
            </a:r>
            <a:r>
              <a:rPr lang="es-ES" sz="1800" dirty="0" err="1"/>
              <a:t>Pasal</a:t>
            </a:r>
            <a:r>
              <a:rPr lang="es-ES" sz="1800" dirty="0"/>
              <a:t> 152-202 KUHAP)</a:t>
            </a:r>
          </a:p>
        </p:txBody>
      </p:sp>
      <p:sp>
        <p:nvSpPr>
          <p:cNvPr id="8" name="Rectangle 7">
            <a:extLst>
              <a:ext uri="{FF2B5EF4-FFF2-40B4-BE49-F238E27FC236}">
                <a16:creationId xmlns:a16="http://schemas.microsoft.com/office/drawing/2014/main" id="{82571C87-C3C8-4975-94E9-FBE1B6F5A725}"/>
              </a:ext>
            </a:extLst>
          </p:cNvPr>
          <p:cNvSpPr/>
          <p:nvPr/>
        </p:nvSpPr>
        <p:spPr>
          <a:xfrm>
            <a:off x="8453888" y="1509616"/>
            <a:ext cx="3381554" cy="341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Acara </a:t>
            </a:r>
            <a:r>
              <a:rPr lang="en-ID" dirty="0" err="1"/>
              <a:t>pemeriksaan</a:t>
            </a:r>
            <a:r>
              <a:rPr lang="en-ID" dirty="0"/>
              <a:t> </a:t>
            </a:r>
            <a:r>
              <a:rPr lang="en-ID" dirty="0" err="1"/>
              <a:t>Singkat</a:t>
            </a:r>
            <a:endParaRPr lang="en-ID" dirty="0"/>
          </a:p>
          <a:p>
            <a:pPr algn="ctr"/>
            <a:r>
              <a:rPr lang="en-ID" dirty="0"/>
              <a:t>(</a:t>
            </a:r>
            <a:r>
              <a:rPr lang="en-ID" dirty="0" err="1"/>
              <a:t>Pasal</a:t>
            </a:r>
            <a:r>
              <a:rPr lang="en-ID" dirty="0"/>
              <a:t> 203 – 204 KUHAP)</a:t>
            </a:r>
          </a:p>
          <a:p>
            <a:pPr algn="ctr"/>
            <a:endParaRPr lang="en-ID" dirty="0"/>
          </a:p>
          <a:p>
            <a:pPr algn="just"/>
            <a:r>
              <a:rPr lang="en-ID" dirty="0"/>
              <a:t>Yang </a:t>
            </a:r>
            <a:r>
              <a:rPr lang="en-ID" dirty="0" err="1"/>
              <a:t>diperiksa</a:t>
            </a:r>
            <a:r>
              <a:rPr lang="en-ID" dirty="0"/>
              <a:t> </a:t>
            </a:r>
            <a:r>
              <a:rPr lang="en-ID" dirty="0" err="1"/>
              <a:t>menurut</a:t>
            </a:r>
            <a:r>
              <a:rPr lang="en-ID" dirty="0"/>
              <a:t> acara </a:t>
            </a:r>
            <a:r>
              <a:rPr lang="en-ID" dirty="0" err="1"/>
              <a:t>pemeriksaan</a:t>
            </a:r>
            <a:r>
              <a:rPr lang="en-ID" dirty="0"/>
              <a:t> </a:t>
            </a:r>
            <a:r>
              <a:rPr lang="en-ID" dirty="0" err="1"/>
              <a:t>singkat</a:t>
            </a:r>
            <a:r>
              <a:rPr lang="en-ID" dirty="0"/>
              <a:t> </a:t>
            </a:r>
            <a:r>
              <a:rPr lang="en-ID" dirty="0" err="1"/>
              <a:t>perkara</a:t>
            </a:r>
            <a:r>
              <a:rPr lang="en-ID" dirty="0"/>
              <a:t> </a:t>
            </a:r>
            <a:r>
              <a:rPr lang="en-ID" dirty="0" err="1"/>
              <a:t>kejahatan</a:t>
            </a:r>
            <a:r>
              <a:rPr lang="en-ID" dirty="0"/>
              <a:t> </a:t>
            </a:r>
            <a:r>
              <a:rPr lang="en-ID" dirty="0" err="1"/>
              <a:t>atau</a:t>
            </a:r>
            <a:r>
              <a:rPr lang="en-ID" dirty="0"/>
              <a:t> </a:t>
            </a:r>
            <a:r>
              <a:rPr lang="en-ID" dirty="0" err="1"/>
              <a:t>pelanggaran</a:t>
            </a:r>
            <a:r>
              <a:rPr lang="en-ID" dirty="0"/>
              <a:t> yang </a:t>
            </a:r>
            <a:r>
              <a:rPr lang="en-ID" dirty="0" err="1"/>
              <a:t>menurut</a:t>
            </a:r>
            <a:r>
              <a:rPr lang="en-ID" dirty="0"/>
              <a:t> </a:t>
            </a:r>
            <a:r>
              <a:rPr lang="en-ID" dirty="0" err="1"/>
              <a:t>Penuntut</a:t>
            </a:r>
            <a:r>
              <a:rPr lang="en-ID" dirty="0"/>
              <a:t> </a:t>
            </a:r>
            <a:r>
              <a:rPr lang="en-ID" dirty="0" err="1"/>
              <a:t>Umum</a:t>
            </a:r>
            <a:r>
              <a:rPr lang="en-ID" dirty="0"/>
              <a:t> </a:t>
            </a:r>
            <a:r>
              <a:rPr lang="en-ID" dirty="0" err="1"/>
              <a:t>pembuktian</a:t>
            </a:r>
            <a:r>
              <a:rPr lang="en-ID" dirty="0"/>
              <a:t> </a:t>
            </a:r>
            <a:r>
              <a:rPr lang="en-ID" dirty="0" err="1"/>
              <a:t>serta</a:t>
            </a:r>
            <a:r>
              <a:rPr lang="en-ID" dirty="0"/>
              <a:t> </a:t>
            </a:r>
            <a:r>
              <a:rPr lang="en-ID" dirty="0" err="1"/>
              <a:t>penerapan</a:t>
            </a:r>
            <a:r>
              <a:rPr lang="en-ID" dirty="0"/>
              <a:t> </a:t>
            </a:r>
            <a:r>
              <a:rPr lang="en-ID" dirty="0" err="1"/>
              <a:t>hukumnya</a:t>
            </a:r>
            <a:r>
              <a:rPr lang="en-ID" dirty="0"/>
              <a:t> </a:t>
            </a:r>
            <a:r>
              <a:rPr lang="en-ID" dirty="0" err="1"/>
              <a:t>mudah</a:t>
            </a:r>
            <a:r>
              <a:rPr lang="en-ID" dirty="0"/>
              <a:t> dan </a:t>
            </a:r>
            <a:r>
              <a:rPr lang="en-ID" dirty="0" err="1"/>
              <a:t>sifatnya</a:t>
            </a:r>
            <a:r>
              <a:rPr lang="en-ID" dirty="0"/>
              <a:t> </a:t>
            </a:r>
            <a:r>
              <a:rPr lang="en-ID" dirty="0" err="1"/>
              <a:t>sederhana</a:t>
            </a:r>
            <a:r>
              <a:rPr lang="en-ID" dirty="0"/>
              <a:t>. </a:t>
            </a:r>
          </a:p>
        </p:txBody>
      </p:sp>
      <p:pic>
        <p:nvPicPr>
          <p:cNvPr id="7" name="Picture 2" descr="Di Sidang Pengadilan, Lima Terdakwa Anggota BNNP Buka-bukaan Ulah Oknum di  Ditnarkoba Polda Maluku – SATU MALUKU">
            <a:extLst>
              <a:ext uri="{FF2B5EF4-FFF2-40B4-BE49-F238E27FC236}">
                <a16:creationId xmlns:a16="http://schemas.microsoft.com/office/drawing/2014/main" id="{C3C53D05-52E5-4519-82E3-5FEF80966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953" y="1518514"/>
            <a:ext cx="4284093" cy="24062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0F47521-AD1A-40FE-B0F1-7785CAE3E638}"/>
              </a:ext>
            </a:extLst>
          </p:cNvPr>
          <p:cNvSpPr/>
          <p:nvPr/>
        </p:nvSpPr>
        <p:spPr>
          <a:xfrm>
            <a:off x="3953953" y="4224062"/>
            <a:ext cx="4284093" cy="2297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t>Acara </a:t>
            </a:r>
            <a:r>
              <a:rPr lang="es-ES" sz="1800" dirty="0" err="1"/>
              <a:t>Pemeriksaan</a:t>
            </a:r>
            <a:r>
              <a:rPr lang="es-ES" sz="1800" dirty="0"/>
              <a:t> </a:t>
            </a:r>
            <a:r>
              <a:rPr lang="es-ES" sz="1800" dirty="0" err="1"/>
              <a:t>Cepat</a:t>
            </a:r>
            <a:endParaRPr lang="es-ES" sz="1800" dirty="0"/>
          </a:p>
          <a:p>
            <a:pPr algn="ctr"/>
            <a:endParaRPr lang="es-ES" sz="1800" dirty="0"/>
          </a:p>
          <a:p>
            <a:pPr marL="342900" indent="-342900">
              <a:buFont typeface="+mj-lt"/>
              <a:buAutoNum type="arabicPeriod"/>
            </a:pPr>
            <a:r>
              <a:rPr lang="es-ES" sz="1800" dirty="0"/>
              <a:t>Acara </a:t>
            </a:r>
            <a:r>
              <a:rPr lang="es-ES" sz="1800" dirty="0" err="1"/>
              <a:t>Pemeriksaan</a:t>
            </a:r>
            <a:r>
              <a:rPr lang="es-ES" sz="1800" dirty="0"/>
              <a:t> </a:t>
            </a:r>
            <a:r>
              <a:rPr lang="es-ES" sz="1800" dirty="0" err="1"/>
              <a:t>Tindak</a:t>
            </a:r>
            <a:r>
              <a:rPr lang="es-ES" sz="1800" dirty="0"/>
              <a:t> </a:t>
            </a:r>
            <a:r>
              <a:rPr lang="es-ES" sz="1800" dirty="0" err="1"/>
              <a:t>Pidana</a:t>
            </a:r>
            <a:r>
              <a:rPr lang="es-ES" sz="1800" dirty="0"/>
              <a:t> Ringan (</a:t>
            </a:r>
            <a:r>
              <a:rPr lang="es-ES" sz="1800" dirty="0" err="1"/>
              <a:t>Pasal</a:t>
            </a:r>
            <a:r>
              <a:rPr lang="es-ES" sz="1800" dirty="0"/>
              <a:t> 205 – 210 KUHAP)</a:t>
            </a:r>
          </a:p>
          <a:p>
            <a:pPr marL="800100" lvl="1" indent="-342900">
              <a:buFont typeface="Arial" panose="020B0604020202020204" pitchFamily="34" charset="0"/>
              <a:buChar char="•"/>
            </a:pPr>
            <a:r>
              <a:rPr lang="pt-BR" dirty="0"/>
              <a:t>diancam pidana tiga bulan</a:t>
            </a:r>
          </a:p>
          <a:p>
            <a:pPr marL="800100" lvl="1" indent="-342900">
              <a:buFont typeface="Arial" panose="020B0604020202020204" pitchFamily="34" charset="0"/>
              <a:buChar char="•"/>
            </a:pPr>
            <a:r>
              <a:rPr lang="pt-BR" dirty="0"/>
              <a:t>denda tujuh ribu lima ratus rupiah</a:t>
            </a:r>
          </a:p>
          <a:p>
            <a:pPr marL="342900" indent="-342900">
              <a:buFont typeface="+mj-lt"/>
              <a:buAutoNum type="arabicPeriod"/>
            </a:pPr>
            <a:r>
              <a:rPr lang="es-ES" sz="1800" dirty="0"/>
              <a:t>Acara </a:t>
            </a:r>
            <a:r>
              <a:rPr lang="es-ES" sz="1800" dirty="0" err="1"/>
              <a:t>Pemeriksaan</a:t>
            </a:r>
            <a:r>
              <a:rPr lang="es-ES" sz="1800" dirty="0"/>
              <a:t> </a:t>
            </a:r>
            <a:r>
              <a:rPr lang="es-ES" sz="1800" dirty="0" err="1"/>
              <a:t>Pelanggaran</a:t>
            </a:r>
            <a:r>
              <a:rPr lang="es-ES" sz="1800" dirty="0"/>
              <a:t> </a:t>
            </a:r>
            <a:r>
              <a:rPr lang="es-ES" sz="1800" dirty="0" err="1"/>
              <a:t>Lalu</a:t>
            </a:r>
            <a:r>
              <a:rPr lang="es-ES" sz="1800" dirty="0"/>
              <a:t> </a:t>
            </a:r>
            <a:r>
              <a:rPr lang="es-ES" sz="1800" dirty="0" err="1"/>
              <a:t>Lintas</a:t>
            </a:r>
            <a:r>
              <a:rPr lang="es-ES" sz="1800" dirty="0"/>
              <a:t> (</a:t>
            </a:r>
            <a:r>
              <a:rPr lang="es-ES" sz="1800" dirty="0" err="1"/>
              <a:t>Pasal</a:t>
            </a:r>
            <a:r>
              <a:rPr lang="es-ES" sz="1800" dirty="0"/>
              <a:t> 211-216 KUHAP)</a:t>
            </a:r>
          </a:p>
        </p:txBody>
      </p:sp>
    </p:spTree>
    <p:extLst>
      <p:ext uri="{BB962C8B-B14F-4D97-AF65-F5344CB8AC3E}">
        <p14:creationId xmlns:p14="http://schemas.microsoft.com/office/powerpoint/2010/main" val="334980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Perkara Pelanggaran Lalu Lintas Jalan</a:t>
            </a:r>
            <a:endParaRPr lang="id-ID" dirty="0"/>
          </a:p>
        </p:txBody>
      </p:sp>
      <p:sp>
        <p:nvSpPr>
          <p:cNvPr id="4" name="Content Placeholder 2"/>
          <p:cNvSpPr txBox="1">
            <a:spLocks/>
          </p:cNvSpPr>
          <p:nvPr/>
        </p:nvSpPr>
        <p:spPr>
          <a:xfrm>
            <a:off x="551384" y="1628800"/>
            <a:ext cx="10945216" cy="453650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Catatan pemeriksaan yang dibuat Penyidik, memuat dakwaan dan pemberitahuan diserahkan kepada Pengadilan selambat-lambatnya pada kesempatan hari sidang pertama.</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Panitera dalam pemeriksaan sidang tidak perlu membuat berita acara. Putusan adalah berupa catatan Hakim dalam formulir tilang dan Panitera Pengganti melapor pada petugas register untuk mencatat dalam buku register.</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Pada hari dan tanggal yang ditentukan dalam </a:t>
            </a:r>
            <a:r>
              <a:rPr lang="id-ID" sz="2400" dirty="0" err="1">
                <a:solidFill>
                  <a:schemeClr val="tx1"/>
                </a:solidFill>
                <a:latin typeface="Cambria" panose="02040503050406030204" pitchFamily="18" charset="0"/>
                <a:cs typeface="Arial" panose="020B0604020202020204" pitchFamily="34" charset="0"/>
              </a:rPr>
              <a:t>pembe¬ritahuan</a:t>
            </a:r>
            <a:r>
              <a:rPr lang="id-ID" sz="2400" dirty="0">
                <a:solidFill>
                  <a:schemeClr val="tx1"/>
                </a:solidFill>
                <a:latin typeface="Cambria" panose="02040503050406030204" pitchFamily="18" charset="0"/>
                <a:cs typeface="Arial" panose="020B0604020202020204" pitchFamily="34" charset="0"/>
              </a:rPr>
              <a:t> pemeriksaan terdakwa atau wakilnya tidak datang di sidang Pengadilan pemeriksaan perkara tidak ditunda tetapi dilanjutkan.</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Dalam hal putusan diucapkan </a:t>
            </a:r>
            <a:r>
              <a:rPr lang="id-ID" sz="2400" dirty="0" err="1">
                <a:solidFill>
                  <a:schemeClr val="tx1"/>
                </a:solidFill>
                <a:latin typeface="Cambria" panose="02040503050406030204" pitchFamily="18" charset="0"/>
                <a:cs typeface="Arial" panose="020B0604020202020204" pitchFamily="34" charset="0"/>
              </a:rPr>
              <a:t>diluar</a:t>
            </a:r>
            <a:r>
              <a:rPr lang="id-ID" sz="2400" dirty="0">
                <a:solidFill>
                  <a:schemeClr val="tx1"/>
                </a:solidFill>
                <a:latin typeface="Cambria" panose="02040503050406030204" pitchFamily="18" charset="0"/>
                <a:cs typeface="Arial" panose="020B0604020202020204" pitchFamily="34" charset="0"/>
              </a:rPr>
              <a:t> hadirnya terdakwa, Panitera segera menyampaikan surat amar putusan kepada terdakwa melalui Penyidik.</a:t>
            </a:r>
          </a:p>
          <a:p>
            <a:pPr marL="314325" indent="-314325" algn="l">
              <a:buFont typeface="Wingdings" pitchFamily="2" charset="2"/>
              <a:buChar char="q"/>
            </a:pPr>
            <a:r>
              <a:rPr lang="id-ID" sz="2400" dirty="0">
                <a:solidFill>
                  <a:schemeClr val="tx1"/>
                </a:solidFill>
                <a:latin typeface="Cambria" panose="02040503050406030204" pitchFamily="18" charset="0"/>
                <a:cs typeface="Arial" panose="020B0604020202020204" pitchFamily="34" charset="0"/>
              </a:rPr>
              <a:t>Penyidik mengembalikan surat amar putusan yang telah diberitahukan itu kepada Panitera.</a:t>
            </a:r>
            <a:endParaRPr lang="id-ID"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229216"/>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a:r>
              <a:rPr lang="id-ID" dirty="0">
                <a:latin typeface="Cambria" panose="02040503050406030204" pitchFamily="18" charset="0"/>
              </a:rPr>
              <a:t>Lanjutan...</a:t>
            </a:r>
            <a:endParaRPr lang="id-ID" dirty="0"/>
          </a:p>
        </p:txBody>
      </p:sp>
      <p:sp>
        <p:nvSpPr>
          <p:cNvPr id="4" name="Content Placeholder 2"/>
          <p:cNvSpPr txBox="1">
            <a:spLocks/>
          </p:cNvSpPr>
          <p:nvPr/>
        </p:nvSpPr>
        <p:spPr>
          <a:xfrm>
            <a:off x="551384" y="1628800"/>
            <a:ext cx="10945216" cy="453650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4325" indent="-314325" algn="l">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Panitera meneliti apakah dalam surat amar putusan terdapat tanggal serta tanda tangan terpidana.</a:t>
            </a:r>
          </a:p>
          <a:p>
            <a:pPr marL="314325" indent="-314325" algn="l">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Tenggang waktu mengajukan perlawanan 7 (tujuh) hari terhitung sejak tanggal pemberitahuan putusan kepada terpidana.</a:t>
            </a:r>
          </a:p>
          <a:p>
            <a:pPr marL="314325" indent="-314325" algn="l">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Panitera memberitahukan kepada Penyidik tentang adanya pengajuan perlawanan dari terpidana.</a:t>
            </a:r>
          </a:p>
          <a:p>
            <a:pPr marL="314325" indent="-314325" algn="l">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Pemberitahuan disusul dengan Penetapan Hakim tentang hari sidang untuk memeriksa kembali perkara yang bersangkutan.</a:t>
            </a:r>
          </a:p>
          <a:p>
            <a:pPr marL="314325" indent="-314325" algn="l">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Pengembalian barang sitaan/ bukti segera setelah putusan dijatuhkan dan setelah yang bersangkutan memenuhi amar putusan.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101826"/>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a16="http://schemas.microsoft.com/office/drawing/2014/main" id="{A58C019B-2E47-6C49-9574-E8E4EE957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0"/>
            <a:ext cx="6912768" cy="6858000"/>
          </a:xfrm>
          <a:prstGeom prst="rect">
            <a:avLst/>
          </a:prstGeom>
        </p:spPr>
      </p:pic>
    </p:spTree>
    <p:extLst>
      <p:ext uri="{BB962C8B-B14F-4D97-AF65-F5344CB8AC3E}">
        <p14:creationId xmlns:p14="http://schemas.microsoft.com/office/powerpoint/2010/main" val="3694799679"/>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VIDEO</a:t>
            </a:r>
            <a:endParaRPr lang="id-ID" dirty="0"/>
          </a:p>
        </p:txBody>
      </p:sp>
      <p:sp>
        <p:nvSpPr>
          <p:cNvPr id="4" name="Content Placeholder 2"/>
          <p:cNvSpPr txBox="1">
            <a:spLocks/>
          </p:cNvSpPr>
          <p:nvPr/>
        </p:nvSpPr>
        <p:spPr>
          <a:xfrm>
            <a:off x="551384" y="1628800"/>
            <a:ext cx="10945216" cy="4536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14325" indent="-314325" algn="l">
              <a:buFont typeface="Wingdings" pitchFamily="2" charset="2"/>
              <a:buChar char="q"/>
            </a:pPr>
            <a:r>
              <a:rPr lang="id-ID" sz="2000" dirty="0">
                <a:solidFill>
                  <a:schemeClr val="tx1"/>
                </a:solidFill>
                <a:latin typeface="Arial" panose="020B0604020202020204" pitchFamily="34" charset="0"/>
                <a:cs typeface="Arial" panose="020B0604020202020204" pitchFamily="34" charset="0"/>
                <a:hlinkClick r:id="rId2"/>
              </a:rPr>
              <a:t>Acara Biasa</a:t>
            </a:r>
            <a:endParaRPr lang="id-ID" sz="2000" dirty="0">
              <a:solidFill>
                <a:schemeClr val="tx1"/>
              </a:solidFill>
              <a:latin typeface="Arial" panose="020B0604020202020204" pitchFamily="34" charset="0"/>
              <a:cs typeface="Arial" panose="020B0604020202020204" pitchFamily="34" charset="0"/>
            </a:endParaRPr>
          </a:p>
          <a:p>
            <a:pPr marL="314325" indent="-314325" algn="l">
              <a:buFont typeface="Wingdings" pitchFamily="2" charset="2"/>
              <a:buChar char="q"/>
            </a:pPr>
            <a:r>
              <a:rPr lang="id-ID" sz="2000" dirty="0">
                <a:solidFill>
                  <a:schemeClr val="tx1"/>
                </a:solidFill>
                <a:latin typeface="Arial" panose="020B0604020202020204" pitchFamily="34" charset="0"/>
                <a:cs typeface="Arial" panose="020B0604020202020204" pitchFamily="34" charset="0"/>
                <a:hlinkClick r:id="rId3"/>
              </a:rPr>
              <a:t>Acara Singkat</a:t>
            </a:r>
            <a:endParaRPr lang="id-ID" sz="2000" dirty="0">
              <a:solidFill>
                <a:schemeClr val="tx1"/>
              </a:solidFill>
              <a:latin typeface="Arial" panose="020B0604020202020204" pitchFamily="34" charset="0"/>
              <a:cs typeface="Arial" panose="020B0604020202020204" pitchFamily="34" charset="0"/>
            </a:endParaRPr>
          </a:p>
          <a:p>
            <a:pPr marL="314325" indent="-314325" algn="l">
              <a:buFont typeface="Wingdings" pitchFamily="2" charset="2"/>
              <a:buChar char="q"/>
            </a:pPr>
            <a:endParaRPr lang="id-ID"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39998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839787" y="1406101"/>
            <a:ext cx="5141194" cy="41406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ACARA PEMERIKSAAN SIDANG DI PENGADILAN </a:t>
            </a:r>
          </a:p>
          <a:p>
            <a:pPr algn="just">
              <a:spcBef>
                <a:spcPts val="600"/>
              </a:spcBef>
            </a:pP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600"/>
              </a:spcBef>
              <a:buFont typeface="Wingdings" panose="05000000000000000000" pitchFamily="2" charset="2"/>
              <a:buChar char="q"/>
            </a:pP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Visual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hadir</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diruang</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sidang</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online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melalui</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litigasi</a:t>
            </a:r>
            <a:endPar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600"/>
              </a:spcBef>
              <a:buFont typeface="Wingdings" panose="05000000000000000000" pitchFamily="2" charset="2"/>
              <a:buChar char="q"/>
            </a:pP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litigasi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atur</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No. 4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Administrasi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Elektronik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just">
              <a:spcBef>
                <a:spcPts val="600"/>
              </a:spcBef>
              <a:buFont typeface="Wingdings" panose="05000000000000000000" pitchFamily="2" charset="2"/>
              <a:buChar char="q"/>
            </a:pP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Acara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Pertama</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menanyakan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memeriksa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151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Pembacaan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Surat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Dakwaan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155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menanyakan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apakah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mengerti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dakwaan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dibacakan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PU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155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KUHAP</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340565" y="1406099"/>
            <a:ext cx="5141194" cy="277771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ACARA PEMERIKSAAN SIDANG KEDUA DI PENGADILAN :</a:t>
            </a:r>
          </a:p>
          <a:p>
            <a:pPr algn="just"/>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Penasehat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hukumnya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keberatan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eksepsi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Keberatan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eksepsi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ditujukan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materi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pokok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dakwaan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ditujukan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cacat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formal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melekat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dakwaan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7" y="336430"/>
            <a:ext cx="10641972"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dirty="0">
                <a:solidFill>
                  <a:srgbClr val="C00000"/>
                </a:solidFill>
              </a:rPr>
              <a:t>ACARA PEMERIKSAAN DI PENGADILAN NEGERI</a:t>
            </a:r>
          </a:p>
        </p:txBody>
      </p:sp>
    </p:spTree>
    <p:extLst>
      <p:ext uri="{BB962C8B-B14F-4D97-AF65-F5344CB8AC3E}">
        <p14:creationId xmlns:p14="http://schemas.microsoft.com/office/powerpoint/2010/main" val="199966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Acara</a:t>
            </a:r>
            <a:r>
              <a:rPr lang="en-US" dirty="0"/>
              <a:t> </a:t>
            </a:r>
            <a:r>
              <a:rPr lang="en-US" dirty="0" err="1"/>
              <a:t>Pemeriksaan</a:t>
            </a:r>
            <a:r>
              <a:rPr lang="en-US" dirty="0"/>
              <a:t> </a:t>
            </a:r>
            <a:r>
              <a:rPr lang="en-US" dirty="0" err="1"/>
              <a:t>Biasa</a:t>
            </a:r>
            <a:endParaRPr lang="en-US" dirty="0"/>
          </a:p>
        </p:txBody>
      </p:sp>
      <p:sp>
        <p:nvSpPr>
          <p:cNvPr id="3" name="Content Placeholder 2"/>
          <p:cNvSpPr>
            <a:spLocks noGrp="1"/>
          </p:cNvSpPr>
          <p:nvPr>
            <p:ph sz="quarter" idx="1"/>
          </p:nvPr>
        </p:nvSpPr>
        <p:spPr/>
        <p:txBody>
          <a:bodyPr>
            <a:normAutofit lnSpcReduction="10000"/>
          </a:bodyPr>
          <a:lstStyle/>
          <a:p>
            <a:r>
              <a:rPr lang="en-US" dirty="0" err="1"/>
              <a:t>Tahap</a:t>
            </a:r>
            <a:r>
              <a:rPr lang="en-US" dirty="0"/>
              <a:t> </a:t>
            </a:r>
            <a:r>
              <a:rPr lang="en-US" dirty="0" err="1"/>
              <a:t>pemeriksaan</a:t>
            </a:r>
            <a:r>
              <a:rPr lang="en-US" dirty="0"/>
              <a:t> </a:t>
            </a:r>
            <a:r>
              <a:rPr lang="en-US" dirty="0" err="1"/>
              <a:t>dengan</a:t>
            </a:r>
            <a:r>
              <a:rPr lang="en-US" dirty="0"/>
              <a:t> </a:t>
            </a:r>
            <a:r>
              <a:rPr lang="en-US" dirty="0" err="1"/>
              <a:t>acara</a:t>
            </a:r>
            <a:r>
              <a:rPr lang="en-US" dirty="0"/>
              <a:t> </a:t>
            </a:r>
            <a:r>
              <a:rPr lang="en-US" dirty="0" err="1"/>
              <a:t>biasa</a:t>
            </a:r>
            <a:r>
              <a:rPr lang="en-US" dirty="0"/>
              <a:t> </a:t>
            </a:r>
            <a:r>
              <a:rPr lang="en-US" dirty="0" err="1"/>
              <a:t>terdiri</a:t>
            </a:r>
            <a:r>
              <a:rPr lang="en-US" dirty="0"/>
              <a:t> </a:t>
            </a:r>
            <a:r>
              <a:rPr lang="en-US" dirty="0" err="1"/>
              <a:t>dari</a:t>
            </a:r>
            <a:r>
              <a:rPr lang="en-US" dirty="0"/>
              <a:t> :</a:t>
            </a:r>
          </a:p>
          <a:p>
            <a:pPr marL="514350" indent="-514350">
              <a:buAutoNum type="arabicPeriod"/>
            </a:pPr>
            <a:r>
              <a:rPr lang="en-US" dirty="0" err="1"/>
              <a:t>Tahap</a:t>
            </a:r>
            <a:r>
              <a:rPr lang="en-US" dirty="0"/>
              <a:t> </a:t>
            </a:r>
            <a:r>
              <a:rPr lang="en-US" dirty="0" err="1"/>
              <a:t>pemanggilan</a:t>
            </a:r>
            <a:endParaRPr lang="en-US" dirty="0"/>
          </a:p>
          <a:p>
            <a:pPr marL="514350" indent="-514350">
              <a:buAutoNum type="arabicPeriod"/>
            </a:pPr>
            <a:r>
              <a:rPr lang="en-US" dirty="0" err="1"/>
              <a:t>Tahap</a:t>
            </a:r>
            <a:r>
              <a:rPr lang="en-US" dirty="0"/>
              <a:t> </a:t>
            </a:r>
            <a:r>
              <a:rPr lang="en-US" dirty="0" err="1"/>
              <a:t>pembacaan</a:t>
            </a:r>
            <a:r>
              <a:rPr lang="en-US" dirty="0"/>
              <a:t> </a:t>
            </a:r>
            <a:r>
              <a:rPr lang="en-US" dirty="0" err="1"/>
              <a:t>surat</a:t>
            </a:r>
            <a:r>
              <a:rPr lang="en-US" dirty="0"/>
              <a:t> </a:t>
            </a:r>
            <a:r>
              <a:rPr lang="en-US" dirty="0" err="1"/>
              <a:t>dakwaan</a:t>
            </a:r>
            <a:endParaRPr lang="en-US" dirty="0"/>
          </a:p>
          <a:p>
            <a:pPr marL="514350" indent="-514350">
              <a:buAutoNum type="arabicPeriod"/>
            </a:pPr>
            <a:r>
              <a:rPr lang="en-US" dirty="0" err="1"/>
              <a:t>Tahap</a:t>
            </a:r>
            <a:r>
              <a:rPr lang="en-US" dirty="0"/>
              <a:t> </a:t>
            </a:r>
            <a:r>
              <a:rPr lang="en-US" dirty="0" err="1"/>
              <a:t>eksepsi</a:t>
            </a:r>
            <a:endParaRPr lang="en-US" dirty="0"/>
          </a:p>
          <a:p>
            <a:pPr marL="514350" indent="-514350">
              <a:buAutoNum type="arabicPeriod"/>
            </a:pPr>
            <a:r>
              <a:rPr lang="en-US" dirty="0" err="1"/>
              <a:t>Tahap</a:t>
            </a:r>
            <a:r>
              <a:rPr lang="en-US" dirty="0"/>
              <a:t> </a:t>
            </a:r>
            <a:r>
              <a:rPr lang="en-US" dirty="0" err="1"/>
              <a:t>pembuktian</a:t>
            </a:r>
            <a:endParaRPr lang="en-US" dirty="0"/>
          </a:p>
          <a:p>
            <a:pPr marL="514350" indent="-514350">
              <a:buAutoNum type="arabicPeriod"/>
            </a:pPr>
            <a:r>
              <a:rPr lang="en-US" dirty="0" err="1"/>
              <a:t>Tahap</a:t>
            </a:r>
            <a:r>
              <a:rPr lang="en-US" dirty="0"/>
              <a:t> </a:t>
            </a:r>
            <a:r>
              <a:rPr lang="en-US" dirty="0" err="1"/>
              <a:t>requisitoir</a:t>
            </a:r>
            <a:r>
              <a:rPr lang="en-US" dirty="0"/>
              <a:t>/</a:t>
            </a:r>
            <a:r>
              <a:rPr lang="en-US" dirty="0" err="1"/>
              <a:t>tuntutan</a:t>
            </a:r>
            <a:r>
              <a:rPr lang="en-US" dirty="0"/>
              <a:t> </a:t>
            </a:r>
            <a:r>
              <a:rPr lang="en-US" dirty="0" err="1"/>
              <a:t>pidana</a:t>
            </a:r>
            <a:endParaRPr lang="en-US" dirty="0"/>
          </a:p>
          <a:p>
            <a:pPr marL="514350" indent="-514350">
              <a:buAutoNum type="arabicPeriod"/>
            </a:pPr>
            <a:r>
              <a:rPr lang="en-US" dirty="0" err="1"/>
              <a:t>Tahap</a:t>
            </a:r>
            <a:r>
              <a:rPr lang="en-US" dirty="0"/>
              <a:t> </a:t>
            </a:r>
            <a:r>
              <a:rPr lang="en-US" dirty="0" err="1"/>
              <a:t>Pledoi</a:t>
            </a:r>
            <a:r>
              <a:rPr lang="en-US" dirty="0"/>
              <a:t>/</a:t>
            </a:r>
            <a:r>
              <a:rPr lang="en-US" dirty="0" err="1"/>
              <a:t>pembelaan</a:t>
            </a:r>
            <a:endParaRPr lang="en-US" dirty="0"/>
          </a:p>
          <a:p>
            <a:pPr marL="514350" indent="-514350">
              <a:buAutoNum type="arabicPeriod"/>
            </a:pPr>
            <a:r>
              <a:rPr lang="en-US" dirty="0" err="1"/>
              <a:t>Tahap</a:t>
            </a:r>
            <a:r>
              <a:rPr lang="en-US" dirty="0"/>
              <a:t> </a:t>
            </a:r>
            <a:r>
              <a:rPr lang="en-US" dirty="0" err="1"/>
              <a:t>replik</a:t>
            </a:r>
            <a:r>
              <a:rPr lang="en-US" dirty="0"/>
              <a:t>/</a:t>
            </a:r>
            <a:r>
              <a:rPr lang="en-US" dirty="0" err="1"/>
              <a:t>duplik</a:t>
            </a:r>
            <a:endParaRPr lang="en-US" dirty="0"/>
          </a:p>
          <a:p>
            <a:pPr marL="514350" indent="-514350">
              <a:buAutoNum type="arabicPeriod"/>
            </a:pPr>
            <a:r>
              <a:rPr lang="en-US" dirty="0" err="1"/>
              <a:t>Tahap</a:t>
            </a:r>
            <a:r>
              <a:rPr lang="en-US" dirty="0"/>
              <a:t> </a:t>
            </a:r>
            <a:r>
              <a:rPr lang="en-US" dirty="0" err="1"/>
              <a:t>putusan</a:t>
            </a:r>
            <a:r>
              <a:rPr lang="en-US" dirty="0"/>
              <a:t> hakim.   </a:t>
            </a:r>
          </a:p>
        </p:txBody>
      </p:sp>
    </p:spTree>
    <p:extLst>
      <p:ext uri="{BB962C8B-B14F-4D97-AF65-F5344CB8AC3E}">
        <p14:creationId xmlns:p14="http://schemas.microsoft.com/office/powerpoint/2010/main" val="47949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28248" y="2564904"/>
            <a:ext cx="36827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b="0" dirty="0">
                <a:latin typeface="Cambria" panose="02040503050406030204" pitchFamily="18" charset="0"/>
              </a:rPr>
              <a:t>Prosedur Pemeriksaan Perkara Pidana Dengan Acara Biasa</a:t>
            </a:r>
            <a:endParaRPr lang="id-ID" b="0" dirty="0"/>
          </a:p>
        </p:txBody>
      </p:sp>
      <p:pic>
        <p:nvPicPr>
          <p:cNvPr id="5" name="Gambar 4">
            <a:extLst>
              <a:ext uri="{FF2B5EF4-FFF2-40B4-BE49-F238E27FC236}">
                <a16:creationId xmlns:a16="http://schemas.microsoft.com/office/drawing/2014/main" id="{E22ABADC-1899-8B45-9F38-CA0288DD6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1"/>
            <a:ext cx="8496944" cy="6831759"/>
          </a:xfrm>
          <a:prstGeom prst="rect">
            <a:avLst/>
          </a:prstGeom>
        </p:spPr>
      </p:pic>
    </p:spTree>
    <p:extLst>
      <p:ext uri="{BB962C8B-B14F-4D97-AF65-F5344CB8AC3E}">
        <p14:creationId xmlns:p14="http://schemas.microsoft.com/office/powerpoint/2010/main" val="167738951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Penunjukan hakim atau majelis hakim dilakukan oleh KPN setelah Panitera mencatatnya di dalam buku register perkara seterusnya diserahkan kepada Ketua Pengadilan Negeri untuk menetapkan Hakim/ Majelis yang menyidangkan perkara tersebut.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Ketua Pengadilan Negeri dapat mendelegasikan pembagian perkara kepada Wakil Ketua terutama pada Pengadilan Negeri yang jumlah perkaranya banyak.</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Pembagian perkara kepada Majelis/Hakim secara merata dan terhadap perkara yang menarik perhatian masyarakat, Ketua Majelisnya KPN sendiri atau majelis khusus.</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Sebelum berkas diajukan ke muka persidangan, Ketua Majelis dan anggotanya mempelajari terlebih dahulu berkas perkara.</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66066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Sebelum perkara disidangkan, Majelis terlebih dahulu mempelajari berkas perkara, untuk mengetahui apakah surat dakwaan telah memenuhi-syarat </a:t>
            </a:r>
            <a:r>
              <a:rPr lang="id-ID" dirty="0" err="1">
                <a:solidFill>
                  <a:schemeClr val="tx1"/>
                </a:solidFill>
                <a:latin typeface="Cambria" panose="02040503050406030204" pitchFamily="18" charset="0"/>
                <a:cs typeface="Arial" panose="020B0604020202020204" pitchFamily="34" charset="0"/>
              </a:rPr>
              <a:t>formil</a:t>
            </a:r>
            <a:r>
              <a:rPr lang="id-ID" dirty="0">
                <a:solidFill>
                  <a:schemeClr val="tx1"/>
                </a:solidFill>
                <a:latin typeface="Cambria" panose="02040503050406030204" pitchFamily="18" charset="0"/>
                <a:cs typeface="Arial" panose="020B0604020202020204" pitchFamily="34" charset="0"/>
              </a:rPr>
              <a:t> dan </a:t>
            </a:r>
            <a:r>
              <a:rPr lang="id-ID" dirty="0" err="1">
                <a:solidFill>
                  <a:schemeClr val="tx1"/>
                </a:solidFill>
                <a:latin typeface="Cambria" panose="02040503050406030204" pitchFamily="18" charset="0"/>
                <a:cs typeface="Arial" panose="020B0604020202020204" pitchFamily="34" charset="0"/>
              </a:rPr>
              <a:t>materil</a:t>
            </a:r>
            <a:r>
              <a:rPr lang="id-ID" dirty="0">
                <a:solidFill>
                  <a:schemeClr val="tx1"/>
                </a:solidFill>
                <a:latin typeface="Cambria" panose="02040503050406030204" pitchFamily="18" charset="0"/>
                <a:cs typeface="Arial" panose="020B0604020202020204" pitchFamily="34" charset="0"/>
              </a:rPr>
              <a:t>.</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Syarat </a:t>
            </a:r>
            <a:r>
              <a:rPr lang="id-ID" dirty="0" err="1">
                <a:solidFill>
                  <a:schemeClr val="tx1"/>
                </a:solidFill>
                <a:latin typeface="Cambria" panose="02040503050406030204" pitchFamily="18" charset="0"/>
                <a:cs typeface="Arial" panose="020B0604020202020204" pitchFamily="34" charset="0"/>
              </a:rPr>
              <a:t>formil</a:t>
            </a:r>
            <a:r>
              <a:rPr lang="id-ID" dirty="0">
                <a:solidFill>
                  <a:schemeClr val="tx1"/>
                </a:solidFill>
                <a:latin typeface="Cambria" panose="02040503050406030204" pitchFamily="18" charset="0"/>
                <a:cs typeface="Arial" panose="020B0604020202020204" pitchFamily="34" charset="0"/>
              </a:rPr>
              <a:t>: nama, tempat lahir, umur atau tanggal lahir, tempat tinggal, pekerjaan terdakwa, jenis kelamin, kebangsaan dan agama.</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Syarat-syarat materiil:</a:t>
            </a:r>
          </a:p>
          <a:p>
            <a:pPr marL="846138" indent="-347663" algn="just">
              <a:buFont typeface="+mj-lt"/>
              <a:buAutoNum type="arabicPeriod"/>
            </a:pPr>
            <a:r>
              <a:rPr lang="id-ID" dirty="0">
                <a:solidFill>
                  <a:schemeClr val="tx1"/>
                </a:solidFill>
                <a:latin typeface="Cambria" panose="02040503050406030204" pitchFamily="18" charset="0"/>
                <a:cs typeface="Arial" panose="020B0604020202020204" pitchFamily="34" charset="0"/>
              </a:rPr>
              <a:t>Waktu dan tempat tindak pidana dilakukan (tempus </a:t>
            </a:r>
            <a:r>
              <a:rPr lang="id-ID" dirty="0" err="1">
                <a:solidFill>
                  <a:schemeClr val="tx1"/>
                </a:solidFill>
                <a:latin typeface="Cambria" panose="02040503050406030204" pitchFamily="18" charset="0"/>
                <a:cs typeface="Arial" panose="020B0604020202020204" pitchFamily="34" charset="0"/>
              </a:rPr>
              <a:t>delicti</a:t>
            </a:r>
            <a:r>
              <a:rPr lang="id-ID" dirty="0">
                <a:solidFill>
                  <a:schemeClr val="tx1"/>
                </a:solidFill>
                <a:latin typeface="Cambria" panose="02040503050406030204" pitchFamily="18" charset="0"/>
                <a:cs typeface="Arial" panose="020B0604020202020204" pitchFamily="34" charset="0"/>
              </a:rPr>
              <a:t> dan </a:t>
            </a:r>
            <a:r>
              <a:rPr lang="id-ID" dirty="0" err="1">
                <a:solidFill>
                  <a:schemeClr val="tx1"/>
                </a:solidFill>
                <a:latin typeface="Cambria" panose="02040503050406030204" pitchFamily="18" charset="0"/>
                <a:cs typeface="Arial" panose="020B0604020202020204" pitchFamily="34" charset="0"/>
              </a:rPr>
              <a:t>locus</a:t>
            </a:r>
            <a:r>
              <a:rPr lang="id-ID" dirty="0">
                <a:solidFill>
                  <a:schemeClr val="tx1"/>
                </a:solidFill>
                <a:latin typeface="Cambria" panose="02040503050406030204" pitchFamily="18" charset="0"/>
                <a:cs typeface="Arial" panose="020B0604020202020204" pitchFamily="34" charset="0"/>
              </a:rPr>
              <a:t> </a:t>
            </a:r>
            <a:r>
              <a:rPr lang="id-ID" dirty="0" err="1">
                <a:solidFill>
                  <a:schemeClr val="tx1"/>
                </a:solidFill>
                <a:latin typeface="Cambria" panose="02040503050406030204" pitchFamily="18" charset="0"/>
                <a:cs typeface="Arial" panose="020B0604020202020204" pitchFamily="34" charset="0"/>
              </a:rPr>
              <a:t>delicti</a:t>
            </a:r>
            <a:r>
              <a:rPr lang="id-ID" dirty="0">
                <a:solidFill>
                  <a:schemeClr val="tx1"/>
                </a:solidFill>
                <a:latin typeface="Cambria" panose="02040503050406030204" pitchFamily="18" charset="0"/>
                <a:cs typeface="Arial" panose="020B0604020202020204" pitchFamily="34" charset="0"/>
              </a:rPr>
              <a:t>);</a:t>
            </a:r>
          </a:p>
          <a:p>
            <a:pPr marL="846138" indent="-347663" algn="just">
              <a:buFont typeface="+mj-lt"/>
              <a:buAutoNum type="arabicPeriod"/>
            </a:pPr>
            <a:r>
              <a:rPr lang="id-ID" dirty="0">
                <a:solidFill>
                  <a:schemeClr val="tx1"/>
                </a:solidFill>
                <a:latin typeface="Cambria" panose="02040503050406030204" pitchFamily="18" charset="0"/>
                <a:cs typeface="Arial" panose="020B0604020202020204" pitchFamily="34" charset="0"/>
              </a:rPr>
              <a:t>Perbuatan yang didakwakan harus jelas dirumuskan unsur-unsurnya;</a:t>
            </a:r>
          </a:p>
          <a:p>
            <a:pPr marL="846138" indent="-347663" algn="just">
              <a:buFont typeface="+mj-lt"/>
              <a:buAutoNum type="arabicPeriod"/>
            </a:pPr>
            <a:r>
              <a:rPr lang="id-ID" dirty="0">
                <a:solidFill>
                  <a:schemeClr val="tx1"/>
                </a:solidFill>
                <a:latin typeface="Cambria" panose="02040503050406030204" pitchFamily="18" charset="0"/>
                <a:cs typeface="Arial" panose="020B0604020202020204" pitchFamily="34" charset="0"/>
              </a:rPr>
              <a:t>Hal-hal yang menyertai perbuatan-perbuatan pidana itu yang dapat menimbulkan masalah yang memberatkan dan meringankan.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Mengenai butir </a:t>
            </a:r>
            <a:r>
              <a:rPr lang="id-ID" dirty="0" err="1">
                <a:solidFill>
                  <a:schemeClr val="tx1"/>
                </a:solidFill>
                <a:latin typeface="Cambria" panose="02040503050406030204" pitchFamily="18" charset="0"/>
                <a:cs typeface="Arial" panose="020B0604020202020204" pitchFamily="34" charset="0"/>
              </a:rPr>
              <a:t>a</a:t>
            </a:r>
            <a:r>
              <a:rPr lang="id-ID" dirty="0">
                <a:solidFill>
                  <a:schemeClr val="tx1"/>
                </a:solidFill>
                <a:latin typeface="Cambria" panose="02040503050406030204" pitchFamily="18" charset="0"/>
                <a:cs typeface="Arial" panose="020B0604020202020204" pitchFamily="34" charset="0"/>
              </a:rPr>
              <a:t> dan </a:t>
            </a:r>
            <a:r>
              <a:rPr lang="id-ID" dirty="0" err="1">
                <a:solidFill>
                  <a:schemeClr val="tx1"/>
                </a:solidFill>
                <a:latin typeface="Cambria" panose="02040503050406030204" pitchFamily="18" charset="0"/>
                <a:cs typeface="Arial" panose="020B0604020202020204" pitchFamily="34" charset="0"/>
              </a:rPr>
              <a:t>b</a:t>
            </a:r>
            <a:r>
              <a:rPr lang="id-ID" dirty="0">
                <a:solidFill>
                  <a:schemeClr val="tx1"/>
                </a:solidFill>
                <a:latin typeface="Cambria" panose="02040503050406030204" pitchFamily="18" charset="0"/>
                <a:cs typeface="Arial" panose="020B0604020202020204" pitchFamily="34" charset="0"/>
              </a:rPr>
              <a:t> merupakan syarat mutlak, apabila syarat-syarat tersebut tidak terpenuhi dapat mengakibatkan batalnya surat dakwaan (pasal 143 ayat 3 KUHAP.</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62746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Dalam hal Pengadilan berpendapat bahwa perkara menjadi kewenangan pengadilan lain maka berkas perkara dikembalikan dengan penetapan dan dalam tempo 2 X 24 jam, dikirim kepada Jaksa Penuntut Umum dengan perintah agar diajukan ke Pengadilan yang berwenang (pasal 148 KUHAP).</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Jaksa Penuntut Umum selambat-lambatnya dalam waktu 7 (tujuh) hari dapat mengajukan perlawanan terhadap penetapan tersebut dan dalam waktu 7 (tujuh) hari Pengadilan Negeri wajib mengirimkan perlawanan tersebut ke Pengadilan Tinggi (pasal 149 ayat 1 butir d KUHAP).</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Pemeriksaan dilakukan sesuai dengan prinsip-prinsip persidangan </a:t>
            </a:r>
            <a:r>
              <a:rPr lang="id-ID" dirty="0" err="1">
                <a:solidFill>
                  <a:schemeClr val="tx1"/>
                </a:solidFill>
                <a:latin typeface="Cambria" panose="02040503050406030204" pitchFamily="18" charset="0"/>
                <a:cs typeface="Arial" panose="020B0604020202020204" pitchFamily="34" charset="0"/>
              </a:rPr>
              <a:t>diantaranya</a:t>
            </a:r>
            <a:r>
              <a:rPr lang="id-ID" dirty="0">
                <a:solidFill>
                  <a:schemeClr val="tx1"/>
                </a:solidFill>
                <a:latin typeface="Cambria" panose="02040503050406030204" pitchFamily="18" charset="0"/>
                <a:cs typeface="Arial" panose="020B0604020202020204" pitchFamily="34" charset="0"/>
              </a:rPr>
              <a:t> pemeriksaan terbuka untuk umum, hadirnya terdakwa dalam persidangan dan pemeriksaan secara langsung dengan lisan.</a:t>
            </a:r>
          </a:p>
          <a:p>
            <a:pPr marL="457200" indent="-457200" algn="just">
              <a:buFont typeface="Wingdings" pitchFamily="2" charset="2"/>
              <a:buChar char="q"/>
            </a:pPr>
            <a:r>
              <a:rPr lang="id-ID" dirty="0">
                <a:solidFill>
                  <a:schemeClr val="tx1"/>
                </a:solidFill>
                <a:latin typeface="Cambria" panose="02040503050406030204" pitchFamily="18" charset="0"/>
                <a:cs typeface="Arial" panose="020B0604020202020204" pitchFamily="34" charset="0"/>
              </a:rPr>
              <a:t>Terdakwa yang tidak hadir pada sidang karena surat panggilan belum siap, persidangan ditunda pada hari dan tanggal berikutnya.</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33390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7408" y="980728"/>
            <a:ext cx="10873208" cy="53285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id-ID" dirty="0" err="1">
                <a:solidFill>
                  <a:schemeClr val="tx1"/>
                </a:solidFill>
                <a:latin typeface="Cambria" panose="02040503050406030204" pitchFamily="18" charset="0"/>
                <a:cs typeface="Arial" panose="020B0604020202020204" pitchFamily="34" charset="0"/>
              </a:rPr>
              <a:t>Ketidakhadiran</a:t>
            </a:r>
            <a:r>
              <a:rPr lang="id-ID" dirty="0">
                <a:solidFill>
                  <a:schemeClr val="tx1"/>
                </a:solidFill>
                <a:latin typeface="Cambria" panose="02040503050406030204" pitchFamily="18" charset="0"/>
                <a:cs typeface="Arial" panose="020B0604020202020204" pitchFamily="34" charset="0"/>
              </a:rPr>
              <a:t> terdakwa pada sidang tanpa alasan yang sah, sikap yang diambil:</a:t>
            </a:r>
          </a:p>
          <a:p>
            <a:pPr marL="801688" indent="-357188" algn="just">
              <a:buFont typeface="+mj-lt"/>
              <a:buAutoNum type="arabicPeriod"/>
            </a:pPr>
            <a:r>
              <a:rPr lang="id-ID" dirty="0">
                <a:solidFill>
                  <a:schemeClr val="tx1"/>
                </a:solidFill>
                <a:latin typeface="Cambria" panose="02040503050406030204" pitchFamily="18" charset="0"/>
                <a:cs typeface="Arial" panose="020B0604020202020204" pitchFamily="34" charset="0"/>
              </a:rPr>
              <a:t>Sidang ditunda pada hari dan tanggal berikutnya;</a:t>
            </a:r>
          </a:p>
          <a:p>
            <a:pPr marL="801688" indent="-357188" algn="just">
              <a:buFont typeface="+mj-lt"/>
              <a:buAutoNum type="arabicPeriod"/>
            </a:pPr>
            <a:r>
              <a:rPr lang="id-ID" dirty="0">
                <a:solidFill>
                  <a:schemeClr val="tx1"/>
                </a:solidFill>
                <a:latin typeface="Cambria" panose="02040503050406030204" pitchFamily="18" charset="0"/>
                <a:cs typeface="Arial" panose="020B0604020202020204" pitchFamily="34" charset="0"/>
              </a:rPr>
              <a:t>Memerintahkan Penuntut Umum untuk memanggil terdakwa;</a:t>
            </a:r>
          </a:p>
          <a:p>
            <a:pPr marL="801688" indent="-357188" algn="just">
              <a:buFont typeface="+mj-lt"/>
              <a:buAutoNum type="arabicPeriod"/>
            </a:pPr>
            <a:r>
              <a:rPr lang="id-ID" dirty="0">
                <a:solidFill>
                  <a:schemeClr val="tx1"/>
                </a:solidFill>
                <a:latin typeface="Cambria" panose="02040503050406030204" pitchFamily="18" charset="0"/>
                <a:cs typeface="Arial" panose="020B0604020202020204" pitchFamily="34" charset="0"/>
              </a:rPr>
              <a:t>Jika panggilan kedua, terdakwa tidak hadir lagi tanpa alasan yang sah,  memerintahkan Penuntut Umum memanggil terdakwa sekali lagi;</a:t>
            </a:r>
          </a:p>
          <a:p>
            <a:pPr marL="801688" indent="-357188" algn="just">
              <a:buFont typeface="+mj-lt"/>
              <a:buAutoNum type="arabicPeriod"/>
            </a:pPr>
            <a:r>
              <a:rPr lang="id-ID" dirty="0">
                <a:solidFill>
                  <a:schemeClr val="tx1"/>
                </a:solidFill>
                <a:latin typeface="Cambria" panose="02040503050406030204" pitchFamily="18" charset="0"/>
                <a:cs typeface="Arial" panose="020B0604020202020204" pitchFamily="34" charset="0"/>
              </a:rPr>
              <a:t>Jika terdakwa tidak hadir lagi, maka memerintahkan Penuntut Umum untuk menghadirkan terdakwa pada sidang berikutnya secara paksa.</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22592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1944</Words>
  <Application>Microsoft Macintosh PowerPoint</Application>
  <PresentationFormat>Layar Lebar</PresentationFormat>
  <Paragraphs>133</Paragraphs>
  <Slides>23</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23</vt:i4>
      </vt:variant>
    </vt:vector>
  </HeadingPairs>
  <TitlesOfParts>
    <vt:vector size="29" baseType="lpstr">
      <vt:lpstr>Arial</vt:lpstr>
      <vt:lpstr>Calibri</vt:lpstr>
      <vt:lpstr>Cambria</vt:lpstr>
      <vt:lpstr>Times New Roman</vt:lpstr>
      <vt:lpstr>Wingdings</vt:lpstr>
      <vt:lpstr>Office Theme</vt:lpstr>
      <vt:lpstr>Presentasi PowerPoint</vt:lpstr>
      <vt:lpstr>Presentasi PowerPoint</vt:lpstr>
      <vt:lpstr>Presentasi PowerPoint</vt:lpstr>
      <vt:lpstr>Acara Pemeriksaan Biasa</vt:lpstr>
      <vt:lpstr>Presentasi PowerPoint</vt:lpstr>
      <vt:lpstr>Presentasi PowerPoint</vt:lpstr>
      <vt:lpstr>Presentasi PowerPoint</vt:lpstr>
      <vt:lpstr>Presentasi PowerPoint</vt:lpstr>
      <vt:lpstr>Presentasi PowerPoint</vt:lpstr>
      <vt:lpstr>Presentasi PowerPoint</vt:lpstr>
      <vt:lpstr>Presentasi PowerPoint</vt:lpstr>
      <vt:lpstr>Acara Pemeriksaan Singkat</vt:lpstr>
      <vt:lpstr>Presentasi PowerPoint</vt:lpstr>
      <vt:lpstr>Presentasi PowerPoint</vt:lpstr>
      <vt:lpstr>Presentasi PowerPoint</vt:lpstr>
      <vt:lpstr>Presentasi PowerPoint</vt:lpstr>
      <vt:lpstr>Acara Pemeriksaan Cepat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466</cp:revision>
  <cp:lastPrinted>2017-08-29T02:54:51Z</cp:lastPrinted>
  <dcterms:created xsi:type="dcterms:W3CDTF">2010-04-18T12:06:30Z</dcterms:created>
  <dcterms:modified xsi:type="dcterms:W3CDTF">2025-11-25T08:24:30Z</dcterms:modified>
</cp:coreProperties>
</file>