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6"/>
  </p:handoutMasterIdLst>
  <p:sldIdLst>
    <p:sldId id="256" r:id="rId3"/>
    <p:sldId id="299" r:id="rId5"/>
    <p:sldId id="319" r:id="rId6"/>
    <p:sldId id="301" r:id="rId7"/>
    <p:sldId id="302" r:id="rId8"/>
    <p:sldId id="333" r:id="rId9"/>
    <p:sldId id="334" r:id="rId10"/>
    <p:sldId id="335" r:id="rId11"/>
    <p:sldId id="330" r:id="rId12"/>
    <p:sldId id="303" r:id="rId13"/>
    <p:sldId id="332" r:id="rId14"/>
    <p:sldId id="318" r:id="rId15"/>
  </p:sldIdLst>
  <p:sldSz cx="9144000" cy="6858000" type="screen4x3"/>
  <p:notesSz cx="7045325" cy="9345295"/>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1" userDrawn="1">
          <p15:clr>
            <a:srgbClr val="A4A3A4"/>
          </p15:clr>
        </p15:guide>
        <p15:guide id="2" pos="28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showGuides="1">
      <p:cViewPr varScale="1">
        <p:scale>
          <a:sx n="80" d="100"/>
          <a:sy n="80" d="100"/>
        </p:scale>
        <p:origin x="1092" y="96"/>
      </p:cViewPr>
      <p:guideLst>
        <p:guide orient="horz" pos="2151"/>
        <p:guide pos="2857"/>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32"/>
        <p:guide pos="220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3.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5C510FB-46C1-4ED6-93D1-FDC9AF9AC3A4}" type="doc">
      <dgm:prSet loTypeId="urn:microsoft.com/office/officeart/2005/8/layout/hList3" loCatId="list" qsTypeId="urn:microsoft.com/office/officeart/2005/8/quickstyle/simple1" qsCatId="simple" csTypeId="urn:microsoft.com/office/officeart/2005/8/colors/accent1_2" csCatId="accent1" phldr="1"/>
      <dgm:spPr/>
      <dgm:t>
        <a:bodyPr/>
        <a:p>
          <a:endParaRPr lang="en-US"/>
        </a:p>
      </dgm:t>
    </dgm:pt>
    <dgm:pt modelId="{6F0E105B-CE30-410A-8AA0-538CA512E025}">
      <dgm:prSet phldrT="[Text]" phldr="0" custT="0"/>
      <dgm:spPr/>
      <dgm:t>
        <a:bodyPr vert="horz" wrap="square"/>
        <a:p>
          <a:pPr>
            <a:lnSpc>
              <a:spcPct val="100000"/>
            </a:lnSpc>
            <a:spcBef>
              <a:spcPct val="0"/>
            </a:spcBef>
            <a:spcAft>
              <a:spcPct val="35000"/>
            </a:spcAft>
          </a:pPr>
          <a:r>
            <a:rPr lang="en-US"/>
            <a:t>PENGECUALIAN PASAL 79 CISG</a:t>
          </a:r>
          <a:r>
            <a:rPr lang="en-US"/>
            <a:t/>
          </a:r>
          <a:endParaRPr lang="en-US"/>
        </a:p>
      </dgm:t>
    </dgm:pt>
    <dgm:pt modelId="{B908471A-FA6D-4F57-8468-2C55EEE4C472}" cxnId="{39F163B2-DD69-427A-8D14-42795C157A20}" type="parTrans">
      <dgm:prSet/>
      <dgm:spPr/>
      <dgm:t>
        <a:bodyPr/>
        <a:p>
          <a:endParaRPr lang="en-US"/>
        </a:p>
      </dgm:t>
    </dgm:pt>
    <dgm:pt modelId="{1450E001-3CC2-4D49-B31E-E056CF1949A3}" cxnId="{39F163B2-DD69-427A-8D14-42795C157A20}" type="sibTrans">
      <dgm:prSet/>
      <dgm:spPr/>
      <dgm:t>
        <a:bodyPr/>
        <a:p>
          <a:endParaRPr lang="en-US"/>
        </a:p>
      </dgm:t>
    </dgm:pt>
    <dgm:pt modelId="{6184B367-45F7-42E7-A629-79F123ED7F40}">
      <dgm:prSet phldrT="[Text]" phldr="0" custT="0"/>
      <dgm:spPr/>
      <dgm:t>
        <a:bodyPr vert="horz" wrap="square"/>
        <a:p>
          <a:pPr>
            <a:lnSpc>
              <a:spcPct val="100000"/>
            </a:lnSpc>
            <a:spcBef>
              <a:spcPct val="0"/>
            </a:spcBef>
            <a:spcAft>
              <a:spcPct val="35000"/>
            </a:spcAft>
          </a:pPr>
          <a:r>
            <a:rPr lang="en-US"/>
            <a:t>Hambatan tersebut terjadi diluar kendali (Beyond Control)</a:t>
          </a:r>
          <a:endParaRPr lang="en-US"/>
        </a:p>
      </dgm:t>
    </dgm:pt>
    <dgm:pt modelId="{C37A1030-2CC0-4009-B74F-69E9239C70E2}" cxnId="{9487ECF1-63E9-4125-BD44-CE2A9603A59C}" type="parTrans">
      <dgm:prSet/>
      <dgm:spPr/>
      <dgm:t>
        <a:bodyPr/>
        <a:p>
          <a:endParaRPr lang="en-US"/>
        </a:p>
      </dgm:t>
    </dgm:pt>
    <dgm:pt modelId="{9B84F542-C722-4351-80E2-91C1A5F9AD44}" cxnId="{9487ECF1-63E9-4125-BD44-CE2A9603A59C}" type="sibTrans">
      <dgm:prSet/>
      <dgm:spPr/>
      <dgm:t>
        <a:bodyPr/>
        <a:p>
          <a:endParaRPr lang="en-US"/>
        </a:p>
      </dgm:t>
    </dgm:pt>
    <dgm:pt modelId="{B82632FF-AD34-4B16-ABC8-47800F079C2C}">
      <dgm:prSet phldrT="[Text]" phldr="0" custT="0"/>
      <dgm:spPr/>
      <dgm:t>
        <a:bodyPr vert="horz" wrap="square"/>
        <a:p>
          <a:pPr>
            <a:lnSpc>
              <a:spcPct val="100000"/>
            </a:lnSpc>
            <a:spcBef>
              <a:spcPct val="0"/>
            </a:spcBef>
            <a:spcAft>
              <a:spcPct val="35000"/>
            </a:spcAft>
          </a:pPr>
          <a:r>
            <a:rPr lang="en-US"/>
            <a:t>Hambatan tidak dapat diperkirakan,  diprediksi, diantisipasi (Unforeseeable) pada kontrak dibuat</a:t>
          </a:r>
          <a:endParaRPr lang="en-US"/>
        </a:p>
      </dgm:t>
    </dgm:pt>
    <dgm:pt modelId="{B6ED550E-5A42-4620-BEE5-B9F2F3158FC4}" cxnId="{D7691A20-181E-4CDE-9BE3-F8B1CECFCDFF}" type="parTrans">
      <dgm:prSet/>
      <dgm:spPr/>
      <dgm:t>
        <a:bodyPr/>
        <a:p>
          <a:endParaRPr lang="en-US"/>
        </a:p>
      </dgm:t>
    </dgm:pt>
    <dgm:pt modelId="{8C8DE27D-0D40-47B0-B54C-5E500EF88FAA}" cxnId="{D7691A20-181E-4CDE-9BE3-F8B1CECFCDFF}" type="sibTrans">
      <dgm:prSet/>
      <dgm:spPr/>
      <dgm:t>
        <a:bodyPr/>
        <a:p>
          <a:endParaRPr lang="en-US"/>
        </a:p>
      </dgm:t>
    </dgm:pt>
    <dgm:pt modelId="{C9B79412-F93E-4607-B438-2065754CC30A}">
      <dgm:prSet phldrT="[Text]" phldr="0" custT="0"/>
      <dgm:spPr/>
      <dgm:t>
        <a:bodyPr vert="horz" wrap="square"/>
        <a:p>
          <a:pPr>
            <a:lnSpc>
              <a:spcPct val="100000"/>
            </a:lnSpc>
            <a:spcBef>
              <a:spcPct val="0"/>
            </a:spcBef>
            <a:spcAft>
              <a:spcPct val="35000"/>
            </a:spcAft>
          </a:pPr>
          <a:r>
            <a:rPr lang="en-US"/>
            <a:t>Hambatan tidak dapat dihindari (Unavailable) dan tidak dapat diatasi.</a:t>
          </a:r>
          <a:endParaRPr lang="en-US"/>
        </a:p>
      </dgm:t>
    </dgm:pt>
    <dgm:pt modelId="{C911287E-447B-4B97-8504-F5E861C16DF4}" cxnId="{43575C37-38FA-4A85-A337-2D28AA02EA2D}" type="parTrans">
      <dgm:prSet/>
      <dgm:spPr/>
      <dgm:t>
        <a:bodyPr/>
        <a:p>
          <a:endParaRPr lang="en-US"/>
        </a:p>
      </dgm:t>
    </dgm:pt>
    <dgm:pt modelId="{A421EE76-6F4C-468E-89B2-B8E55B0CFA83}" cxnId="{43575C37-38FA-4A85-A337-2D28AA02EA2D}" type="sibTrans">
      <dgm:prSet/>
      <dgm:spPr/>
      <dgm:t>
        <a:bodyPr/>
        <a:p>
          <a:endParaRPr lang="en-US"/>
        </a:p>
      </dgm:t>
    </dgm:pt>
    <dgm:pt modelId="{287CA47C-9000-478C-9050-73506AC1AB6A}">
      <dgm:prSet phldr="0" custT="0"/>
      <dgm:spPr/>
      <dgm:t>
        <a:bodyPr vert="horz" wrap="square"/>
        <a:p>
          <a:pPr>
            <a:lnSpc>
              <a:spcPct val="100000"/>
            </a:lnSpc>
            <a:spcBef>
              <a:spcPct val="0"/>
            </a:spcBef>
            <a:spcAft>
              <a:spcPct val="35000"/>
            </a:spcAft>
          </a:pPr>
          <a:r>
            <a:rPr lang="en-US"/>
            <a:t>Pemberitahuan telah disampaikan kepada pihak lain dan dampaknya terhadap kontrak.</a:t>
          </a:r>
          <a:r>
            <a:rPr lang="en-US"/>
            <a:t/>
          </a:r>
          <a:endParaRPr lang="en-US"/>
        </a:p>
      </dgm:t>
    </dgm:pt>
    <dgm:pt modelId="{631AA5FC-0726-4256-A90E-ADE4A38BB921}" cxnId="{89E01C21-E6F6-44AA-A12D-379067B0658C}" type="parTrans">
      <dgm:prSet/>
      <dgm:spPr/>
    </dgm:pt>
    <dgm:pt modelId="{D99C1598-C537-474F-BF94-B3013C83BFE1}" cxnId="{89E01C21-E6F6-44AA-A12D-379067B0658C}" type="sibTrans">
      <dgm:prSet/>
      <dgm:spPr/>
    </dgm:pt>
    <dgm:pt modelId="{4A52AC56-2B7F-4F04-922B-3EE66D371CDA}" type="pres">
      <dgm:prSet presAssocID="{45C510FB-46C1-4ED6-93D1-FDC9AF9AC3A4}" presName="composite" presStyleCnt="0">
        <dgm:presLayoutVars>
          <dgm:chMax val="1"/>
          <dgm:dir/>
          <dgm:resizeHandles val="exact"/>
        </dgm:presLayoutVars>
      </dgm:prSet>
      <dgm:spPr/>
    </dgm:pt>
    <dgm:pt modelId="{864A53AF-32DA-4A7C-9949-9AA1E1DFAF48}" type="pres">
      <dgm:prSet presAssocID="{6F0E105B-CE30-410A-8AA0-538CA512E025}" presName="roof" presStyleLbl="dkBgShp" presStyleIdx="0" presStyleCnt="2"/>
      <dgm:spPr/>
    </dgm:pt>
    <dgm:pt modelId="{AAE59673-8927-4F6F-B696-89DDCB2D075E}" type="pres">
      <dgm:prSet presAssocID="{6F0E105B-CE30-410A-8AA0-538CA512E025}" presName="pillars" presStyleCnt="0"/>
      <dgm:spPr/>
    </dgm:pt>
    <dgm:pt modelId="{65D0C626-E678-4B51-98B9-40984CA4202A}" type="pres">
      <dgm:prSet presAssocID="{6F0E105B-CE30-410A-8AA0-538CA512E025}" presName="pillar1" presStyleLbl="node1" presStyleIdx="0" presStyleCnt="4">
        <dgm:presLayoutVars>
          <dgm:bulletEnabled val="1"/>
        </dgm:presLayoutVars>
      </dgm:prSet>
      <dgm:spPr/>
    </dgm:pt>
    <dgm:pt modelId="{18008A20-4C25-47E9-B65A-260C477ED446}" type="pres">
      <dgm:prSet presAssocID="{B82632FF-AD34-4B16-ABC8-47800F079C2C}" presName="pillarX" presStyleLbl="node1" presStyleIdx="1" presStyleCnt="4">
        <dgm:presLayoutVars>
          <dgm:bulletEnabled val="1"/>
        </dgm:presLayoutVars>
      </dgm:prSet>
      <dgm:spPr/>
    </dgm:pt>
    <dgm:pt modelId="{81CF33A1-7295-4740-80AE-05AA3F96CC32}" type="pres">
      <dgm:prSet presAssocID="{C9B79412-F93E-4607-B438-2065754CC30A}" presName="pillarX" presStyleLbl="node1" presStyleIdx="2" presStyleCnt="4">
        <dgm:presLayoutVars>
          <dgm:bulletEnabled val="1"/>
        </dgm:presLayoutVars>
      </dgm:prSet>
      <dgm:spPr/>
    </dgm:pt>
    <dgm:pt modelId="{B3422342-E2DC-4FB3-A9BF-2E27BD00BB87}" type="pres">
      <dgm:prSet presAssocID="{287CA47C-9000-478C-9050-73506AC1AB6A}" presName="pillarX" presStyleLbl="node1" presStyleIdx="3" presStyleCnt="4">
        <dgm:presLayoutVars>
          <dgm:bulletEnabled val="1"/>
        </dgm:presLayoutVars>
      </dgm:prSet>
      <dgm:spPr/>
    </dgm:pt>
    <dgm:pt modelId="{831132C6-EFB2-47B4-842A-89D29CEDEEEA}" type="pres">
      <dgm:prSet presAssocID="{6F0E105B-CE30-410A-8AA0-538CA512E025}" presName="base" presStyleLbl="dkBgShp" presStyleIdx="1" presStyleCnt="2"/>
      <dgm:spPr/>
    </dgm:pt>
  </dgm:ptLst>
  <dgm:cxnLst>
    <dgm:cxn modelId="{39F163B2-DD69-427A-8D14-42795C157A20}" srcId="{45C510FB-46C1-4ED6-93D1-FDC9AF9AC3A4}" destId="{6F0E105B-CE30-410A-8AA0-538CA512E025}" srcOrd="0" destOrd="0" parTransId="{B908471A-FA6D-4F57-8468-2C55EEE4C472}" sibTransId="{1450E001-3CC2-4D49-B31E-E056CF1949A3}"/>
    <dgm:cxn modelId="{9487ECF1-63E9-4125-BD44-CE2A9603A59C}" srcId="{6F0E105B-CE30-410A-8AA0-538CA512E025}" destId="{6184B367-45F7-42E7-A629-79F123ED7F40}" srcOrd="0" destOrd="0" parTransId="{C37A1030-2CC0-4009-B74F-69E9239C70E2}" sibTransId="{9B84F542-C722-4351-80E2-91C1A5F9AD44}"/>
    <dgm:cxn modelId="{D7691A20-181E-4CDE-9BE3-F8B1CECFCDFF}" srcId="{6F0E105B-CE30-410A-8AA0-538CA512E025}" destId="{B82632FF-AD34-4B16-ABC8-47800F079C2C}" srcOrd="1" destOrd="0" parTransId="{B6ED550E-5A42-4620-BEE5-B9F2F3158FC4}" sibTransId="{8C8DE27D-0D40-47B0-B54C-5E500EF88FAA}"/>
    <dgm:cxn modelId="{43575C37-38FA-4A85-A337-2D28AA02EA2D}" srcId="{6F0E105B-CE30-410A-8AA0-538CA512E025}" destId="{C9B79412-F93E-4607-B438-2065754CC30A}" srcOrd="2" destOrd="0" parTransId="{C911287E-447B-4B97-8504-F5E861C16DF4}" sibTransId="{A421EE76-6F4C-468E-89B2-B8E55B0CFA83}"/>
    <dgm:cxn modelId="{89E01C21-E6F6-44AA-A12D-379067B0658C}" srcId="{6F0E105B-CE30-410A-8AA0-538CA512E025}" destId="{287CA47C-9000-478C-9050-73506AC1AB6A}" srcOrd="3" destOrd="0" parTransId="{631AA5FC-0726-4256-A90E-ADE4A38BB921}" sibTransId="{D99C1598-C537-474F-BF94-B3013C83BFE1}"/>
    <dgm:cxn modelId="{D7D66B45-2C02-4B38-A282-1F36E7E51889}" type="presOf" srcId="{45C510FB-46C1-4ED6-93D1-FDC9AF9AC3A4}" destId="{4A52AC56-2B7F-4F04-922B-3EE66D371CDA}" srcOrd="0" destOrd="0" presId="urn:microsoft.com/office/officeart/2005/8/layout/hList3"/>
    <dgm:cxn modelId="{43A2C9AF-D6B2-4711-9BCD-E7623CAE0550}" type="presParOf" srcId="{4A52AC56-2B7F-4F04-922B-3EE66D371CDA}" destId="{864A53AF-32DA-4A7C-9949-9AA1E1DFAF48}" srcOrd="0" destOrd="0" presId="urn:microsoft.com/office/officeart/2005/8/layout/hList3"/>
    <dgm:cxn modelId="{9472A8C4-D9A9-4FF9-8E41-0F8E3263CF45}" type="presOf" srcId="{6F0E105B-CE30-410A-8AA0-538CA512E025}" destId="{864A53AF-32DA-4A7C-9949-9AA1E1DFAF48}" srcOrd="0" destOrd="0" presId="urn:microsoft.com/office/officeart/2005/8/layout/hList3"/>
    <dgm:cxn modelId="{68636116-7D17-4A29-B26A-5065AD5FEC89}" type="presParOf" srcId="{4A52AC56-2B7F-4F04-922B-3EE66D371CDA}" destId="{AAE59673-8927-4F6F-B696-89DDCB2D075E}" srcOrd="1" destOrd="0" presId="urn:microsoft.com/office/officeart/2005/8/layout/hList3"/>
    <dgm:cxn modelId="{0A59E802-E439-4E5A-A352-98323B177DE2}" type="presParOf" srcId="{AAE59673-8927-4F6F-B696-89DDCB2D075E}" destId="{65D0C626-E678-4B51-98B9-40984CA4202A}" srcOrd="0" destOrd="1" presId="urn:microsoft.com/office/officeart/2005/8/layout/hList3"/>
    <dgm:cxn modelId="{9BE38720-62DC-4A06-86F1-A85C350D4A58}" type="presOf" srcId="{6184B367-45F7-42E7-A629-79F123ED7F40}" destId="{65D0C626-E678-4B51-98B9-40984CA4202A}" srcOrd="0" destOrd="0" presId="urn:microsoft.com/office/officeart/2005/8/layout/hList3"/>
    <dgm:cxn modelId="{B7E7F932-66DC-47B7-A9B7-00AF6FA5F4AC}" type="presParOf" srcId="{AAE59673-8927-4F6F-B696-89DDCB2D075E}" destId="{18008A20-4C25-47E9-B65A-260C477ED446}" srcOrd="1" destOrd="1" presId="urn:microsoft.com/office/officeart/2005/8/layout/hList3"/>
    <dgm:cxn modelId="{139F39E5-6614-42C9-84D4-46CCBF08B5E0}" type="presOf" srcId="{B82632FF-AD34-4B16-ABC8-47800F079C2C}" destId="{18008A20-4C25-47E9-B65A-260C477ED446}" srcOrd="0" destOrd="0" presId="urn:microsoft.com/office/officeart/2005/8/layout/hList3"/>
    <dgm:cxn modelId="{BA02E1D5-744D-491A-8B87-B9BF81240B90}" type="presParOf" srcId="{AAE59673-8927-4F6F-B696-89DDCB2D075E}" destId="{81CF33A1-7295-4740-80AE-05AA3F96CC32}" srcOrd="2" destOrd="1" presId="urn:microsoft.com/office/officeart/2005/8/layout/hList3"/>
    <dgm:cxn modelId="{F1DA8E8E-D529-4023-AE1F-B13D3ABA43A3}" type="presOf" srcId="{C9B79412-F93E-4607-B438-2065754CC30A}" destId="{81CF33A1-7295-4740-80AE-05AA3F96CC32}" srcOrd="0" destOrd="0" presId="urn:microsoft.com/office/officeart/2005/8/layout/hList3"/>
    <dgm:cxn modelId="{E43270E8-2B57-4026-855E-8992D2FB9B22}" type="presParOf" srcId="{AAE59673-8927-4F6F-B696-89DDCB2D075E}" destId="{B3422342-E2DC-4FB3-A9BF-2E27BD00BB87}" srcOrd="3" destOrd="1" presId="urn:microsoft.com/office/officeart/2005/8/layout/hList3"/>
    <dgm:cxn modelId="{9929C72F-BC9A-4C7F-A23E-C2019B73F888}" type="presOf" srcId="{287CA47C-9000-478C-9050-73506AC1AB6A}" destId="{B3422342-E2DC-4FB3-A9BF-2E27BD00BB87}" srcOrd="0" destOrd="0" presId="urn:microsoft.com/office/officeart/2005/8/layout/hList3"/>
    <dgm:cxn modelId="{791E740C-C6F0-4AED-88F2-FFBA3689BF5E}" type="presParOf" srcId="{4A52AC56-2B7F-4F04-922B-3EE66D371CDA}" destId="{831132C6-EFB2-47B4-842A-89D29CEDEEEA}" srcOrd="2" destOrd="0" presId="urn:microsoft.com/office/officeart/2005/8/layout/h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455"/>
        <a:chOff x="0" y="0"/>
        <a:chExt cx="8128000" cy="5418455"/>
      </a:xfrm>
    </dsp:grpSpPr>
    <dsp:sp modelId="{864A53AF-32DA-4A7C-9949-9AA1E1DFAF48}">
      <dsp:nvSpPr>
        <dsp:cNvPr id="3" name="Rectangles 2"/>
        <dsp:cNvSpPr/>
      </dsp:nvSpPr>
      <dsp:spPr bwMode="white">
        <a:xfrm>
          <a:off x="0" y="0"/>
          <a:ext cx="8128000" cy="1625537"/>
        </a:xfrm>
        <a:prstGeom prst="rect">
          <a:avLst/>
        </a:prstGeom>
      </dsp:spPr>
      <dsp:style>
        <a:lnRef idx="0">
          <a:schemeClr val="dk1"/>
        </a:lnRef>
        <a:fillRef idx="1">
          <a:schemeClr val="accent1">
            <a:shade val="90000"/>
          </a:schemeClr>
        </a:fillRef>
        <a:effectRef idx="0">
          <a:scrgbClr r="0" g="0" b="0"/>
        </a:effectRef>
        <a:fontRef idx="minor"/>
      </dsp:style>
      <dsp:txBody>
        <a:bodyPr vert="horz" wrap="square" lIns="182879" tIns="182879" rIns="182879" bIns="182879" anchor="ctr"/>
        <a:lstStyle>
          <a:lvl1pPr algn="ctr">
            <a:defRPr sz="4800"/>
          </a:lvl1pPr>
          <a:lvl2pPr marL="285750" indent="-285750" algn="ctr">
            <a:defRPr sz="3700"/>
          </a:lvl2pPr>
          <a:lvl3pPr marL="571500" indent="-285750" algn="ctr">
            <a:defRPr sz="3700"/>
          </a:lvl3pPr>
          <a:lvl4pPr marL="857250" indent="-285750" algn="ctr">
            <a:defRPr sz="3700"/>
          </a:lvl4pPr>
          <a:lvl5pPr marL="1143000" indent="-285750" algn="ctr">
            <a:defRPr sz="3700"/>
          </a:lvl5pPr>
          <a:lvl6pPr marL="1428750" indent="-285750" algn="ctr">
            <a:defRPr sz="3700"/>
          </a:lvl6pPr>
          <a:lvl7pPr marL="1714500" indent="-285750" algn="ctr">
            <a:defRPr sz="3700"/>
          </a:lvl7pPr>
          <a:lvl8pPr marL="2000250" indent="-285750" algn="ctr">
            <a:defRPr sz="3700"/>
          </a:lvl8pPr>
          <a:lvl9pPr marL="2286000" indent="-285750" algn="ctr">
            <a:defRPr sz="3700"/>
          </a:lvl9pPr>
        </a:lstStyle>
        <a:p>
          <a:pPr lvl="0">
            <a:lnSpc>
              <a:spcPct val="100000"/>
            </a:lnSpc>
            <a:spcBef>
              <a:spcPct val="0"/>
            </a:spcBef>
            <a:spcAft>
              <a:spcPct val="35000"/>
            </a:spcAft>
          </a:pPr>
          <a:r>
            <a:rPr lang="en-US">
              <a:solidFill>
                <a:schemeClr val="lt1"/>
              </a:solidFill>
            </a:rPr>
            <a:t>PENGECUALIAN PASAL 79 CISG</a:t>
          </a:r>
          <a:endParaRPr lang="en-US">
            <a:solidFill>
              <a:schemeClr val="lt1"/>
            </a:solidFill>
          </a:endParaRPr>
        </a:p>
      </dsp:txBody>
      <dsp:txXfrm>
        <a:off x="0" y="0"/>
        <a:ext cx="8128000" cy="1625537"/>
      </dsp:txXfrm>
    </dsp:sp>
    <dsp:sp modelId="{65D0C626-E678-4B51-98B9-40984CA4202A}">
      <dsp:nvSpPr>
        <dsp:cNvPr id="4" name="Rectangles 3"/>
        <dsp:cNvSpPr/>
      </dsp:nvSpPr>
      <dsp:spPr bwMode="white">
        <a:xfrm>
          <a:off x="0" y="1625537"/>
          <a:ext cx="2032000" cy="3413627"/>
        </a:xfrm>
        <a:prstGeom prst="rect">
          <a:avLst/>
        </a:prstGeom>
      </dsp:spPr>
      <dsp:style>
        <a:lnRef idx="2">
          <a:schemeClr val="lt1"/>
        </a:lnRef>
        <a:fillRef idx="1">
          <a:schemeClr val="accent1">
            <a:alpha val="90000"/>
            <a:hueOff val="0"/>
            <a:satOff val="0"/>
            <a:lumOff val="0"/>
            <a:alpha val="90196"/>
          </a:schemeClr>
        </a:fillRef>
        <a:effectRef idx="0">
          <a:scrgbClr r="0" g="0" b="0"/>
        </a:effectRef>
        <a:fontRef idx="minor">
          <a:schemeClr val="lt1"/>
        </a:fontRef>
      </dsp:style>
      <dsp:txBody>
        <a:bodyPr vert="horz" wrap="square"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Hambatan tersebut terjadi diluar kendali (Beyond Control)</a:t>
          </a:r>
          <a:endParaRPr lang="en-US"/>
        </a:p>
      </dsp:txBody>
      <dsp:txXfrm>
        <a:off x="0" y="1625537"/>
        <a:ext cx="2032000" cy="3413627"/>
      </dsp:txXfrm>
    </dsp:sp>
    <dsp:sp modelId="{18008A20-4C25-47E9-B65A-260C477ED446}">
      <dsp:nvSpPr>
        <dsp:cNvPr id="5" name="Rectangles 4"/>
        <dsp:cNvSpPr/>
      </dsp:nvSpPr>
      <dsp:spPr bwMode="white">
        <a:xfrm>
          <a:off x="2032000" y="1625537"/>
          <a:ext cx="2032000" cy="3413627"/>
        </a:xfrm>
        <a:prstGeom prst="rect">
          <a:avLst/>
        </a:prstGeom>
      </dsp:spPr>
      <dsp:style>
        <a:lnRef idx="2">
          <a:schemeClr val="lt1"/>
        </a:lnRef>
        <a:fillRef idx="1">
          <a:schemeClr val="accent1">
            <a:alpha val="90000"/>
            <a:hueOff val="0"/>
            <a:satOff val="0"/>
            <a:lumOff val="0"/>
            <a:alpha val="76863"/>
          </a:schemeClr>
        </a:fillRef>
        <a:effectRef idx="0">
          <a:scrgbClr r="0" g="0" b="0"/>
        </a:effectRef>
        <a:fontRef idx="minor">
          <a:schemeClr val="lt1"/>
        </a:fontRef>
      </dsp:style>
      <dsp:txBody>
        <a:bodyPr vert="horz" wrap="square"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Hambatan tidak dapat diperkirakan,  diprediksi, diantisipasi (Unforeseeable) pada kontrak dibuat</a:t>
          </a:r>
          <a:endParaRPr lang="en-US"/>
        </a:p>
      </dsp:txBody>
      <dsp:txXfrm>
        <a:off x="2032000" y="1625537"/>
        <a:ext cx="2032000" cy="3413627"/>
      </dsp:txXfrm>
    </dsp:sp>
    <dsp:sp modelId="{81CF33A1-7295-4740-80AE-05AA3F96CC32}">
      <dsp:nvSpPr>
        <dsp:cNvPr id="6" name="Rectangles 5"/>
        <dsp:cNvSpPr/>
      </dsp:nvSpPr>
      <dsp:spPr bwMode="white">
        <a:xfrm>
          <a:off x="4064000" y="1625537"/>
          <a:ext cx="2032000" cy="3413627"/>
        </a:xfrm>
        <a:prstGeom prst="rect">
          <a:avLst/>
        </a:prstGeom>
      </dsp:spPr>
      <dsp:style>
        <a:lnRef idx="2">
          <a:schemeClr val="lt1"/>
        </a:lnRef>
        <a:fillRef idx="1">
          <a:schemeClr val="accent1">
            <a:alpha val="90000"/>
            <a:hueOff val="0"/>
            <a:satOff val="0"/>
            <a:lumOff val="0"/>
            <a:alpha val="63529"/>
          </a:schemeClr>
        </a:fillRef>
        <a:effectRef idx="0">
          <a:scrgbClr r="0" g="0" b="0"/>
        </a:effectRef>
        <a:fontRef idx="minor">
          <a:schemeClr val="lt1"/>
        </a:fontRef>
      </dsp:style>
      <dsp:txBody>
        <a:bodyPr vert="horz" wrap="square"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Hambatan tidak dapat dihindari (Unavailable) dan tidak dapat diatasi.</a:t>
          </a:r>
          <a:endParaRPr lang="en-US"/>
        </a:p>
      </dsp:txBody>
      <dsp:txXfrm>
        <a:off x="4064000" y="1625537"/>
        <a:ext cx="2032000" cy="3413627"/>
      </dsp:txXfrm>
    </dsp:sp>
    <dsp:sp modelId="{B3422342-E2DC-4FB3-A9BF-2E27BD00BB87}">
      <dsp:nvSpPr>
        <dsp:cNvPr id="7" name="Rectangles 6"/>
        <dsp:cNvSpPr/>
      </dsp:nvSpPr>
      <dsp:spPr bwMode="white">
        <a:xfrm>
          <a:off x="6096000" y="1625537"/>
          <a:ext cx="2032000" cy="3413627"/>
        </a:xfrm>
        <a:prstGeom prst="rect">
          <a:avLst/>
        </a:prstGeom>
      </dsp:spPr>
      <dsp:style>
        <a:lnRef idx="2">
          <a:schemeClr val="lt1"/>
        </a:lnRef>
        <a:fillRef idx="1">
          <a:schemeClr val="accent1">
            <a:alpha val="90000"/>
            <a:hueOff val="0"/>
            <a:satOff val="0"/>
            <a:lumOff val="0"/>
            <a:alpha val="50196"/>
          </a:schemeClr>
        </a:fillRef>
        <a:effectRef idx="0">
          <a:scrgbClr r="0" g="0" b="0"/>
        </a:effectRef>
        <a:fontRef idx="minor">
          <a:schemeClr val="lt1"/>
        </a:fontRef>
      </dsp:style>
      <dsp:txBody>
        <a:bodyPr vert="horz" wrap="square"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Pemberitahuan telah disampaikan kepada pihak lain dan dampaknya terhadap kontrak.</a:t>
          </a:r>
          <a:endParaRPr lang="en-US"/>
        </a:p>
      </dsp:txBody>
      <dsp:txXfrm>
        <a:off x="6096000" y="1625537"/>
        <a:ext cx="2032000" cy="3413627"/>
      </dsp:txXfrm>
    </dsp:sp>
    <dsp:sp modelId="{831132C6-EFB2-47B4-842A-89D29CEDEEEA}">
      <dsp:nvSpPr>
        <dsp:cNvPr id="8" name="Rectangles 7"/>
        <dsp:cNvSpPr/>
      </dsp:nvSpPr>
      <dsp:spPr bwMode="white">
        <a:xfrm>
          <a:off x="0" y="5039163"/>
          <a:ext cx="8128000" cy="379292"/>
        </a:xfrm>
        <a:prstGeom prst="rect">
          <a:avLst/>
        </a:prstGeom>
      </dsp:spPr>
      <dsp:style>
        <a:lnRef idx="0">
          <a:schemeClr val="dk1"/>
        </a:lnRef>
        <a:fillRef idx="1">
          <a:schemeClr val="accent1">
            <a:shade val="90000"/>
          </a:schemeClr>
        </a:fillRef>
        <a:effectRef idx="0">
          <a:scrgbClr r="0" g="0" b="0"/>
        </a:effectRef>
        <a:fontRef idx="minor"/>
      </dsp:style>
      <dsp:txXfrm>
        <a:off x="0" y="5039163"/>
        <a:ext cx="8128000" cy="379292"/>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rSet qsTypeId="urn:microsoft.com/office/officeart/2005/8/quickstyle/simple5"/>
        </dgm:pt>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
        <p:nvSpPr>
          <p:cNvPr id="4" name="Date Placeholder 3"/>
          <p:cNvSpPr>
            <a:spLocks noGrp="1"/>
          </p:cNvSpPr>
          <p:nvPr>
            <p:ph type="dt" idx="1"/>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795" y="187960"/>
            <a:ext cx="7647940" cy="645795"/>
          </a:xfrm>
          <a:prstGeom prst="rect">
            <a:avLst/>
          </a:prstGeom>
          <a:noFill/>
          <a:ln w="9525">
            <a:noFill/>
            <a:miter lim="800000"/>
          </a:ln>
          <a:effectLst/>
        </p:spPr>
        <p:txBody>
          <a:bodyPr vert="horz" wrap="square" lIns="91440" tIns="45720" rIns="91440" bIns="45720" numCol="1" anchor="ctr" anchorCtr="0" compatLnSpc="1">
            <a:no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HKB24230: -HUKUM TRANSAKSI BISNIS</a:t>
            </a:r>
            <a:r>
              <a:rPr kumimoji="0" lang="en-US" altLang="en-US" sz="14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INTERNASIONAL</a:t>
            </a:r>
            <a:r>
              <a:rPr kumimoji="0" lang="id-ID" sz="14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id-ID" sz="14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kumimoji="0" lang="en-US" altLang="id-ID" sz="14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 </a:t>
            </a:r>
            <a:r>
              <a:rPr kumimoji="0" lang="en-US" altLang="en-US" sz="14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Alasan Pembenar  Terhadap Kegagalan Pelaksanaan Kontrak-</a:t>
            </a:r>
            <a:endParaRPr kumimoji="0" lang="en-US" altLang="en-US" sz="14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ext Box 1"/>
          <p:cNvSpPr txBox="1"/>
          <p:nvPr/>
        </p:nvSpPr>
        <p:spPr>
          <a:xfrm>
            <a:off x="467995" y="260985"/>
            <a:ext cx="6347460" cy="665480"/>
          </a:xfrm>
          <a:prstGeom prst="rect">
            <a:avLst/>
          </a:prstGeom>
          <a:noFill/>
        </p:spPr>
        <p:txBody>
          <a:bodyPr wrap="square" rtlCol="0" anchor="t">
            <a:noAutofit/>
          </a:bodyPr>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lang="en-US" altLang="en-US" sz="1400" dirty="0">
                <a:ln>
                  <a:noFill/>
                </a:ln>
                <a:effectLst/>
                <a:latin typeface="Arial" panose="020B0604020202020204" pitchFamily="34" charset="0"/>
                <a:ea typeface="Calibri" panose="020F0502020204030204" pitchFamily="34" charset="0"/>
                <a:cs typeface="Times New Roman" panose="02020603050405020304" pitchFamily="18" charset="0"/>
                <a:sym typeface="+mn-ea"/>
              </a:rPr>
              <a:t>HKB24230: -HUKUM TRANSAKSI BISNIS</a:t>
            </a:r>
            <a:r>
              <a:rPr lang="en-US" altLang="en-US" sz="1400" dirty="0">
                <a:effectLst/>
                <a:latin typeface="Arial" panose="020B0604020202020204" pitchFamily="34" charset="0"/>
                <a:ea typeface="Calibri" panose="020F0502020204030204" pitchFamily="34" charset="0"/>
                <a:cs typeface="Arial" panose="020B0604020202020204" pitchFamily="34" charset="0"/>
                <a:sym typeface="+mn-ea"/>
              </a:rPr>
              <a:t> INTERNASIONAL</a:t>
            </a:r>
            <a:r>
              <a:rPr lang="id-ID" sz="1400" dirty="0">
                <a:effectLst/>
                <a:latin typeface="Arial" panose="020B0604020202020204" pitchFamily="34" charset="0"/>
                <a:ea typeface="Calibri" panose="020F0502020204030204" pitchFamily="34" charset="0"/>
                <a:cs typeface="Arial" panose="020B0604020202020204" pitchFamily="34" charset="0"/>
                <a:sym typeface="+mn-ea"/>
              </a:rPr>
              <a:t> –</a:t>
            </a:r>
            <a:endParaRPr kumimoji="0" lang="id-ID" sz="1400" i="0" u="none" strike="noStrike" cap="none" normalizeH="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lang="en-US" altLang="id-ID" sz="1400" dirty="0">
                <a:effectLst/>
                <a:latin typeface="Arial" panose="020B0604020202020204" pitchFamily="34" charset="0"/>
                <a:ea typeface="Calibri" panose="020F0502020204030204" pitchFamily="34" charset="0"/>
                <a:cs typeface="Arial" panose="020B0604020202020204" pitchFamily="34" charset="0"/>
                <a:sym typeface="+mn-ea"/>
              </a:rPr>
              <a:t>                 - </a:t>
            </a:r>
            <a:r>
              <a:rPr lang="en-US" altLang="en-US" sz="1400" dirty="0">
                <a:effectLst/>
                <a:latin typeface="Arial" panose="020B0604020202020204" pitchFamily="34" charset="0"/>
                <a:ea typeface="Calibri" panose="020F0502020204030204" pitchFamily="34" charset="0"/>
                <a:cs typeface="Arial" panose="020B0604020202020204" pitchFamily="34" charset="0"/>
                <a:sym typeface="+mn-ea"/>
              </a:rPr>
              <a:t>Alasan Pembenar  Terhadap Kegagalan Pelaksanaan Kontrak-</a:t>
            </a:r>
            <a:endParaRPr lang="en-US" altLang="id-ID" sz="1400" dirty="0">
              <a:ln>
                <a:noFill/>
              </a:ln>
              <a:effectLst/>
              <a:latin typeface="Arial" panose="020B0604020202020204" pitchFamily="34" charset="0"/>
              <a:ea typeface="Calibri" panose="020F0502020204030204" pitchFamily="34" charset="0"/>
              <a:cs typeface="Times New Roman" panose="02020603050405020304" pitchFamily="18" charset="0"/>
              <a:sym typeface="+mn-ea"/>
            </a:endParaRPr>
          </a:p>
        </p:txBody>
      </p:sp>
      <p:sp>
        <p:nvSpPr>
          <p:cNvPr id="4" name="Text Box 3"/>
          <p:cNvSpPr txBox="1"/>
          <p:nvPr userDrawn="1"/>
        </p:nvSpPr>
        <p:spPr>
          <a:xfrm>
            <a:off x="4217035" y="194119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107950" y="1557015"/>
            <a:ext cx="9144000" cy="1876425"/>
          </a:xfrm>
          <a:prstGeom prst="rect">
            <a:avLst/>
          </a:prstGeom>
          <a:noFill/>
        </p:spPr>
        <p:txBody>
          <a:bodyPr wrap="square" lIns="91440" tIns="45720" rIns="91440" bIns="45720">
            <a:spAutoFit/>
          </a:bodyPr>
          <a:lstStyle/>
          <a:p>
            <a:pPr algn="ctr">
              <a:lnSpc>
                <a:spcPct val="100000"/>
              </a:lnSpc>
            </a:pPr>
            <a:r>
              <a:rPr lang="en-US" altLang="en-US" sz="40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Cambria" panose="02040503050406030204" pitchFamily="18" charset="0"/>
              </a:rPr>
              <a:t>Alasan Pembenar Terhadap Kegagalan Pelaksanaan Sebuah Kontrak</a:t>
            </a:r>
            <a:endParaRPr lang="en-US" altLang="en-US"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endParaRPr>
          </a:p>
          <a:p>
            <a:pPr algn="ctr"/>
            <a:r>
              <a:rPr lang="id-ID"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rPr>
              <a:t>PERTEMUAN </a:t>
            </a:r>
            <a:r>
              <a:rPr lang="en-US" altLang="id-ID"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rPr>
              <a:t>KE 9</a:t>
            </a:r>
            <a:endParaRPr lang="en-US" altLang="id-ID" sz="3600" b="1" dirty="0">
              <a:solidFill>
                <a:schemeClr val="tx1"/>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8" name="Rectangle 7"/>
          <p:cNvSpPr/>
          <p:nvPr>
            <p:custDataLst>
              <p:tags r:id="rId4"/>
            </p:custDataLst>
          </p:nvPr>
        </p:nvSpPr>
        <p:spPr>
          <a:xfrm>
            <a:off x="-55290" y="4581128"/>
            <a:ext cx="9144000" cy="645160"/>
          </a:xfrm>
          <a:prstGeom prst="rect">
            <a:avLst/>
          </a:prstGeom>
          <a:noFill/>
        </p:spPr>
        <p:txBody>
          <a:bodyPr wrap="square" lIns="91440" tIns="45720" rIns="91440" bIns="45720">
            <a:spAutoFit/>
          </a:bodyPr>
          <a:lstStyle/>
          <a:p>
            <a:pPr algn="ctr"/>
            <a:r>
              <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rPr>
              <a:t>Eka Chandre Pratiwi, S.H.,M.Kn</a:t>
            </a:r>
            <a:endParaRPr lang="en-US" sz="3600" dirty="0">
              <a:solidFill>
                <a:schemeClr val="tx1"/>
              </a:solidFill>
              <a:effectLst>
                <a:outerShdw blurRad="38100" dist="19050" dir="2700000" algn="tl" rotWithShape="0">
                  <a:schemeClr val="dk1">
                    <a:alpha val="40000"/>
                  </a:schemeClr>
                </a:outerShdw>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515" y="5157470"/>
            <a:ext cx="1795780" cy="1197610"/>
          </a:xfrm>
          <a:prstGeom prst="rect">
            <a:avLst/>
          </a:prstGeom>
        </p:spPr>
      </p:pic>
      <p:sp>
        <p:nvSpPr>
          <p:cNvPr id="3" name="Text Box 2"/>
          <p:cNvSpPr txBox="1"/>
          <p:nvPr/>
        </p:nvSpPr>
        <p:spPr>
          <a:xfrm>
            <a:off x="1712595" y="28257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899160" y="823595"/>
            <a:ext cx="8004175" cy="5555615"/>
          </a:xfrm>
          <a:prstGeom prst="rect">
            <a:avLst/>
          </a:prstGeom>
        </p:spPr>
        <p:txBody>
          <a:bodyPr vert="horz" lIns="91440" tIns="45720" rIns="91440" bIns="45720" rtlCol="0">
            <a:normAutofit lnSpcReduction="10000"/>
            <a:scene3d>
              <a:camera prst="orthographicFront"/>
              <a:lightRig rig="threePt" dir="t"/>
            </a:scene3d>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en-US" sz="2000" dirty="0">
                <a:solidFill>
                  <a:schemeClr val="tx1"/>
                </a:solidFill>
                <a:effectLst/>
                <a:latin typeface="Bookman Old Style" panose="02050604050505020204" charset="0"/>
                <a:cs typeface="Bookman Old Style" panose="02050604050505020204" charset="0"/>
              </a:rPr>
              <a:t>Contoh Kasus Dirty Hand:</a:t>
            </a:r>
            <a:endParaRPr lang="en-US" altLang="en-US" sz="2000" dirty="0">
              <a:solidFill>
                <a:schemeClr val="tx1"/>
              </a:solidFill>
              <a:effectLst/>
              <a:latin typeface="Bookman Old Style" panose="02050604050505020204" charset="0"/>
              <a:cs typeface="Bookman Old Style" panose="02050604050505020204" charset="0"/>
            </a:endParaRPr>
          </a:p>
          <a:p>
            <a:pPr algn="just"/>
            <a:endParaRPr lang="en-US" altLang="en-US" sz="2000" dirty="0">
              <a:solidFill>
                <a:schemeClr val="tx1"/>
              </a:solidFill>
              <a:effectLst/>
              <a:latin typeface="Bookman Old Style" panose="02050604050505020204" charset="0"/>
              <a:cs typeface="Bookman Old Style" panose="02050604050505020204" charset="0"/>
            </a:endParaRPr>
          </a:p>
          <a:p>
            <a:pPr algn="just"/>
            <a:r>
              <a:rPr lang="en-US" altLang="en-US" sz="2000" dirty="0">
                <a:solidFill>
                  <a:schemeClr val="tx1"/>
                </a:solidFill>
                <a:effectLst/>
                <a:latin typeface="Bookman Old Style" panose="02050604050505020204" charset="0"/>
                <a:cs typeface="Bookman Old Style" panose="02050604050505020204" charset="0"/>
              </a:rPr>
              <a:t>A merupakan perusahaan yang bergerak di bidang perdagangan jual beli sayuran. Perusahaan B merupakan pembeli, yang bergerak di bidang pengolahan makanan sehat.</a:t>
            </a:r>
            <a:endParaRPr lang="en-US" altLang="en-US" sz="2000" dirty="0">
              <a:solidFill>
                <a:schemeClr val="tx1"/>
              </a:solidFill>
              <a:effectLst/>
              <a:latin typeface="Bookman Old Style" panose="02050604050505020204" charset="0"/>
              <a:cs typeface="Bookman Old Style" panose="02050604050505020204" charset="0"/>
            </a:endParaRPr>
          </a:p>
          <a:p>
            <a:pPr algn="just"/>
            <a:endParaRPr lang="en-US" altLang="en-US" sz="2000" dirty="0">
              <a:solidFill>
                <a:schemeClr val="tx1"/>
              </a:solidFill>
              <a:effectLst/>
              <a:latin typeface="Bookman Old Style" panose="02050604050505020204" charset="0"/>
              <a:cs typeface="Bookman Old Style" panose="02050604050505020204" charset="0"/>
            </a:endParaRPr>
          </a:p>
          <a:p>
            <a:pPr algn="just"/>
            <a:r>
              <a:rPr lang="en-US" altLang="en-US" sz="2000" dirty="0">
                <a:solidFill>
                  <a:schemeClr val="tx1"/>
                </a:solidFill>
                <a:effectLst/>
                <a:latin typeface="Bookman Old Style" panose="02050604050505020204" charset="0"/>
                <a:cs typeface="Bookman Old Style" panose="02050604050505020204" charset="0"/>
              </a:rPr>
              <a:t>Pada saat kesepakatan dan tanda tangan kontrak disepakati oleh para pihak untuk mengirimkan sayur tersebut pada pagi hari pukul 07.00. Namun setelah A mengirimkan barang ke tujuan gudang penyimpanan milik B, pada pukul 07.00 gudang masi tutup belum ada pekerja yang datang yang memegang kunci gudang. Sedangkan sayuran tersebut hanya bisa bertahan hingga pukul 11.00.</a:t>
            </a:r>
            <a:endParaRPr lang="en-US" altLang="en-US" sz="2000" dirty="0">
              <a:solidFill>
                <a:schemeClr val="tx1"/>
              </a:solidFill>
              <a:effectLst/>
              <a:latin typeface="Bookman Old Style" panose="02050604050505020204" charset="0"/>
              <a:cs typeface="Bookman Old Style" panose="02050604050505020204" charset="0"/>
            </a:endParaRPr>
          </a:p>
          <a:p>
            <a:pPr algn="just"/>
            <a:endParaRPr lang="en-US" altLang="en-US" sz="2000" dirty="0">
              <a:solidFill>
                <a:schemeClr val="tx1"/>
              </a:solidFill>
              <a:effectLst/>
              <a:latin typeface="Bookman Old Style" panose="02050604050505020204" charset="0"/>
              <a:cs typeface="Bookman Old Style" panose="02050604050505020204" charset="0"/>
            </a:endParaRPr>
          </a:p>
          <a:p>
            <a:pPr algn="just"/>
            <a:r>
              <a:rPr lang="en-US" altLang="en-US" sz="2000" dirty="0">
                <a:solidFill>
                  <a:schemeClr val="tx1"/>
                </a:solidFill>
                <a:effectLst/>
                <a:latin typeface="Bookman Old Style" panose="02050604050505020204" charset="0"/>
                <a:cs typeface="Bookman Old Style" panose="02050604050505020204" charset="0"/>
              </a:rPr>
              <a:t>Sampai dengan pukul 13.00 pihak B belum juga datang. Sehingga kualitas barang yang dikirimkan oleh A menajadi rusak dan tidak dapat di gunakan.</a:t>
            </a:r>
            <a:endParaRPr lang="en-US" altLang="en-US" sz="2000" dirty="0">
              <a:solidFill>
                <a:schemeClr val="tx1"/>
              </a:solidFill>
              <a:effectLst/>
              <a:latin typeface="Bookman Old Style" panose="02050604050505020204" charset="0"/>
              <a:cs typeface="Bookman Old Style" panose="02050604050505020204" charset="0"/>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013325"/>
            <a:ext cx="1099185" cy="1607185"/>
          </a:xfrm>
          <a:prstGeom prst="rect">
            <a:avLst/>
          </a:prstGeom>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175895" y="828040"/>
            <a:ext cx="8613775" cy="5356860"/>
          </a:xfrm>
        </p:spPr>
        <p:txBody>
          <a:bodyPr/>
          <a:p>
            <a:pPr algn="just"/>
            <a:r>
              <a:rPr lang="en-US">
                <a:ln/>
                <a:solidFill>
                  <a:schemeClr val="tx1"/>
                </a:solidFill>
                <a:effectLst/>
                <a:latin typeface="Bookman Old Style" panose="02050604050505020204" charset="0"/>
                <a:cs typeface="Bookman Old Style" panose="02050604050505020204" charset="0"/>
              </a:rPr>
              <a:t>Dalam konteks in, B tidak dapat menyalahkan A apabila penerimaan barang tidak sesuai dengan waktu yang telah ditentukan dan berakibat pada rusaknya barang.</a:t>
            </a:r>
            <a:endParaRPr lang="en-US">
              <a:ln/>
              <a:solidFill>
                <a:schemeClr val="tx1"/>
              </a:solidFill>
              <a:effectLst/>
              <a:latin typeface="Bookman Old Style" panose="02050604050505020204" charset="0"/>
              <a:cs typeface="Bookman Old Style" panose="02050604050505020204" charset="0"/>
            </a:endParaRPr>
          </a:p>
          <a:p>
            <a:pPr algn="just"/>
            <a:endParaRPr lang="en-US">
              <a:ln/>
              <a:solidFill>
                <a:schemeClr val="tx1"/>
              </a:solidFill>
              <a:effectLst/>
              <a:latin typeface="Bookman Old Style" panose="02050604050505020204" charset="0"/>
              <a:cs typeface="Bookman Old Style" panose="02050604050505020204" charset="0"/>
            </a:endParaRPr>
          </a:p>
          <a:p>
            <a:pPr algn="just"/>
            <a:r>
              <a:rPr lang="en-US">
                <a:ln/>
                <a:solidFill>
                  <a:schemeClr val="tx1"/>
                </a:solidFill>
                <a:effectLst/>
                <a:latin typeface="Bookman Old Style" panose="02050604050505020204" charset="0"/>
                <a:cs typeface="Bookman Old Style" panose="02050604050505020204" charset="0"/>
              </a:rPr>
              <a:t>Segala resiko yang timbul akibat kesalahan pembeli menjadi tanggungjawab pembeli sepenuh nya.</a:t>
            </a:r>
            <a:endParaRPr lang="en-US">
              <a:ln/>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altLang="id-ID" sz="4000" b="1">
                <a:sym typeface="Wingdings" panose="05000000000000000000" pitchFamily="2" charset="2"/>
              </a:rPr>
              <a:t>D.O.N.E</a:t>
            </a:r>
            <a:r>
              <a:rPr lang="id-ID" sz="4000" b="1"/>
              <a:t> </a:t>
            </a:r>
            <a:r>
              <a:rPr lang="id-ID" sz="4000" b="1">
                <a:sym typeface="Wingdings" panose="05000000000000000000" pitchFamily="2" charset="2"/>
              </a:rPr>
              <a:t></a:t>
            </a:r>
            <a:endParaRPr lang="id-ID" sz="4000" b="1">
              <a:sym typeface="Wingdings" panose="05000000000000000000" pitchFamily="2" charset="2"/>
            </a:endParaRPr>
          </a:p>
          <a:p>
            <a:r>
              <a:rPr lang="en-US" sz="4000" b="1" dirty="0"/>
              <a:t>TERIMA KASIIII</a:t>
            </a:r>
            <a:endParaRPr lang="en-US" sz="4000" b="1"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324485" y="835660"/>
            <a:ext cx="7886700" cy="52908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n-US" altLang="en-US" sz="2400" dirty="0">
                <a:solidFill>
                  <a:schemeClr val="tx1"/>
                </a:solidFill>
                <a:latin typeface="Bookman Old Style" panose="02050604050505020204" charset="0"/>
                <a:cs typeface="Bookman Old Style" panose="02050604050505020204" charset="0"/>
              </a:rPr>
              <a:t>Ada dua alasan yang dapat dipergunakan untuk membebaskan para pihak dari tanggung jawab akibat gagalnya pelaksanaan kontrak. Yaitu Halangan diluar Kendali (Force Majure) dan Prinsip Dirty Hand</a:t>
            </a:r>
            <a:endParaRPr lang="en-US" altLang="en-US" sz="2400" dirty="0">
              <a:solidFill>
                <a:schemeClr val="tx1"/>
              </a:solidFill>
              <a:latin typeface="Bookman Old Style" panose="02050604050505020204" charset="0"/>
              <a:cs typeface="Bookman Old Style" panose="02050604050505020204" charset="0"/>
            </a:endParaRPr>
          </a:p>
          <a:p>
            <a:pPr algn="just"/>
            <a:endParaRPr lang="en-US" altLang="en-US" sz="2400" dirty="0">
              <a:solidFill>
                <a:schemeClr val="tx1"/>
              </a:solidFill>
              <a:latin typeface="Bookman Old Style" panose="02050604050505020204" charset="0"/>
              <a:cs typeface="Bookman Old Style" panose="02050604050505020204" charset="0"/>
            </a:endParaRPr>
          </a:p>
          <a:p>
            <a:pPr algn="just"/>
            <a:r>
              <a:rPr lang="en-US" altLang="en-US" sz="2400" b="1" dirty="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Force Majure (Impediment Beyond Control).</a:t>
            </a:r>
            <a:endParaRPr lang="en-US" altLang="en-US" sz="2400" b="1" dirty="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r>
              <a:rPr lang="en-US" altLang="en-US" sz="2400" dirty="0">
                <a:solidFill>
                  <a:schemeClr val="tx1"/>
                </a:solidFill>
                <a:effectLst/>
                <a:latin typeface="Bookman Old Style" panose="02050604050505020204" charset="0"/>
                <a:cs typeface="Bookman Old Style" panose="02050604050505020204" charset="0"/>
              </a:rPr>
              <a:t>CISG mengatur beberapa pengecualian alasan untuk terbebas dalam tanggaung jawab kontrak jika terjadi gagal nya kontrak. Hal tersebut di atur dalam Pasal 79 CISG</a:t>
            </a:r>
            <a:endParaRPr lang="en-US" altLang="en-US" sz="2400" dirty="0">
              <a:solidFill>
                <a:schemeClr val="tx1"/>
              </a:solidFill>
              <a:effectLst/>
              <a:latin typeface="Bookman Old Style" panose="02050604050505020204" charset="0"/>
              <a:cs typeface="Bookman Old Style" panose="02050604050505020204" charset="0"/>
            </a:endParaRPr>
          </a:p>
        </p:txBody>
      </p:sp>
      <p:sp>
        <p:nvSpPr>
          <p:cNvPr id="8" name="Text Box 7"/>
          <p:cNvSpPr txBox="1"/>
          <p:nvPr/>
        </p:nvSpPr>
        <p:spPr>
          <a:xfrm>
            <a:off x="4102100" y="297815"/>
            <a:ext cx="3048000" cy="368300"/>
          </a:xfrm>
          <a:prstGeom prst="rect">
            <a:avLst/>
          </a:prstGeom>
          <a:noFill/>
        </p:spPr>
        <p:txBody>
          <a:bodyPr wrap="square" rtlCol="0">
            <a:spAutoFit/>
          </a:bodyPr>
          <a:p>
            <a:endParaRPr lang="en-US"/>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57200" y="5578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graphicFrame>
        <p:nvGraphicFramePr>
          <p:cNvPr id="2" name="Diagram 1"/>
          <p:cNvGraphicFramePr/>
          <p:nvPr/>
        </p:nvGraphicFramePr>
        <p:xfrm>
          <a:off x="508000" y="719455"/>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198120" y="795655"/>
            <a:ext cx="8669020" cy="5240020"/>
          </a:xfrm>
          <a:prstGeom prst="rect">
            <a:avLst/>
          </a:prstGeom>
        </p:spPr>
        <p:txBody>
          <a:bodyPr vert="horz" lIns="91440" tIns="45720" rIns="91440" bIns="45720" rtlCol="0">
            <a:noAutofit/>
            <a:scene3d>
              <a:camera prst="orthographicFront"/>
              <a:lightRig rig="threePt" dir="t"/>
            </a:scene3d>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rPr>
              <a:t>Ketentuan ini sering dikatakan sebagai Force Majure atau keadaan memaksa (Superior Majure):</a:t>
            </a:r>
            <a:endPar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endParaRPr>
          </a:p>
          <a:p>
            <a:pPr marL="457200" indent="-457200" algn="just">
              <a:buFont typeface="+mj-lt"/>
              <a:buAutoNum type="arabicPeriod"/>
            </a:pPr>
            <a:r>
              <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rPr>
              <a:t>Perang</a:t>
            </a:r>
            <a:endPar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endParaRPr>
          </a:p>
          <a:p>
            <a:pPr marL="457200" indent="-457200" algn="just">
              <a:buFont typeface="+mj-lt"/>
              <a:buAutoNum type="arabicPeriod"/>
            </a:pPr>
            <a:r>
              <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rPr>
              <a:t>Blokade</a:t>
            </a:r>
            <a:endPar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endParaRPr>
          </a:p>
          <a:p>
            <a:pPr marL="457200" indent="-457200" algn="just">
              <a:buFont typeface="+mj-lt"/>
              <a:buAutoNum type="arabicPeriod"/>
            </a:pPr>
            <a:r>
              <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rPr>
              <a:t>Kebakaran</a:t>
            </a:r>
            <a:endPar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endParaRPr>
          </a:p>
          <a:p>
            <a:pPr marL="457200" indent="-457200" algn="just">
              <a:buFont typeface="+mj-lt"/>
              <a:buAutoNum type="arabicPeriod"/>
            </a:pPr>
            <a:r>
              <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rPr>
              <a:t>Tindakan Pemerintah</a:t>
            </a:r>
            <a:endPar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endParaRPr>
          </a:p>
          <a:p>
            <a:pPr marL="457200" indent="-457200" algn="just">
              <a:buFont typeface="+mj-lt"/>
              <a:buAutoNum type="arabicPeriod"/>
            </a:pPr>
            <a:r>
              <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rPr>
              <a:t>Ketidakmampuan u/ memperoleh izin ekspor</a:t>
            </a:r>
            <a:endPar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endParaRPr>
          </a:p>
          <a:p>
            <a:pPr marL="457200" indent="-457200" algn="just">
              <a:buFont typeface="+mj-lt"/>
              <a:buAutoNum type="arabicPeriod"/>
            </a:pPr>
            <a:r>
              <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rPr>
              <a:t>Bencana Alam</a:t>
            </a:r>
            <a:endPar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endParaRPr>
          </a:p>
          <a:p>
            <a:pPr marL="457200" indent="-457200" algn="just">
              <a:buFont typeface="+mj-lt"/>
              <a:buAutoNum type="arabicPeriod"/>
            </a:pPr>
            <a:r>
              <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rPr>
              <a:t>Pembatasan Karantina dan Mogok Kerja</a:t>
            </a:r>
            <a:endPar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endParaRPr>
          </a:p>
          <a:p>
            <a:pPr marL="457200" indent="-457200" algn="just">
              <a:buFont typeface="+mj-lt"/>
              <a:buAutoNum type="arabicPeriod"/>
            </a:pPr>
            <a:r>
              <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rPr>
              <a:t>Tindakan yang berasal dari musuh negara</a:t>
            </a:r>
            <a:endPar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endParaRPr>
          </a:p>
          <a:p>
            <a:pPr marL="457200" indent="-457200" algn="just">
              <a:buFont typeface="+mj-lt"/>
              <a:buAutoNum type="arabicPeriod"/>
            </a:pPr>
            <a:r>
              <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rPr>
              <a:t>Kegagalan transportasi</a:t>
            </a:r>
            <a:endParaRPr lang="en-US" altLang="en-US" sz="2300" dirty="0">
              <a:solidFill>
                <a:schemeClr val="tx1"/>
              </a:solidFill>
              <a:effectLst>
                <a:outerShdw blurRad="38100" dist="19050" dir="2700000" algn="tl" rotWithShape="0">
                  <a:schemeClr val="dk1">
                    <a:alpha val="40000"/>
                  </a:schemeClr>
                </a:outerShdw>
              </a:effectLst>
              <a:latin typeface="Bookman Old Style" panose="02050604050505020204" charset="0"/>
              <a:ea typeface="Cambria" panose="02040503050406030204" pitchFamily="18" charset="0"/>
              <a:cs typeface="Bookman Old Style" panose="02050604050505020204" charset="0"/>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32410" y="674370"/>
            <a:ext cx="8745855" cy="562546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pPr>
            <a:r>
              <a:rPr lang="en-US" altLang="id-ID" sz="2500" dirty="0">
                <a:solidFill>
                  <a:schemeClr val="tx1"/>
                </a:solidFill>
                <a:effectLst/>
                <a:latin typeface="Bookman Old Style" panose="02050604050505020204" charset="0"/>
                <a:cs typeface="Bookman Old Style" panose="02050604050505020204" charset="0"/>
              </a:rPr>
              <a:t>Tidak semua hal tersebut (Force Majure) dimasukan dalam klausul perjanjian kontrak bisnis. Dikarenakan dalam pelaksanaan kontrak kemungkinan sangat berbeda untuk setiap sektor usaha. Disesuaikan kendala tiap-tiap sektor bidang usaha.</a:t>
            </a:r>
            <a:endParaRPr lang="en-US" altLang="id-ID" sz="2500" dirty="0">
              <a:solidFill>
                <a:schemeClr val="tx1"/>
              </a:solidFill>
              <a:effectLst/>
              <a:latin typeface="Bookman Old Style" panose="02050604050505020204" charset="0"/>
              <a:cs typeface="Bookman Old Style" panose="02050604050505020204" charset="0"/>
            </a:endParaRPr>
          </a:p>
          <a:p>
            <a:pPr algn="just">
              <a:buFont typeface="Arial" panose="020B0604020202020204" pitchFamily="34" charset="0"/>
            </a:pPr>
            <a:r>
              <a:rPr lang="en-US" altLang="id-ID" sz="2500" dirty="0">
                <a:solidFill>
                  <a:schemeClr val="tx1"/>
                </a:solidFill>
                <a:effectLst/>
                <a:latin typeface="Bookman Old Style" panose="02050604050505020204" charset="0"/>
                <a:cs typeface="Bookman Old Style" panose="02050604050505020204" charset="0"/>
              </a:rPr>
              <a:t>Perjanjian perdagangan internasional sektor tambang tentu memiliki kendala berbeda dengan sektor pakaian atau pengangkutan barang melalui samudera.</a:t>
            </a:r>
            <a:endParaRPr lang="en-US" altLang="id-ID" sz="2500" dirty="0">
              <a:solidFill>
                <a:schemeClr val="tx1"/>
              </a:solidFill>
              <a:effectLst/>
              <a:latin typeface="Bookman Old Style" panose="02050604050505020204" charset="0"/>
              <a:cs typeface="Bookman Old Style" panose="02050604050505020204"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79862" y="4077426"/>
            <a:ext cx="1512168" cy="2052789"/>
          </a:xfrm>
          <a:prstGeom prst="rect">
            <a:avLst/>
          </a:prstGeom>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175895" y="828675"/>
            <a:ext cx="8632825" cy="5464175"/>
          </a:xfrm>
        </p:spPr>
        <p:txBody>
          <a:bodyPr>
            <a:normAutofit lnSpcReduction="10000"/>
            <a:scene3d>
              <a:camera prst="orthographicFront"/>
              <a:lightRig rig="threePt" dir="t"/>
            </a:scene3d>
          </a:bodyPr>
          <a:p>
            <a:pPr algn="just"/>
            <a:r>
              <a:rPr lang="en-US">
                <a:ln/>
                <a:solidFill>
                  <a:schemeClr val="tx1"/>
                </a:solidFill>
                <a:effectLst/>
                <a:latin typeface="Bookman Old Style" panose="02050604050505020204" charset="0"/>
                <a:cs typeface="Bookman Old Style" panose="02050604050505020204" charset="0"/>
              </a:rPr>
              <a:t>Contoh Kasus terkait klausul Force Majure:</a:t>
            </a:r>
            <a:endParaRPr lang="en-US">
              <a:ln/>
              <a:solidFill>
                <a:schemeClr val="tx1"/>
              </a:solidFill>
              <a:effectLst/>
              <a:latin typeface="Bookman Old Style" panose="02050604050505020204" charset="0"/>
              <a:cs typeface="Bookman Old Style" panose="02050604050505020204" charset="0"/>
            </a:endParaRPr>
          </a:p>
          <a:p>
            <a:pPr algn="just"/>
            <a:r>
              <a:rPr lang="en-US">
                <a:ln/>
                <a:solidFill>
                  <a:schemeClr val="tx1"/>
                </a:solidFill>
                <a:effectLst/>
                <a:latin typeface="Bookman Old Style" panose="02050604050505020204" charset="0"/>
                <a:cs typeface="Bookman Old Style" panose="02050604050505020204" charset="0"/>
              </a:rPr>
              <a:t>RF System perusahan yang memproduksi alat komunikasi radio di Mwe York. Harriscom Svenska, perusahaan Swedia selaku distributor yang akan dikirimkan ke Iran.</a:t>
            </a:r>
            <a:endParaRPr lang="en-US">
              <a:ln/>
              <a:solidFill>
                <a:schemeClr val="tx1"/>
              </a:solidFill>
              <a:effectLst/>
              <a:latin typeface="Bookman Old Style" panose="02050604050505020204" charset="0"/>
              <a:cs typeface="Bookman Old Style" panose="02050604050505020204" charset="0"/>
            </a:endParaRPr>
          </a:p>
          <a:p>
            <a:pPr algn="just"/>
            <a:endParaRPr lang="en-US">
              <a:ln/>
              <a:solidFill>
                <a:schemeClr val="tx1"/>
              </a:solidFill>
              <a:effectLst/>
              <a:latin typeface="Bookman Old Style" panose="02050604050505020204" charset="0"/>
              <a:cs typeface="Bookman Old Style" panose="02050604050505020204" charset="0"/>
            </a:endParaRPr>
          </a:p>
          <a:p>
            <a:pPr algn="just"/>
            <a:r>
              <a:rPr lang="en-US">
                <a:ln/>
                <a:solidFill>
                  <a:schemeClr val="tx1"/>
                </a:solidFill>
                <a:effectLst/>
                <a:latin typeface="Bookman Old Style" panose="02050604050505020204" charset="0"/>
                <a:cs typeface="Bookman Old Style" panose="02050604050505020204" charset="0"/>
              </a:rPr>
              <a:t>Mereka sepakat untuk membuat perjanjian. Yang memuat klausul Force Majure. Dan pada tahun 1985, produk tersebut di tahan oleh Bea Cukai untuk di edarkan dan dipasarkan di negara Iran. Sehubungan dengan adanya peralatan militer.</a:t>
            </a:r>
            <a:endParaRPr lang="en-US">
              <a:ln/>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140335" y="882650"/>
            <a:ext cx="8685530" cy="5230495"/>
          </a:xfrm>
        </p:spPr>
        <p:txBody>
          <a:bodyPr>
            <a:normAutofit lnSpcReduction="10000"/>
            <a:scene3d>
              <a:camera prst="orthographicFront"/>
              <a:lightRig rig="threePt" dir="t"/>
            </a:scene3d>
          </a:bodyPr>
          <a:p>
            <a:pPr algn="just"/>
            <a:r>
              <a:rPr lang="en-US">
                <a:ln/>
                <a:solidFill>
                  <a:schemeClr val="tx1"/>
                </a:solidFill>
                <a:effectLst/>
                <a:latin typeface="Bookman Old Style" panose="02050604050505020204" charset="0"/>
                <a:cs typeface="Bookman Old Style" panose="02050604050505020204" charset="0"/>
              </a:rPr>
              <a:t>Sehingga RF selaku produsen mengambil sikap u/ menarik semua produk yang akan di pasarkan oleh AB, Harriscom Svenkas dengan alasan kepatuhan terhadap aturan pemerintah. </a:t>
            </a:r>
            <a:endParaRPr lang="en-US">
              <a:ln/>
              <a:solidFill>
                <a:schemeClr val="tx1"/>
              </a:solidFill>
              <a:effectLst/>
              <a:latin typeface="Bookman Old Style" panose="02050604050505020204" charset="0"/>
              <a:cs typeface="Bookman Old Style" panose="02050604050505020204" charset="0"/>
            </a:endParaRPr>
          </a:p>
          <a:p>
            <a:pPr algn="just"/>
            <a:endParaRPr lang="en-US">
              <a:ln/>
              <a:solidFill>
                <a:schemeClr val="tx1"/>
              </a:solidFill>
              <a:effectLst/>
              <a:latin typeface="Bookman Old Style" panose="02050604050505020204" charset="0"/>
              <a:cs typeface="Bookman Old Style" panose="02050604050505020204" charset="0"/>
            </a:endParaRPr>
          </a:p>
          <a:p>
            <a:pPr algn="just"/>
            <a:r>
              <a:rPr lang="en-US">
                <a:ln/>
                <a:solidFill>
                  <a:schemeClr val="tx1"/>
                </a:solidFill>
                <a:effectLst/>
                <a:latin typeface="Bookman Old Style" panose="02050604050505020204" charset="0"/>
                <a:cs typeface="Bookman Old Style" panose="02050604050505020204" charset="0"/>
              </a:rPr>
              <a:t>Dan Harisscom mengajukan gugatan didasarkan adanya Wanprestasi dan kerugian yang timbul. Hakim memutuskan menolak gugatan tersebut dikarena RF System berusaha mematuhi peraturan pemerintah. Karena apabila tidak patuh akan membawa dampak kepada RF System itu sendiri.</a:t>
            </a:r>
            <a:endParaRPr lang="en-US">
              <a:ln/>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45770" y="1187450"/>
            <a:ext cx="8200390" cy="4727575"/>
          </a:xfrm>
        </p:spPr>
        <p:txBody>
          <a:bodyPr>
            <a:scene3d>
              <a:camera prst="orthographicFront"/>
              <a:lightRig rig="threePt" dir="t"/>
            </a:scene3d>
          </a:bodyPr>
          <a:p>
            <a:endParaRPr lang="en-US">
              <a:ln/>
              <a:solidFill>
                <a:schemeClr val="tx1"/>
              </a:solidFill>
              <a:effectLst/>
              <a:latin typeface="Bookman Old Style" panose="02050604050505020204" charset="0"/>
              <a:cs typeface="Bookman Old Style" panose="02050604050505020204" charset="0"/>
            </a:endParaRPr>
          </a:p>
          <a:p>
            <a:endParaRPr lang="en-US">
              <a:ln/>
              <a:solidFill>
                <a:schemeClr val="tx1"/>
              </a:solidFill>
              <a:effectLst/>
              <a:latin typeface="Bookman Old Style" panose="02050604050505020204" charset="0"/>
              <a:cs typeface="Bookman Old Style" panose="02050604050505020204" charset="0"/>
            </a:endParaRPr>
          </a:p>
          <a:p>
            <a:r>
              <a:rPr lang="en-US">
                <a:ln/>
                <a:solidFill>
                  <a:schemeClr val="tx1"/>
                </a:solidFill>
                <a:effectLst/>
                <a:latin typeface="Bookman Old Style" panose="02050604050505020204" charset="0"/>
                <a:cs typeface="Bookman Old Style" panose="02050604050505020204" charset="0"/>
              </a:rPr>
              <a:t>Hakim memutuskan bahwa kegagalan RF System diluar kendali merupakan alasan pemaaf dan sekaligus membebaskan produsen (penjual) dari tanggung jawab hukum berdasarkan peristiwa klausul khusus yang disebut “Campur Tangan Pemerintah”.</a:t>
            </a:r>
            <a:endParaRPr lang="en-US">
              <a:ln/>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425450" y="807085"/>
            <a:ext cx="8239125" cy="5333365"/>
          </a:xfrm>
        </p:spPr>
        <p:txBody>
          <a:bodyPr/>
          <a:p>
            <a:pPr algn="just"/>
            <a:r>
              <a:rPr lang="en-US" sz="240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rPr>
              <a:t>Prinsip Dirty Hand</a:t>
            </a:r>
            <a:endParaRPr lang="en-US" sz="240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endParaRPr lang="en-US" sz="2400">
              <a:ln w="15875"/>
              <a:gradFill>
                <a:gsLst>
                  <a:gs pos="0">
                    <a:schemeClr val="accent1"/>
                  </a:gs>
                  <a:gs pos="100000">
                    <a:schemeClr val="accent6"/>
                  </a:gs>
                </a:gsLst>
                <a:lin ang="2700000" scaled="0"/>
              </a:gradFill>
              <a:effectLst/>
              <a:latin typeface="Bookman Old Style" panose="02050604050505020204" charset="0"/>
              <a:cs typeface="Bookman Old Style" panose="02050604050505020204" charset="0"/>
            </a:endParaRPr>
          </a:p>
          <a:p>
            <a:pPr algn="just"/>
            <a:r>
              <a:rPr lang="en-US" sz="2400">
                <a:solidFill>
                  <a:schemeClr val="tx1"/>
                </a:solidFill>
                <a:effectLst/>
                <a:latin typeface="Bookman Old Style" panose="02050604050505020204" charset="0"/>
                <a:cs typeface="Bookman Old Style" panose="02050604050505020204" charset="0"/>
              </a:rPr>
              <a:t>Selain force majure, CISG juga mengenal alasan lain yang dapat dipergunakan untuk membebaskan penjual dari tanggung jawab. Sebagaimana di atur dalam Pasal 80 CISG, yaitu adanya Prinsip Dirty Hand. </a:t>
            </a:r>
            <a:endParaRPr lang="en-US" sz="2400">
              <a:solidFill>
                <a:schemeClr val="tx1"/>
              </a:solidFill>
              <a:effectLst/>
              <a:latin typeface="Bookman Old Style" panose="02050604050505020204" charset="0"/>
              <a:cs typeface="Bookman Old Style" panose="02050604050505020204" charset="0"/>
            </a:endParaRPr>
          </a:p>
          <a:p>
            <a:pPr algn="just"/>
            <a:endParaRPr lang="en-US" sz="2400">
              <a:solidFill>
                <a:schemeClr val="tx1"/>
              </a:solidFill>
              <a:effectLst/>
              <a:latin typeface="Bookman Old Style" panose="02050604050505020204" charset="0"/>
              <a:cs typeface="Bookman Old Style" panose="02050604050505020204" charset="0"/>
            </a:endParaRPr>
          </a:p>
          <a:p>
            <a:pPr algn="just"/>
            <a:r>
              <a:rPr lang="en-US" sz="2400">
                <a:solidFill>
                  <a:schemeClr val="tx1"/>
                </a:solidFill>
                <a:effectLst/>
                <a:latin typeface="Bookman Old Style" panose="02050604050505020204" charset="0"/>
                <a:cs typeface="Bookman Old Style" panose="02050604050505020204" charset="0"/>
              </a:rPr>
              <a:t>Artinya adalah salah satu pihak tidak dapat menyalahkan kegagalan pihak lain dalam menjalankan kontrak jika kegagalan tersebut diakibatkan oleh kesalahan salah satu pihak tersebut.</a:t>
            </a:r>
            <a:endParaRPr lang="en-US" sz="2400">
              <a:solidFill>
                <a:schemeClr val="tx1"/>
              </a:solidFill>
              <a:effectLst/>
              <a:latin typeface="Bookman Old Style" panose="02050604050505020204" charset="0"/>
              <a:cs typeface="Bookman Old Style" panose="02050604050505020204" charset="0"/>
            </a:endParaRPr>
          </a:p>
        </p:txBody>
      </p:sp>
    </p:spTree>
  </p:cSld>
  <p:clrMapOvr>
    <a:masterClrMapping/>
  </p:clrMapOvr>
  <p:transition spd="slow">
    <p:fade thruBlk="1"/>
  </p:transition>
</p:sld>
</file>

<file path=ppt/tags/tag1.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2.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3613</Words>
  <Application>WPS Presentation</Application>
  <PresentationFormat>On-screen Show (4:3)</PresentationFormat>
  <Paragraphs>60</Paragraphs>
  <Slides>12</Slides>
  <Notes>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SimSun</vt:lpstr>
      <vt:lpstr>Wingdings</vt:lpstr>
      <vt:lpstr>Calibri</vt:lpstr>
      <vt:lpstr>Times New Roman</vt:lpstr>
      <vt:lpstr>Cambria</vt:lpstr>
      <vt:lpstr>Bookman Old Style</vt:lpstr>
      <vt:lpstr>Wingdings</vt:lpstr>
      <vt:lpstr>Microsoft YaHei</vt:lpstr>
      <vt:lpstr>Arial Unicode MS</vt:lpstr>
      <vt:lpstr>Book Antiqua</vt:lpstr>
      <vt:lpstr>Bookshelf Symbol 7</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ines septia</cp:lastModifiedBy>
  <cp:revision>603</cp:revision>
  <cp:lastPrinted>2017-08-29T02:54:00Z</cp:lastPrinted>
  <dcterms:created xsi:type="dcterms:W3CDTF">2010-04-18T12:06:00Z</dcterms:created>
  <dcterms:modified xsi:type="dcterms:W3CDTF">2025-11-25T15:40:48Z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D43F698B73E349759D2FC07D25A067B1_12</vt:lpwstr>
  </property>
  <property fmtid="{D5CDD505-2E9C-101B-9397-08002B2CF9AE}" pid="3" name="KSOProductBuildVer">
    <vt:lpwstr>1033-12.2.0.23155</vt:lpwstr>
  </property>
</Properties>
</file>