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0"/>
  </p:handoutMasterIdLst>
  <p:sldIdLst>
    <p:sldId id="256" r:id="rId3"/>
    <p:sldId id="426" r:id="rId5"/>
    <p:sldId id="414" r:id="rId6"/>
    <p:sldId id="415" r:id="rId7"/>
    <p:sldId id="416" r:id="rId8"/>
    <p:sldId id="417" r:id="rId9"/>
    <p:sldId id="419" r:id="rId10"/>
    <p:sldId id="420" r:id="rId11"/>
    <p:sldId id="421" r:id="rId12"/>
    <p:sldId id="422" r:id="rId13"/>
    <p:sldId id="429" r:id="rId14"/>
    <p:sldId id="430" r:id="rId15"/>
    <p:sldId id="431" r:id="rId16"/>
    <p:sldId id="432" r:id="rId17"/>
    <p:sldId id="433" r:id="rId18"/>
    <p:sldId id="300" r:id="rId19"/>
  </p:sldIdLst>
  <p:sldSz cx="9144000" cy="6858000" type="screen4x3"/>
  <p:notesSz cx="7045325" cy="9345295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22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891"/>
        <p:guide pos="22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gs" Target="tags/tag2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40454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1918097"/>
            <a:ext cx="9144000" cy="2214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Collaboration Between Financial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Institutions And Startups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Pertemuan Ke 9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Manfaat Kolaborasi bagi Bank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Menjadi lebih modern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Mendapatkan pengguna baru dari aplikasi fintech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Biaya operasional lebih efisien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Bisa memberikan layanan lebih cepat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Manfaat Kolaborasi bagi Fintech/Startup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Mendapatkan legitimasi hukum dari bank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Akses sistem keuangan resmi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Mudah mendapatkan dana dan kepercayaan publik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Risiko Kolaborasi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Mahasiswa sering bingung tentang risiko — jadi sederhananya: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Risiko teknologi - Server down, error, atau aplikasi gagal bekerja.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Risiko keamanan data - Penyalahgunaan data, kebocoran data.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Risiko perlindungan konsumen - Syarat &amp; ketentuan tidak jelas, bunga tidak transparan.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Risiko hukum - Tidak sesuai aturan OJK/BI.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Perspektif Buku Hakim &amp; Hapsari (2022)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Buku Financial Technology Law memberikan beberapa poin mudah: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Fintech adalah bagian dari ekosistem hukum → harus taat regulasi.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Inovasi boleh, tapi keamanan dan perlindungan konsumen wajib.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Kolaborasi bank–fintech dapat mendorong inklusi keuangan.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Bigtech berpotensi menguasai pasar jika tidak diatur dengan baik.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Sandbox OJK menjadi ruang percobaan inovasi yang aman.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Checklist Kepatuhan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Agar kolaborasi aman dan legal: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Cek izin yang diperlukan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Buat perjanjian kerja sama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Atur hak &amp; kewajiban masing-masing pihak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Tetapkan standar keamanan data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Buat mekanisme komplain konsumen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Siapkan audit dan monitoring internal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Terapkan prinsip kehati-hatian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4985" y="792480"/>
            <a:ext cx="8195310" cy="5283200"/>
          </a:xfrm>
        </p:spPr>
        <p:txBody>
          <a:bodyPr>
            <a:normAutofit/>
          </a:bodyPr>
          <a:p>
            <a:pPr algn="ctr"/>
            <a:r>
              <a:rPr lang="en-US" altLang="en-US" sz="2300">
                <a:solidFill>
                  <a:schemeClr val="tx1"/>
                </a:solidFill>
              </a:rPr>
              <a:t>Dampak Kolaborasi Bagi Masyarakat</a:t>
            </a:r>
            <a:endParaRPr lang="en-US" altLang="en-US" sz="2300">
              <a:solidFill>
                <a:schemeClr val="tx1"/>
              </a:solidFill>
            </a:endParaRPr>
          </a:p>
          <a:p>
            <a:pPr algn="ctr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Dampak positif: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Banyak pilihan layanan digital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Pembayaran lebih cepat (QRIS, e-wallet)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Pembiayaan UMKM lebih mudah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Inklusi keuangan meningkat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Dampak negatif jika tidak dikontrol: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Budaya konsumtif (PayLater berlebihan)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Ketergantungan pada bigtech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Kebocoran data pribadi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86740" y="699770"/>
            <a:ext cx="7905115" cy="5363210"/>
          </a:xfrm>
        </p:spPr>
        <p:txBody>
          <a:bodyPr>
            <a:normAutofit/>
          </a:bodyPr>
          <a:p>
            <a:pPr algn="just"/>
            <a:endParaRPr lang="en-US" altLang="en-US" sz="2500">
              <a:solidFill>
                <a:schemeClr val="tx1"/>
              </a:solidFill>
            </a:endParaRPr>
          </a:p>
          <a:p>
            <a:pPr algn="just"/>
            <a:r>
              <a:rPr lang="en-US" altLang="en-US" sz="2500">
                <a:solidFill>
                  <a:schemeClr val="tx1"/>
                </a:solidFill>
              </a:rPr>
              <a:t>Kolaborasi antara bank/lembaga keuangan dengan fintech dan startup semakin penting karena masyarakat kini banyak menggunakan layanan digital.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/>
            <a:r>
              <a:rPr lang="en-US" altLang="en-US" sz="2500">
                <a:solidFill>
                  <a:schemeClr val="tx1"/>
                </a:solidFill>
              </a:rPr>
              <a:t>Kerja sama ini membuat layanan keuangan menjadi lebih cepat, murah, dan mudah diakses.</a:t>
            </a:r>
            <a:endParaRPr lang="en-US" altLang="en-US" sz="25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fontScale="60000"/>
          </a:bodyPr>
          <a:p>
            <a:pPr algn="ctr">
              <a:buFont typeface="Wingdings" panose="05000000000000000000" charset="0"/>
            </a:pPr>
            <a:r>
              <a:rPr lang="en-US" altLang="en-US" sz="3835">
                <a:solidFill>
                  <a:schemeClr val="tx1"/>
                </a:solidFill>
              </a:rPr>
              <a:t>Apa Itu Fintech?</a:t>
            </a:r>
            <a:endParaRPr lang="en-US" altLang="en-US" sz="3835">
              <a:solidFill>
                <a:schemeClr val="tx1"/>
              </a:solidFill>
            </a:endParaRPr>
          </a:p>
          <a:p>
            <a:pPr algn="ctr">
              <a:buFont typeface="Wingdings" panose="05000000000000000000" charset="0"/>
            </a:pPr>
            <a:endParaRPr lang="en-US" altLang="en-US" sz="262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3145">
                <a:solidFill>
                  <a:schemeClr val="tx1"/>
                </a:solidFill>
              </a:rPr>
              <a:t>Fintech = Financial Technology</a:t>
            </a: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3145">
                <a:solidFill>
                  <a:schemeClr val="tx1"/>
                </a:solidFill>
              </a:rPr>
              <a:t>Artinya penggunaan teknologi untuk memberikan layanan keuangan secara digital.</a:t>
            </a: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3145">
                <a:solidFill>
                  <a:schemeClr val="tx1"/>
                </a:solidFill>
              </a:rPr>
              <a:t>Contoh yang dekat dengan mahasiswa:</a:t>
            </a:r>
            <a:endParaRPr lang="en-US" altLang="en-US" sz="31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GoPay, OVO, ShopeePay → pembayaran digital</a:t>
            </a:r>
            <a:endParaRPr lang="en-US" altLang="en-US" sz="31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Akulaku, Kredivo → PayLater</a:t>
            </a:r>
            <a:endParaRPr lang="en-US" altLang="en-US" sz="31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Ajaib, Bibit → investasi</a:t>
            </a:r>
            <a:endParaRPr lang="en-US" altLang="en-US" sz="31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DanaSyariah, KoinWorks → P2P lending</a:t>
            </a: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3145">
                <a:solidFill>
                  <a:schemeClr val="tx1"/>
                </a:solidFill>
              </a:rPr>
              <a:t>Dasar hukum penting:</a:t>
            </a:r>
            <a:endParaRPr lang="en-US" altLang="en-US" sz="31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POJK 77/2016 → mengatur P2P lending</a:t>
            </a:r>
            <a:endParaRPr lang="en-US" altLang="en-US" sz="31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POJK 13/2018 → mengatur Inovasi Keuangan Digital</a:t>
            </a:r>
            <a:endParaRPr lang="en-US" altLang="en-US" sz="3145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310880" cy="5604510"/>
          </a:xfrm>
        </p:spPr>
        <p:txBody>
          <a:bodyPr>
            <a:noAutofit/>
          </a:bodyPr>
          <a:p>
            <a:pPr algn="ctr"/>
            <a:r>
              <a:rPr lang="en-US" altLang="en-US" sz="2000">
                <a:solidFill>
                  <a:schemeClr val="tx1"/>
                </a:solidFill>
              </a:rPr>
              <a:t>Apa Itu Bigtech?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/>
            <a:endParaRPr lang="en-US" altLang="en-US" sz="2000">
              <a:solidFill>
                <a:schemeClr val="tx1"/>
              </a:solidFill>
            </a:endParaRPr>
          </a:p>
          <a:p>
            <a:pPr algn="just"/>
            <a:r>
              <a:rPr lang="en-US" altLang="en-US" sz="2000">
                <a:solidFill>
                  <a:schemeClr val="tx1"/>
                </a:solidFill>
              </a:rPr>
              <a:t>Bigtech adalah perusahaan teknologi besar yang punya banyak pengguna, lalu masuk ke dunia keuangan.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/>
            <a:endParaRPr lang="en-US" altLang="en-US" sz="2000">
              <a:solidFill>
                <a:schemeClr val="tx1"/>
              </a:solidFill>
            </a:endParaRPr>
          </a:p>
          <a:p>
            <a:pPr algn="just"/>
            <a:r>
              <a:rPr lang="en-US" altLang="en-US" sz="2000">
                <a:solidFill>
                  <a:schemeClr val="tx1"/>
                </a:solidFill>
              </a:rPr>
              <a:t>Contoh: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Gojek → GoPa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Shopee → ShopeePay dan SPayLater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Grab → OVO (sebelumnya)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/>
            <a:endParaRPr lang="en-US" altLang="en-US" sz="2000">
              <a:solidFill>
                <a:schemeClr val="tx1"/>
              </a:solidFill>
            </a:endParaRPr>
          </a:p>
          <a:p>
            <a:pPr algn="just"/>
            <a:r>
              <a:rPr lang="en-US" altLang="en-US" sz="2000">
                <a:solidFill>
                  <a:schemeClr val="tx1"/>
                </a:solidFill>
              </a:rPr>
              <a:t>Karakter Bigtech: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Pengguna sangat banyak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Data pengguna sangat lengkap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Mudah mengembangkan layanan keuangan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lnSpcReduction="20000"/>
          </a:bodyPr>
          <a:p>
            <a:pPr algn="ctr"/>
            <a:r>
              <a:rPr lang="en-US" altLang="en-US" sz="2445">
                <a:solidFill>
                  <a:schemeClr val="tx1"/>
                </a:solidFill>
              </a:rPr>
              <a:t>Mengapa Fintech/Bigtech &amp; Bank Perlu Berkolaborasi?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Karena masing-masing punya kelebihan yang bisa saling melengkapi.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Kelebihan Bank:</a:t>
            </a:r>
            <a:endParaRPr lang="en-US" altLang="en-US" sz="24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Punya izin (lisensi)</a:t>
            </a:r>
            <a:endParaRPr lang="en-US" altLang="en-US" sz="24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Aman dan diawasi OJK/BI</a:t>
            </a:r>
            <a:endParaRPr lang="en-US" altLang="en-US" sz="24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Dana besar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Kelebihan Fintech/Startup:</a:t>
            </a:r>
            <a:endParaRPr lang="en-US" altLang="en-US" sz="244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Cepat berinovasi</a:t>
            </a:r>
            <a:endParaRPr lang="en-US" altLang="en-US" sz="244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Teknologi lebih fleksibel</a:t>
            </a:r>
            <a:endParaRPr lang="en-US" altLang="en-US" sz="244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Pengalaman pengguna lebih baik</a:t>
            </a:r>
            <a:endParaRPr lang="en-US" altLang="en-US" sz="2445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09930"/>
            <a:ext cx="8469630" cy="5754370"/>
          </a:xfrm>
        </p:spPr>
        <p:txBody>
          <a:bodyPr>
            <a:noAutofit/>
          </a:bodyPr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Hasil kolaborasi: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Layanan lebih cepat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Biaya lebih murah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Akses keuangan makin luas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Bentuk-Bentuk Kolaborasi</a:t>
            </a:r>
            <a:endParaRPr lang="en-US" altLang="en-US" sz="21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1. Kerja sama fitur - Fintech menyediakan aplikasi, bank menyediakan rekening/lisensi.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Contoh: bank menyediakan rekening escrow untuk P2P lending.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2. Embedded finance - Layanan keuangan muncul dalam aplikasi non-keuangan.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Contoh: beli barang di Shopee, bayar pakai ShopeePay Later.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3. Open API / Open Banking - Bank membuka akses datanya (dengan izin nasabah) untuk dipakai fintech dalam layanan tertentu.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4. White-label banking - Fintech memakai sistem bank, tapi tampil seperti aplikasi milik fintech.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17220"/>
            <a:ext cx="8469630" cy="5631815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 Kolaborasi Nyata di Indonesia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1. Bank Jago × Gopay - Pengguna bisa buka rekening Jago langsung dari aplikasi Gojek.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2. Mandiri × Tokopedia - Pembayaran, top-up, hingga PayLater di Tokopedia bekerja sama dengan bank.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3. Bank BRI × Shopee / OVO - Integrasi top-up, pembayaran, dan penawaran kredit.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Dasar Hukum Kolaborasi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Materi regulasi harus dipahami mahasiswa secara sederhana: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POJK 13/2018 (Inovasi Keuangan Digital) → payung hukum kolaborasi, sandbox OJK.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POJK 77/2016 → mengatur P2P lending (sekarang diperbarui dengan POJK 10/2022). 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Peraturan Bank Indonesia → mengatur pembayaran digital, QRIS, dompet digital, GPN.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Intinya: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Kolaborasi harus punya perjanjian resmi, pembagian tanggung jawab, dan keamanan data.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4189</Words>
  <Application>WPS Presentation</Application>
  <PresentationFormat>On-screen Show (4:3)</PresentationFormat>
  <Paragraphs>158</Paragraphs>
  <Slides>16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533</cp:revision>
  <cp:lastPrinted>2017-08-29T02:54:00Z</cp:lastPrinted>
  <dcterms:created xsi:type="dcterms:W3CDTF">2010-04-18T12:06:00Z</dcterms:created>
  <dcterms:modified xsi:type="dcterms:W3CDTF">2025-11-26T08:15:47Z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1033-12.2.0.23155</vt:lpwstr>
  </property>
</Properties>
</file>