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86" r:id="rId4"/>
    <p:sldId id="287" r:id="rId5"/>
    <p:sldId id="285" r:id="rId6"/>
    <p:sldId id="284" r:id="rId7"/>
    <p:sldId id="282" r:id="rId8"/>
    <p:sldId id="263" r:id="rId9"/>
    <p:sldId id="289" r:id="rId10"/>
    <p:sldId id="290" r:id="rId11"/>
    <p:sldId id="288" r:id="rId12"/>
    <p:sldId id="265" r:id="rId13"/>
    <p:sldId id="266" r:id="rId14"/>
    <p:sldId id="283" r:id="rId15"/>
    <p:sldId id="275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307D8-2083-4C75-8FBF-218A1BA20ED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22FC6-B228-4F86-AD3C-1F08E52C5DE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PENDIDIKAN (Formal, Non-formal, Informal)</a:t>
          </a:r>
        </a:p>
      </dgm:t>
    </dgm:pt>
    <dgm:pt modelId="{0077A535-9C79-4FB5-9701-1BAEC7CE29EF}" type="parTrans" cxnId="{9D9B5C6F-A422-4BEA-8FAF-083A8335820A}">
      <dgm:prSet/>
      <dgm:spPr/>
      <dgm:t>
        <a:bodyPr/>
        <a:lstStyle/>
        <a:p>
          <a:endParaRPr lang="en-US" sz="3200"/>
        </a:p>
      </dgm:t>
    </dgm:pt>
    <dgm:pt modelId="{2638EBA7-F542-4BDF-8BF8-877A64DECCA6}" type="sibTrans" cxnId="{9D9B5C6F-A422-4BEA-8FAF-083A8335820A}">
      <dgm:prSet custT="1"/>
      <dgm:spPr/>
      <dgm:t>
        <a:bodyPr/>
        <a:lstStyle/>
        <a:p>
          <a:endParaRPr lang="en-US" sz="3200"/>
        </a:p>
      </dgm:t>
    </dgm:pt>
    <dgm:pt modelId="{55D7F47D-28C1-475E-9B46-35D08C689A2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/>
            <a:t>PENGAJARAN </a:t>
          </a:r>
          <a:r>
            <a:rPr lang="en-US" sz="2400" dirty="0"/>
            <a:t>(</a:t>
          </a:r>
          <a:r>
            <a:rPr lang="en-US" sz="2400" dirty="0" err="1"/>
            <a:t>Penanaman</a:t>
          </a:r>
          <a:r>
            <a:rPr lang="en-US" sz="2400" dirty="0"/>
            <a:t> </a:t>
          </a:r>
          <a:r>
            <a:rPr lang="en-US" sz="2400" dirty="0" err="1"/>
            <a:t>nilai</a:t>
          </a:r>
          <a:r>
            <a:rPr lang="en-US" sz="2400" dirty="0"/>
            <a:t>, </a:t>
          </a:r>
          <a:r>
            <a:rPr lang="en-US" sz="2400" dirty="0" err="1"/>
            <a:t>pembentukan</a:t>
          </a:r>
          <a:r>
            <a:rPr lang="en-US" sz="2400" dirty="0"/>
            <a:t> </a:t>
          </a:r>
          <a:r>
            <a:rPr lang="en-US" sz="2400" dirty="0" err="1"/>
            <a:t>sikap</a:t>
          </a:r>
          <a:r>
            <a:rPr lang="en-US" sz="2400" dirty="0"/>
            <a:t> </a:t>
          </a:r>
          <a:r>
            <a:rPr lang="en-US" sz="2400" dirty="0" err="1"/>
            <a:t>perulaku</a:t>
          </a:r>
          <a:r>
            <a:rPr lang="en-US" sz="2400" dirty="0"/>
            <a:t>)</a:t>
          </a:r>
        </a:p>
      </dgm:t>
    </dgm:pt>
    <dgm:pt modelId="{B3E77F3A-249C-46E2-855B-CE5AF901376E}" type="parTrans" cxnId="{5FB839D2-5A5D-4D0B-9EE9-6EE390EC85B4}">
      <dgm:prSet/>
      <dgm:spPr/>
      <dgm:t>
        <a:bodyPr/>
        <a:lstStyle/>
        <a:p>
          <a:endParaRPr lang="en-US" sz="3200"/>
        </a:p>
      </dgm:t>
    </dgm:pt>
    <dgm:pt modelId="{56ACE294-470B-4A8A-B52E-30119C86EF29}" type="sibTrans" cxnId="{5FB839D2-5A5D-4D0B-9EE9-6EE390EC85B4}">
      <dgm:prSet custT="1"/>
      <dgm:spPr/>
      <dgm:t>
        <a:bodyPr/>
        <a:lstStyle/>
        <a:p>
          <a:endParaRPr lang="en-US" sz="3200"/>
        </a:p>
      </dgm:t>
    </dgm:pt>
    <dgm:pt modelId="{628A6F24-2F9E-4696-AC7C-AB435D24704E}">
      <dgm:prSet phldrT="[Text]" custT="1"/>
      <dgm:spPr/>
      <dgm:t>
        <a:bodyPr/>
        <a:lstStyle/>
        <a:p>
          <a:r>
            <a:rPr lang="en-US" sz="3200" dirty="0"/>
            <a:t>PEMBINAAN </a:t>
          </a:r>
          <a:r>
            <a:rPr lang="en-US" sz="2400" dirty="0">
              <a:latin typeface="Cambria" pitchFamily="18" charset="0"/>
            </a:rPr>
            <a:t>(</a:t>
          </a:r>
          <a:r>
            <a:rPr lang="en-US" sz="2400" dirty="0" err="1">
              <a:latin typeface="Cambria" pitchFamily="18" charset="0"/>
            </a:rPr>
            <a:t>Kelembagaan</a:t>
          </a:r>
          <a:r>
            <a:rPr lang="en-US" sz="2400" dirty="0">
              <a:latin typeface="Cambria" pitchFamily="18" charset="0"/>
            </a:rPr>
            <a:t>, </a:t>
          </a:r>
        </a:p>
        <a:p>
          <a:r>
            <a:rPr lang="en-US" sz="2400" dirty="0">
              <a:latin typeface="Cambria" pitchFamily="18" charset="0"/>
            </a:rPr>
            <a:t>non-</a:t>
          </a:r>
          <a:r>
            <a:rPr lang="en-US" sz="2400" dirty="0" err="1">
              <a:latin typeface="Cambria" pitchFamily="18" charset="0"/>
            </a:rPr>
            <a:t>kelembagaan</a:t>
          </a:r>
          <a:r>
            <a:rPr lang="en-US" sz="2400" dirty="0">
              <a:latin typeface="Cambria" pitchFamily="18" charset="0"/>
            </a:rPr>
            <a:t>)</a:t>
          </a:r>
        </a:p>
      </dgm:t>
    </dgm:pt>
    <dgm:pt modelId="{8BF815A9-A567-4B44-8661-BAEE7DBA842D}" type="parTrans" cxnId="{48FB6DB3-3D6D-43C7-B229-95DED396F7C6}">
      <dgm:prSet/>
      <dgm:spPr/>
      <dgm:t>
        <a:bodyPr/>
        <a:lstStyle/>
        <a:p>
          <a:endParaRPr lang="en-US" sz="3200"/>
        </a:p>
      </dgm:t>
    </dgm:pt>
    <dgm:pt modelId="{78CA2754-FF7F-4D2D-9676-0B44426FF359}" type="sibTrans" cxnId="{48FB6DB3-3D6D-43C7-B229-95DED396F7C6}">
      <dgm:prSet/>
      <dgm:spPr/>
      <dgm:t>
        <a:bodyPr/>
        <a:lstStyle/>
        <a:p>
          <a:endParaRPr lang="en-US" sz="3200"/>
        </a:p>
      </dgm:t>
    </dgm:pt>
    <dgm:pt modelId="{F3D965C9-17D9-499F-B48C-29E0698C2BCD}" type="pres">
      <dgm:prSet presAssocID="{170307D8-2083-4C75-8FBF-218A1BA20EDF}" presName="outerComposite" presStyleCnt="0">
        <dgm:presLayoutVars>
          <dgm:chMax val="5"/>
          <dgm:dir/>
          <dgm:resizeHandles val="exact"/>
        </dgm:presLayoutVars>
      </dgm:prSet>
      <dgm:spPr/>
    </dgm:pt>
    <dgm:pt modelId="{DAE482B6-81AD-4407-B77F-E8D58986A4BA}" type="pres">
      <dgm:prSet presAssocID="{170307D8-2083-4C75-8FBF-218A1BA20EDF}" presName="dummyMaxCanvas" presStyleCnt="0">
        <dgm:presLayoutVars/>
      </dgm:prSet>
      <dgm:spPr/>
    </dgm:pt>
    <dgm:pt modelId="{A5FFDED1-07EF-4878-9C6B-09FF4EEC1CC0}" type="pres">
      <dgm:prSet presAssocID="{170307D8-2083-4C75-8FBF-218A1BA20EDF}" presName="ThreeNodes_1" presStyleLbl="node1" presStyleIdx="0" presStyleCnt="3" custScaleX="108595">
        <dgm:presLayoutVars>
          <dgm:bulletEnabled val="1"/>
        </dgm:presLayoutVars>
      </dgm:prSet>
      <dgm:spPr/>
    </dgm:pt>
    <dgm:pt modelId="{768135FB-73A8-4C2D-A68B-BEB416DDF06B}" type="pres">
      <dgm:prSet presAssocID="{170307D8-2083-4C75-8FBF-218A1BA20EDF}" presName="ThreeNodes_2" presStyleLbl="node1" presStyleIdx="1" presStyleCnt="3" custScaleX="110819" custScaleY="122807">
        <dgm:presLayoutVars>
          <dgm:bulletEnabled val="1"/>
        </dgm:presLayoutVars>
      </dgm:prSet>
      <dgm:spPr/>
    </dgm:pt>
    <dgm:pt modelId="{D786C854-6E2B-4AF3-843E-E1EE566CBAEA}" type="pres">
      <dgm:prSet presAssocID="{170307D8-2083-4C75-8FBF-218A1BA20EDF}" presName="ThreeNodes_3" presStyleLbl="node1" presStyleIdx="2" presStyleCnt="3" custScaleX="108998" custLinFactNeighborX="-4703">
        <dgm:presLayoutVars>
          <dgm:bulletEnabled val="1"/>
        </dgm:presLayoutVars>
      </dgm:prSet>
      <dgm:spPr/>
    </dgm:pt>
    <dgm:pt modelId="{1D6E021C-4EF6-45DC-9CEA-E1E30E4A5AEC}" type="pres">
      <dgm:prSet presAssocID="{170307D8-2083-4C75-8FBF-218A1BA20EDF}" presName="ThreeConn_1-2" presStyleLbl="fgAccFollowNode1" presStyleIdx="0" presStyleCnt="2">
        <dgm:presLayoutVars>
          <dgm:bulletEnabled val="1"/>
        </dgm:presLayoutVars>
      </dgm:prSet>
      <dgm:spPr/>
    </dgm:pt>
    <dgm:pt modelId="{CEF219BD-5F91-45D3-BA70-3AEDD2A89529}" type="pres">
      <dgm:prSet presAssocID="{170307D8-2083-4C75-8FBF-218A1BA20EDF}" presName="ThreeConn_2-3" presStyleLbl="fgAccFollowNode1" presStyleIdx="1" presStyleCnt="2">
        <dgm:presLayoutVars>
          <dgm:bulletEnabled val="1"/>
        </dgm:presLayoutVars>
      </dgm:prSet>
      <dgm:spPr/>
    </dgm:pt>
    <dgm:pt modelId="{9455CFA6-BFFE-4A17-9828-2AF782FB9B80}" type="pres">
      <dgm:prSet presAssocID="{170307D8-2083-4C75-8FBF-218A1BA20EDF}" presName="ThreeNodes_1_text" presStyleLbl="node1" presStyleIdx="2" presStyleCnt="3">
        <dgm:presLayoutVars>
          <dgm:bulletEnabled val="1"/>
        </dgm:presLayoutVars>
      </dgm:prSet>
      <dgm:spPr/>
    </dgm:pt>
    <dgm:pt modelId="{771B09A4-7EF3-4B4E-93A3-1C8E257E5BCE}" type="pres">
      <dgm:prSet presAssocID="{170307D8-2083-4C75-8FBF-218A1BA20EDF}" presName="ThreeNodes_2_text" presStyleLbl="node1" presStyleIdx="2" presStyleCnt="3">
        <dgm:presLayoutVars>
          <dgm:bulletEnabled val="1"/>
        </dgm:presLayoutVars>
      </dgm:prSet>
      <dgm:spPr/>
    </dgm:pt>
    <dgm:pt modelId="{0A968E18-6F54-4D70-856B-4555DE99633B}" type="pres">
      <dgm:prSet presAssocID="{170307D8-2083-4C75-8FBF-218A1BA20ED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7434018-AD10-4F6A-BD51-B046E97CCAD8}" type="presOf" srcId="{55D7F47D-28C1-475E-9B46-35D08C689A24}" destId="{771B09A4-7EF3-4B4E-93A3-1C8E257E5BCE}" srcOrd="1" destOrd="0" presId="urn:microsoft.com/office/officeart/2005/8/layout/vProcess5"/>
    <dgm:cxn modelId="{CD019F2D-2628-42D3-8F85-755A2C1F0EE1}" type="presOf" srcId="{170307D8-2083-4C75-8FBF-218A1BA20EDF}" destId="{F3D965C9-17D9-499F-B48C-29E0698C2BCD}" srcOrd="0" destOrd="0" presId="urn:microsoft.com/office/officeart/2005/8/layout/vProcess5"/>
    <dgm:cxn modelId="{9D9B5C6F-A422-4BEA-8FAF-083A8335820A}" srcId="{170307D8-2083-4C75-8FBF-218A1BA20EDF}" destId="{3A422FC6-B228-4F86-AD3C-1F08E52C5DE0}" srcOrd="0" destOrd="0" parTransId="{0077A535-9C79-4FB5-9701-1BAEC7CE29EF}" sibTransId="{2638EBA7-F542-4BDF-8BF8-877A64DECCA6}"/>
    <dgm:cxn modelId="{F490AD95-D09E-43E8-B06F-E70322146715}" type="presOf" srcId="{56ACE294-470B-4A8A-B52E-30119C86EF29}" destId="{CEF219BD-5F91-45D3-BA70-3AEDD2A89529}" srcOrd="0" destOrd="0" presId="urn:microsoft.com/office/officeart/2005/8/layout/vProcess5"/>
    <dgm:cxn modelId="{48FB6DB3-3D6D-43C7-B229-95DED396F7C6}" srcId="{170307D8-2083-4C75-8FBF-218A1BA20EDF}" destId="{628A6F24-2F9E-4696-AC7C-AB435D24704E}" srcOrd="2" destOrd="0" parTransId="{8BF815A9-A567-4B44-8661-BAEE7DBA842D}" sibTransId="{78CA2754-FF7F-4D2D-9676-0B44426FF359}"/>
    <dgm:cxn modelId="{A31978C7-39A4-4884-8803-22DD64A85AE9}" type="presOf" srcId="{2638EBA7-F542-4BDF-8BF8-877A64DECCA6}" destId="{1D6E021C-4EF6-45DC-9CEA-E1E30E4A5AEC}" srcOrd="0" destOrd="0" presId="urn:microsoft.com/office/officeart/2005/8/layout/vProcess5"/>
    <dgm:cxn modelId="{5FB839D2-5A5D-4D0B-9EE9-6EE390EC85B4}" srcId="{170307D8-2083-4C75-8FBF-218A1BA20EDF}" destId="{55D7F47D-28C1-475E-9B46-35D08C689A24}" srcOrd="1" destOrd="0" parTransId="{B3E77F3A-249C-46E2-855B-CE5AF901376E}" sibTransId="{56ACE294-470B-4A8A-B52E-30119C86EF29}"/>
    <dgm:cxn modelId="{1F9F10D8-F52C-4296-ABD8-A91D36B7B806}" type="presOf" srcId="{3A422FC6-B228-4F86-AD3C-1F08E52C5DE0}" destId="{9455CFA6-BFFE-4A17-9828-2AF782FB9B80}" srcOrd="1" destOrd="0" presId="urn:microsoft.com/office/officeart/2005/8/layout/vProcess5"/>
    <dgm:cxn modelId="{5118E5D9-EF88-48EC-9C15-57B7761C391F}" type="presOf" srcId="{628A6F24-2F9E-4696-AC7C-AB435D24704E}" destId="{D786C854-6E2B-4AF3-843E-E1EE566CBAEA}" srcOrd="0" destOrd="0" presId="urn:microsoft.com/office/officeart/2005/8/layout/vProcess5"/>
    <dgm:cxn modelId="{C57049E4-8C22-48E4-A962-BFC3E47942C8}" type="presOf" srcId="{55D7F47D-28C1-475E-9B46-35D08C689A24}" destId="{768135FB-73A8-4C2D-A68B-BEB416DDF06B}" srcOrd="0" destOrd="0" presId="urn:microsoft.com/office/officeart/2005/8/layout/vProcess5"/>
    <dgm:cxn modelId="{9002FBE7-BC2B-4D6A-8D30-502809BB9A4F}" type="presOf" srcId="{3A422FC6-B228-4F86-AD3C-1F08E52C5DE0}" destId="{A5FFDED1-07EF-4878-9C6B-09FF4EEC1CC0}" srcOrd="0" destOrd="0" presId="urn:microsoft.com/office/officeart/2005/8/layout/vProcess5"/>
    <dgm:cxn modelId="{7F4EF7F2-E597-4B6B-BCF4-8F18AE578854}" type="presOf" srcId="{628A6F24-2F9E-4696-AC7C-AB435D24704E}" destId="{0A968E18-6F54-4D70-856B-4555DE99633B}" srcOrd="1" destOrd="0" presId="urn:microsoft.com/office/officeart/2005/8/layout/vProcess5"/>
    <dgm:cxn modelId="{059F720B-DE2B-4B35-A368-CA25ED1EA6D0}" type="presParOf" srcId="{F3D965C9-17D9-499F-B48C-29E0698C2BCD}" destId="{DAE482B6-81AD-4407-B77F-E8D58986A4BA}" srcOrd="0" destOrd="0" presId="urn:microsoft.com/office/officeart/2005/8/layout/vProcess5"/>
    <dgm:cxn modelId="{AE748529-829E-41C3-8CA7-BC84E36D322B}" type="presParOf" srcId="{F3D965C9-17D9-499F-B48C-29E0698C2BCD}" destId="{A5FFDED1-07EF-4878-9C6B-09FF4EEC1CC0}" srcOrd="1" destOrd="0" presId="urn:microsoft.com/office/officeart/2005/8/layout/vProcess5"/>
    <dgm:cxn modelId="{7FB4442F-F529-4462-B495-E666E44F9207}" type="presParOf" srcId="{F3D965C9-17D9-499F-B48C-29E0698C2BCD}" destId="{768135FB-73A8-4C2D-A68B-BEB416DDF06B}" srcOrd="2" destOrd="0" presId="urn:microsoft.com/office/officeart/2005/8/layout/vProcess5"/>
    <dgm:cxn modelId="{70AA8EFB-9A7A-418D-A1E6-CEEE50BCD195}" type="presParOf" srcId="{F3D965C9-17D9-499F-B48C-29E0698C2BCD}" destId="{D786C854-6E2B-4AF3-843E-E1EE566CBAEA}" srcOrd="3" destOrd="0" presId="urn:microsoft.com/office/officeart/2005/8/layout/vProcess5"/>
    <dgm:cxn modelId="{BF6AD36A-69D7-4C9B-A628-18D3A1C508A8}" type="presParOf" srcId="{F3D965C9-17D9-499F-B48C-29E0698C2BCD}" destId="{1D6E021C-4EF6-45DC-9CEA-E1E30E4A5AEC}" srcOrd="4" destOrd="0" presId="urn:microsoft.com/office/officeart/2005/8/layout/vProcess5"/>
    <dgm:cxn modelId="{DA347D6C-63CE-4E6D-93DC-18B133F4CDCA}" type="presParOf" srcId="{F3D965C9-17D9-499F-B48C-29E0698C2BCD}" destId="{CEF219BD-5F91-45D3-BA70-3AEDD2A89529}" srcOrd="5" destOrd="0" presId="urn:microsoft.com/office/officeart/2005/8/layout/vProcess5"/>
    <dgm:cxn modelId="{046D6AA7-551C-4B86-860B-06C285FEB257}" type="presParOf" srcId="{F3D965C9-17D9-499F-B48C-29E0698C2BCD}" destId="{9455CFA6-BFFE-4A17-9828-2AF782FB9B80}" srcOrd="6" destOrd="0" presId="urn:microsoft.com/office/officeart/2005/8/layout/vProcess5"/>
    <dgm:cxn modelId="{09C75EA2-C09E-43CF-8114-0180EBC9CF8C}" type="presParOf" srcId="{F3D965C9-17D9-499F-B48C-29E0698C2BCD}" destId="{771B09A4-7EF3-4B4E-93A3-1C8E257E5BCE}" srcOrd="7" destOrd="0" presId="urn:microsoft.com/office/officeart/2005/8/layout/vProcess5"/>
    <dgm:cxn modelId="{672D60ED-0457-4587-9F81-7B5EC52970D3}" type="presParOf" srcId="{F3D965C9-17D9-499F-B48C-29E0698C2BCD}" destId="{0A968E18-6F54-4D70-856B-4555DE9963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DED1-07EF-4878-9C6B-09FF4EEC1CC0}">
      <dsp:nvSpPr>
        <dsp:cNvPr id="0" name=""/>
        <dsp:cNvSpPr/>
      </dsp:nvSpPr>
      <dsp:spPr>
        <a:xfrm>
          <a:off x="-225941" y="0"/>
          <a:ext cx="5578614" cy="13287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PENDIDIKAN (Formal, Non-formal, Informal)</a:t>
          </a:r>
        </a:p>
      </dsp:txBody>
      <dsp:txXfrm>
        <a:off x="-187023" y="38918"/>
        <a:ext cx="4028244" cy="1250911"/>
      </dsp:txXfrm>
    </dsp:sp>
    <dsp:sp modelId="{768135FB-73A8-4C2D-A68B-BEB416DDF06B}">
      <dsp:nvSpPr>
        <dsp:cNvPr id="0" name=""/>
        <dsp:cNvSpPr/>
      </dsp:nvSpPr>
      <dsp:spPr>
        <a:xfrm>
          <a:off x="170205" y="1398681"/>
          <a:ext cx="5692863" cy="1631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PENGAJARAN </a:t>
          </a:r>
          <a:r>
            <a:rPr lang="en-US" sz="2400" kern="1200" dirty="0"/>
            <a:t>(</a:t>
          </a:r>
          <a:r>
            <a:rPr lang="en-US" sz="2400" kern="1200" dirty="0" err="1"/>
            <a:t>Penanaman</a:t>
          </a:r>
          <a:r>
            <a:rPr lang="en-US" sz="2400" kern="1200" dirty="0"/>
            <a:t> </a:t>
          </a:r>
          <a:r>
            <a:rPr lang="en-US" sz="2400" kern="1200" dirty="0" err="1"/>
            <a:t>nilai</a:t>
          </a:r>
          <a:r>
            <a:rPr lang="en-US" sz="2400" kern="1200" dirty="0"/>
            <a:t>, </a:t>
          </a:r>
          <a:r>
            <a:rPr lang="en-US" sz="2400" kern="1200" dirty="0" err="1"/>
            <a:t>pembentukan</a:t>
          </a:r>
          <a:r>
            <a:rPr lang="en-US" sz="2400" kern="1200" dirty="0"/>
            <a:t> </a:t>
          </a:r>
          <a:r>
            <a:rPr lang="en-US" sz="2400" kern="1200" dirty="0" err="1"/>
            <a:t>sikap</a:t>
          </a:r>
          <a:r>
            <a:rPr lang="en-US" sz="2400" kern="1200" dirty="0"/>
            <a:t> </a:t>
          </a:r>
          <a:r>
            <a:rPr lang="en-US" sz="2400" kern="1200" dirty="0" err="1"/>
            <a:t>perulaku</a:t>
          </a:r>
          <a:r>
            <a:rPr lang="en-US" sz="2400" kern="1200" dirty="0"/>
            <a:t>)</a:t>
          </a:r>
        </a:p>
      </dsp:txBody>
      <dsp:txXfrm>
        <a:off x="217999" y="1446475"/>
        <a:ext cx="4137835" cy="1536206"/>
      </dsp:txXfrm>
    </dsp:sp>
    <dsp:sp modelId="{D786C854-6E2B-4AF3-843E-E1EE566CBAEA}">
      <dsp:nvSpPr>
        <dsp:cNvPr id="0" name=""/>
        <dsp:cNvSpPr/>
      </dsp:nvSpPr>
      <dsp:spPr>
        <a:xfrm>
          <a:off x="428653" y="3100409"/>
          <a:ext cx="5599316" cy="1328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PEMBINAAN </a:t>
          </a:r>
          <a:r>
            <a:rPr lang="en-US" sz="2400" kern="1200" dirty="0">
              <a:latin typeface="Cambria" pitchFamily="18" charset="0"/>
            </a:rPr>
            <a:t>(</a:t>
          </a:r>
          <a:r>
            <a:rPr lang="en-US" sz="2400" kern="1200" dirty="0" err="1">
              <a:latin typeface="Cambria" pitchFamily="18" charset="0"/>
            </a:rPr>
            <a:t>Kelembagaan</a:t>
          </a:r>
          <a:r>
            <a:rPr lang="en-US" sz="2400" kern="1200" dirty="0">
              <a:latin typeface="Cambria" pitchFamily="18" charset="0"/>
            </a:rPr>
            <a:t>,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itchFamily="18" charset="0"/>
            </a:rPr>
            <a:t>non-</a:t>
          </a:r>
          <a:r>
            <a:rPr lang="en-US" sz="2400" kern="1200" dirty="0" err="1">
              <a:latin typeface="Cambria" pitchFamily="18" charset="0"/>
            </a:rPr>
            <a:t>kelembagaan</a:t>
          </a:r>
          <a:r>
            <a:rPr lang="en-US" sz="2400" kern="1200" dirty="0">
              <a:latin typeface="Cambria" pitchFamily="18" charset="0"/>
            </a:rPr>
            <a:t>)</a:t>
          </a:r>
        </a:p>
      </dsp:txBody>
      <dsp:txXfrm>
        <a:off x="467571" y="3139327"/>
        <a:ext cx="4086023" cy="1250911"/>
      </dsp:txXfrm>
    </dsp:sp>
    <dsp:sp modelId="{1D6E021C-4EF6-45DC-9CEA-E1E30E4A5AEC}">
      <dsp:nvSpPr>
        <dsp:cNvPr id="0" name=""/>
        <dsp:cNvSpPr/>
      </dsp:nvSpPr>
      <dsp:spPr>
        <a:xfrm>
          <a:off x="4268220" y="1007633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462549" y="1007633"/>
        <a:ext cx="475027" cy="649923"/>
      </dsp:txXfrm>
    </dsp:sp>
    <dsp:sp modelId="{CEF219BD-5F91-45D3-BA70-3AEDD2A89529}">
      <dsp:nvSpPr>
        <dsp:cNvPr id="0" name=""/>
        <dsp:cNvSpPr/>
      </dsp:nvSpPr>
      <dsp:spPr>
        <a:xfrm>
          <a:off x="4721492" y="2548979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915821" y="2548979"/>
        <a:ext cx="475027" cy="649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8A4F98-F019-4F3B-8EF6-01019172526C}" type="datetimeFigureOut">
              <a:rPr lang="en-US"/>
              <a:pPr>
                <a:defRPr/>
              </a:pPr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806EE0-A4FB-4B43-A217-06D56C41F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5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579815-715F-42DB-A6EA-ADEFF6B67177}" type="datetimeFigureOut">
              <a:rPr lang="en-US"/>
              <a:pPr>
                <a:defRPr/>
              </a:pPr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33FB4-5E67-4771-BD2A-D2DA41A86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0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EA8E-2BA4-4F0F-8B52-10793C19A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503B-4FF2-4A94-A92D-19A4D3F1B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AC71-DD2D-45C4-A12E-EF3671C83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ED20-0643-4323-B2DF-7949F24C9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EB10-C77D-4A17-8E25-37FB50757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0297-C0B6-46B1-BEEF-AFCF3CC5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AFC9-1467-47D0-97CC-E18AB2CA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6040-6ED4-497F-8EDB-825FA426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4D1F-8CD0-4C77-9899-171AF6B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F2AA-8515-4922-AD8D-11EDF859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591C-25BB-4C34-9BF8-35FF0B86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53AD4-D019-4612-AF6C-0FA09148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8DBA3-4860-480C-A643-9D8B2E223CE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890" y="4997247"/>
            <a:ext cx="79902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Geopolitik</a:t>
            </a:r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Wawasan</a:t>
            </a:r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Nusantara</a:t>
            </a:r>
          </a:p>
        </p:txBody>
      </p:sp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2428875"/>
            <a:ext cx="88582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</a:t>
            </a:r>
            <a:r>
              <a:rPr lang="id-I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9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GEOPOLITIK INDONESIA</a:t>
            </a: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GEOPOLITIK INDONESIA&#10;Wajah Wawasan Nusantara&#10;Merupakan gambaran situasi &amp;&#10;kondisi yang dihadapi :&#10;Landasan konsepsi Geo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501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0189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GEOPOLITIK INDONESIA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0297-C0B6-46B1-BEEF-AFCF3CC59A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536" y="1844824"/>
            <a:ext cx="187220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467544" y="2023855"/>
            <a:ext cx="1728192" cy="6850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Sejarah  Perjuangan Bangsa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3103975"/>
            <a:ext cx="1728192" cy="6850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Aspirasi Bangsa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4184095"/>
            <a:ext cx="1728192" cy="9010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Lingkungan Geopolitik dan Geostrategi</a:t>
            </a:r>
          </a:p>
        </p:txBody>
      </p:sp>
      <p:sp>
        <p:nvSpPr>
          <p:cNvPr id="19" name="Oval 18"/>
          <p:cNvSpPr/>
          <p:nvPr/>
        </p:nvSpPr>
        <p:spPr>
          <a:xfrm>
            <a:off x="2555776" y="2852936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/>
              <a:t>Wawasan Nusantara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7944" y="1322518"/>
            <a:ext cx="2016224" cy="442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4175956" y="3572521"/>
            <a:ext cx="1800200" cy="2124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>
                <a:solidFill>
                  <a:schemeClr val="tx1"/>
                </a:solidFill>
              </a:rPr>
              <a:t>TUJUAN KE LUAR</a:t>
            </a:r>
          </a:p>
          <a:p>
            <a:r>
              <a:rPr lang="id-ID" sz="1600" b="1" dirty="0">
                <a:solidFill>
                  <a:schemeClr val="tx1"/>
                </a:solidFill>
              </a:rPr>
              <a:t>Ikut serta mewujudkan kesejahteraan seluruh umat di dunia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75956" y="1376772"/>
            <a:ext cx="1800200" cy="2124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>
                <a:solidFill>
                  <a:schemeClr val="tx1"/>
                </a:solidFill>
              </a:rPr>
              <a:t>TUJUAN KE DALAM</a:t>
            </a:r>
          </a:p>
          <a:p>
            <a:r>
              <a:rPr lang="id-ID" sz="1600" b="1" dirty="0">
                <a:solidFill>
                  <a:schemeClr val="tx1"/>
                </a:solidFill>
              </a:rPr>
              <a:t>Mewujudkan kesatuan seluruh aspek kehidupan (Ideologi, Politik, Ekonomi, Sos-bud, Hankam)</a:t>
            </a:r>
          </a:p>
        </p:txBody>
      </p:sp>
      <p:sp>
        <p:nvSpPr>
          <p:cNvPr id="25" name="Oval 24"/>
          <p:cNvSpPr/>
          <p:nvPr/>
        </p:nvSpPr>
        <p:spPr>
          <a:xfrm>
            <a:off x="6372200" y="2924944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/>
              <a:t>Tujuan Nasional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84368" y="3142709"/>
            <a:ext cx="10801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/>
              <a:t>Cita-cita Nasional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267744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ight Arrow 27"/>
          <p:cNvSpPr/>
          <p:nvPr/>
        </p:nvSpPr>
        <p:spPr>
          <a:xfrm>
            <a:off x="3851920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ight Arrow 28"/>
          <p:cNvSpPr/>
          <p:nvPr/>
        </p:nvSpPr>
        <p:spPr>
          <a:xfrm>
            <a:off x="6084168" y="3374499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ight Arrow 29"/>
          <p:cNvSpPr/>
          <p:nvPr/>
        </p:nvSpPr>
        <p:spPr>
          <a:xfrm>
            <a:off x="7596336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1016057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C6B36-47D9-445B-B3B2-1BB19998E3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381000" y="309544"/>
            <a:ext cx="6619892" cy="619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Unsur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Dasar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Wawasan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Nusantara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7200" y="1270329"/>
            <a:ext cx="8186766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7030A0"/>
                </a:solidFill>
                <a:latin typeface="Cambria" pitchFamily="18" charset="0"/>
              </a:rPr>
              <a:t>Wadah : 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wujud wilayah, tata in</a:t>
            </a:r>
            <a:r>
              <a:rPr lang="en-US" sz="2400" dirty="0">
                <a:solidFill>
                  <a:srgbClr val="FFFF66"/>
                </a:solidFill>
                <a:latin typeface="Cambria" pitchFamily="18" charset="0"/>
              </a:rPr>
              <a:t>t</a:t>
            </a: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i organisasi, kelengkapan organisasi</a:t>
            </a:r>
            <a:endParaRPr lang="en-US" sz="2400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7200" y="2676500"/>
            <a:ext cx="8186766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Isi: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Perspektif kehidupan bangsa (cita-cita dan aspe-aspek kehidupan bangsa)</a:t>
            </a:r>
            <a:endParaRPr lang="en-US" sz="2400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596" y="4429132"/>
            <a:ext cx="8262966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7030A0"/>
                </a:solidFill>
                <a:latin typeface="Cambria" pitchFamily="18" charset="0"/>
              </a:rPr>
              <a:t>Tata laku: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Cambria" pitchFamily="18" charset="0"/>
              </a:rPr>
              <a:t>Tata laku batin </a:t>
            </a:r>
            <a:r>
              <a:rPr lang="id-ID" sz="2400" b="1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 falsafah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Tata laku lahir  sistem organisasi 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A75B-13CA-469F-9023-38FF8CADD0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8596" y="391049"/>
            <a:ext cx="821537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IMPLEMENTASI WAWASAN NUSANTARA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2201283"/>
            <a:ext cx="807249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Sebagai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pancaran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falsafah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Pancasila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3137600"/>
            <a:ext cx="807249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Pedoman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pembangunan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nasional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mewujudkan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ketahanan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nasional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558737"/>
            <a:ext cx="807249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Perwujudan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integritas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bangsa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580996" y="2009764"/>
          <a:ext cx="6043626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Up Arrow 5"/>
          <p:cNvSpPr/>
          <p:nvPr/>
        </p:nvSpPr>
        <p:spPr>
          <a:xfrm rot="16200000">
            <a:off x="5795963" y="3438525"/>
            <a:ext cx="4071937" cy="19288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2463" y="581025"/>
            <a:ext cx="8143875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Wawasan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Nusantara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disosialisasikan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melalui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berbagai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ranah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secara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sinergi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</a:p>
        </p:txBody>
      </p:sp>
      <p:sp>
        <p:nvSpPr>
          <p:cNvPr id="9" name="Date Placeholder 12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20/8/2010</a:t>
            </a:r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6E02F-C7B2-41FB-81E1-DA0EDF1277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C520-C5F4-49DF-9250-6360D5F2EE3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60648"/>
            <a:ext cx="9108000" cy="65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C2925-F4E0-4E5F-BB55-32B8E152F9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5" name="Picture 13" descr="pe01753_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1" y="3128871"/>
            <a:ext cx="2486050" cy="32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2483768" y="3645024"/>
            <a:ext cx="6748490" cy="29241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59464" y="4428331"/>
            <a:ext cx="40528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S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istem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kebijakan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politik yang didasarkan pada pertimbangan geografis.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95936" y="334397"/>
            <a:ext cx="4818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Teori-teori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Geopolitik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23528" y="1484784"/>
            <a:ext cx="244827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Frederich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organisme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atau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biologis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47864" y="1484784"/>
            <a:ext cx="244827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Rudolf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Kjellen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Menegaskan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- lebensraum)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034" y="1484784"/>
            <a:ext cx="267046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Karl Haushofer (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Melengkapi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dan</a:t>
            </a:r>
            <a:r>
              <a:rPr lang="id-ID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Kjellen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: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perlu</a:t>
            </a:r>
            <a:r>
              <a:rPr lang="id-ID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kemandirian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perlu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ekspansi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)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2204864"/>
            <a:ext cx="50405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796136" y="2204864"/>
            <a:ext cx="50405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45760" y="3421449"/>
            <a:ext cx="3494192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latin typeface="Lucida Sans Unicode" pitchFamily="34" charset="0"/>
                <a:cs typeface="Lucida Sans Unicode" pitchFamily="34" charset="0"/>
              </a:rPr>
              <a:t>Teori</a:t>
            </a:r>
            <a:r>
              <a:rPr lang="en-US" sz="2000" b="1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>
                <a:latin typeface="Lucida Sans Unicode" pitchFamily="34" charset="0"/>
                <a:cs typeface="Lucida Sans Unicode" pitchFamily="34" charset="0"/>
              </a:rPr>
              <a:t>Halford</a:t>
            </a:r>
            <a:r>
              <a:rPr lang="en-US" sz="2000" b="1" dirty="0">
                <a:latin typeface="Lucida Sans Unicode" pitchFamily="34" charset="0"/>
                <a:cs typeface="Lucida Sans Unicode" pitchFamily="34" charset="0"/>
              </a:rPr>
              <a:t> Mackinder ( </a:t>
            </a:r>
            <a:r>
              <a:rPr lang="en-US" sz="2000" b="1" dirty="0" err="1">
                <a:latin typeface="Lucida Sans Unicode" pitchFamily="34" charset="0"/>
                <a:cs typeface="Lucida Sans Unicode" pitchFamily="34" charset="0"/>
              </a:rPr>
              <a:t>penguasaan</a:t>
            </a:r>
            <a:r>
              <a:rPr lang="en-US" sz="2000" b="1" dirty="0">
                <a:latin typeface="Lucida Sans Unicode" pitchFamily="34" charset="0"/>
                <a:cs typeface="Lucida Sans Unicode" pitchFamily="34" charset="0"/>
              </a:rPr>
              <a:t> “</a:t>
            </a:r>
            <a:r>
              <a:rPr lang="en-US" sz="2000" b="1" dirty="0" err="1">
                <a:latin typeface="Lucida Sans Unicode" pitchFamily="34" charset="0"/>
                <a:cs typeface="Lucida Sans Unicode" pitchFamily="34" charset="0"/>
              </a:rPr>
              <a:t>daerah</a:t>
            </a:r>
            <a:r>
              <a:rPr lang="en-US" sz="2000" b="1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>
                <a:latin typeface="Lucida Sans Unicode" pitchFamily="34" charset="0"/>
                <a:cs typeface="Lucida Sans Unicode" pitchFamily="34" charset="0"/>
              </a:rPr>
              <a:t>jantung</a:t>
            </a:r>
            <a:r>
              <a:rPr lang="en-US" sz="2000" b="1" dirty="0">
                <a:latin typeface="Lucida Sans Unicode" pitchFamily="34" charset="0"/>
                <a:cs typeface="Lucida Sans Unicode" pitchFamily="34" charset="0"/>
              </a:rPr>
              <a:t>” 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65573" y="3356992"/>
            <a:ext cx="359485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Alfred Thayer Mahan (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pemanfaatan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sumber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daya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laut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)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577" y="5013176"/>
            <a:ext cx="457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Guilio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Douhet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William  Mitchel,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Saversky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dan</a:t>
            </a:r>
            <a:r>
              <a:rPr lang="en-US" b="1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JFC Fuller (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mengutamakan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angkatan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udara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34555" y="5120898"/>
            <a:ext cx="3779751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Geopolitik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Nicholas J.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Spijkman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garis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batas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18144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5918" y="285728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olitik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20/8/2010</a:t>
            </a: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31B16-90E4-44A9-A67C-B6A97DB54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mbah"/>
          <p:cNvPicPr>
            <a:picLocks noChangeAspect="1" noChangeArrowheads="1"/>
          </p:cNvPicPr>
          <p:nvPr/>
        </p:nvPicPr>
        <p:blipFill>
          <a:blip r:embed="rId2">
            <a:lum bright="-36000" contrast="-24000"/>
          </a:blip>
          <a:srcRect/>
          <a:stretch>
            <a:fillRect/>
          </a:stretch>
        </p:blipFill>
        <p:spPr bwMode="auto">
          <a:xfrm>
            <a:off x="0" y="3200424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Callout 12"/>
          <p:cNvSpPr/>
          <p:nvPr/>
        </p:nvSpPr>
        <p:spPr>
          <a:xfrm>
            <a:off x="1785918" y="1214422"/>
            <a:ext cx="5572164" cy="1857388"/>
          </a:xfrm>
          <a:prstGeom prst="wedgeEllipseCallout">
            <a:avLst>
              <a:gd name="adj1" fmla="val -49113"/>
              <a:gd name="adj2" fmla="val 874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Geopolitik</a:t>
            </a:r>
            <a:r>
              <a:rPr lang="en-US" sz="2400" b="1" dirty="0">
                <a:solidFill>
                  <a:schemeClr val="tx1"/>
                </a:solidFill>
              </a:rPr>
              <a:t> Indonesia </a:t>
            </a:r>
            <a:r>
              <a:rPr lang="en-US" sz="2400" b="1" dirty="0" err="1">
                <a:solidFill>
                  <a:schemeClr val="tx1"/>
                </a:solidFill>
              </a:rPr>
              <a:t>bertumpu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wawasan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kebangsaan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286248" y="3857628"/>
            <a:ext cx="4167214" cy="1371600"/>
          </a:xfrm>
          <a:prstGeom prst="cloudCallout">
            <a:avLst>
              <a:gd name="adj1" fmla="val -68876"/>
              <a:gd name="adj2" fmla="val -5457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Wawasan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kebangsaan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????</a:t>
            </a:r>
          </a:p>
        </p:txBody>
      </p:sp>
    </p:spTree>
    <p:extLst>
      <p:ext uri="{BB962C8B-B14F-4D97-AF65-F5344CB8AC3E}">
        <p14:creationId xmlns:p14="http://schemas.microsoft.com/office/powerpoint/2010/main" val="7805232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err="1"/>
              <a:t>Geopolitik</a:t>
            </a:r>
            <a:r>
              <a:rPr lang="en-US" sz="2400" b="1" dirty="0"/>
              <a:t> Indonesia </a:t>
            </a:r>
            <a:r>
              <a:rPr lang="en-US" sz="2400" b="1" dirty="0" err="1"/>
              <a:t>dinamakan</a:t>
            </a:r>
            <a:r>
              <a:rPr lang="en-US" sz="2400" b="1" dirty="0"/>
              <a:t> </a:t>
            </a:r>
            <a:r>
              <a:rPr lang="en-US" sz="2400" b="1" dirty="0" err="1"/>
              <a:t>Wawasan</a:t>
            </a:r>
            <a:r>
              <a:rPr lang="en-US" sz="2400" b="1" dirty="0"/>
              <a:t> Nusantara,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alasan</a:t>
            </a:r>
            <a:r>
              <a:rPr lang="en-US" sz="2400" b="1" dirty="0"/>
              <a:t>: </a:t>
            </a:r>
          </a:p>
          <a:p>
            <a:r>
              <a:rPr lang="en-US" sz="2400" b="1" dirty="0"/>
              <a:t>Negara </a:t>
            </a:r>
            <a:r>
              <a:rPr lang="en-US" sz="2400" b="1" dirty="0" err="1"/>
              <a:t>Kesatuan</a:t>
            </a:r>
            <a:r>
              <a:rPr lang="en-US" sz="2400" b="1" dirty="0"/>
              <a:t> </a:t>
            </a:r>
            <a:r>
              <a:rPr lang="en-US" sz="2400" b="1" dirty="0" err="1"/>
              <a:t>Republik</a:t>
            </a:r>
            <a:r>
              <a:rPr lang="en-US" sz="2400" b="1" dirty="0"/>
              <a:t> Indonesia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b="1" dirty="0"/>
              <a:t> </a:t>
            </a:r>
            <a:r>
              <a:rPr lang="en-US" sz="2400" b="1" dirty="0" err="1"/>
              <a:t>kepulauan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Berada</a:t>
            </a:r>
            <a:r>
              <a:rPr lang="en-US" sz="2400" b="1" dirty="0"/>
              <a:t> </a:t>
            </a:r>
            <a:r>
              <a:rPr lang="en-US" sz="2400" b="1" dirty="0" err="1"/>
              <a:t>diantara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benua</a:t>
            </a:r>
            <a:r>
              <a:rPr lang="en-US" sz="2400" b="1" dirty="0"/>
              <a:t> (Asia </a:t>
            </a:r>
            <a:r>
              <a:rPr lang="en-US" sz="2400" b="1" dirty="0" err="1"/>
              <a:t>dan</a:t>
            </a:r>
            <a:r>
              <a:rPr lang="en-US" sz="2400" b="1" dirty="0"/>
              <a:t> Australia)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lautan</a:t>
            </a:r>
            <a:r>
              <a:rPr lang="en-US" sz="2400" b="1" dirty="0"/>
              <a:t> (</a:t>
            </a:r>
            <a:r>
              <a:rPr lang="en-US" sz="2400" b="1" dirty="0" err="1"/>
              <a:t>Lautan</a:t>
            </a:r>
            <a:r>
              <a:rPr lang="en-US" sz="2400" b="1" dirty="0"/>
              <a:t> India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Lautan</a:t>
            </a:r>
            <a:r>
              <a:rPr lang="en-US" sz="2400" b="1" dirty="0"/>
              <a:t> </a:t>
            </a:r>
            <a:r>
              <a:rPr lang="en-US" sz="2400" b="1" dirty="0" err="1"/>
              <a:t>Pasifik</a:t>
            </a:r>
            <a:r>
              <a:rPr lang="en-US" sz="2400" b="1" dirty="0"/>
              <a:t>)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tepatlah</a:t>
            </a:r>
            <a:r>
              <a:rPr lang="en-US" sz="2400" b="1" dirty="0"/>
              <a:t> </a:t>
            </a:r>
            <a:r>
              <a:rPr lang="en-US" sz="2400" b="1" dirty="0" err="1"/>
              <a:t>bila</a:t>
            </a:r>
            <a:r>
              <a:rPr lang="en-US" sz="2400" b="1" dirty="0"/>
              <a:t> </a:t>
            </a:r>
            <a:r>
              <a:rPr lang="en-US" sz="2400" b="1" dirty="0" err="1"/>
              <a:t>dinamakan</a:t>
            </a:r>
            <a:r>
              <a:rPr lang="en-US" sz="2400" b="1" dirty="0"/>
              <a:t> Nusantara (</a:t>
            </a:r>
            <a:r>
              <a:rPr lang="en-US" sz="2400" b="1" dirty="0" err="1"/>
              <a:t>nusa</a:t>
            </a:r>
            <a:r>
              <a:rPr lang="en-US" sz="2400" b="1" dirty="0"/>
              <a:t> </a:t>
            </a:r>
            <a:r>
              <a:rPr lang="en-US" sz="2400" b="1" dirty="0" err="1"/>
              <a:t>diantara</a:t>
            </a:r>
            <a:r>
              <a:rPr lang="en-US" sz="2400" b="1" dirty="0"/>
              <a:t> air); </a:t>
            </a:r>
          </a:p>
          <a:p>
            <a:r>
              <a:rPr lang="en-US" sz="2400" b="1" dirty="0" err="1"/>
              <a:t>Keunikan</a:t>
            </a:r>
            <a:r>
              <a:rPr lang="en-US" sz="2400" b="1" dirty="0"/>
              <a:t> </a:t>
            </a:r>
            <a:r>
              <a:rPr lang="en-US" sz="2400" b="1" dirty="0" err="1"/>
              <a:t>lainnya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wilayah</a:t>
            </a:r>
            <a:r>
              <a:rPr lang="en-US" sz="2400" b="1" dirty="0"/>
              <a:t> </a:t>
            </a:r>
            <a:r>
              <a:rPr lang="en-US" sz="2400" b="1" dirty="0" err="1"/>
              <a:t>nusantara</a:t>
            </a:r>
            <a:r>
              <a:rPr lang="en-US" sz="2400" b="1" dirty="0"/>
              <a:t> </a:t>
            </a:r>
            <a:r>
              <a:rPr lang="en-US" sz="2400" b="1" dirty="0" err="1"/>
              <a:t>berada</a:t>
            </a:r>
            <a:r>
              <a:rPr lang="en-US" sz="2400" b="1" dirty="0"/>
              <a:t> di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Khatulistiwa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diliwati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Geo Stationary </a:t>
            </a:r>
            <a:r>
              <a:rPr lang="en-US" sz="2400" b="1" dirty="0" err="1"/>
              <a:t>Satelite</a:t>
            </a:r>
            <a:r>
              <a:rPr lang="en-US" sz="2400" b="1" dirty="0"/>
              <a:t> Orbit (GSO).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 dirty="0"/>
          </a:p>
          <a:p>
            <a:pPr marL="0" indent="0" algn="just">
              <a:buFont typeface="Arial" charset="0"/>
              <a:buNone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8680"/>
            <a:ext cx="8229600" cy="944562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WILAYAH SEBAGAI RUANG HIDUP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</a:rPr>
              <a:t>	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2320469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b="1" dirty="0" err="1"/>
              <a:t>Konsepsi</a:t>
            </a:r>
            <a:r>
              <a:rPr lang="en-US" b="1" dirty="0"/>
              <a:t> Negara </a:t>
            </a:r>
            <a:r>
              <a:rPr lang="en-US" b="1" dirty="0" err="1"/>
              <a:t>Kepulauan</a:t>
            </a:r>
            <a:r>
              <a:rPr lang="en-US" b="1" dirty="0"/>
              <a:t> </a:t>
            </a:r>
            <a:r>
              <a:rPr lang="en-US" b="1" dirty="0" err="1"/>
              <a:t>diakui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Negara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Konvensi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Laut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r>
              <a:rPr lang="en-US" b="1" dirty="0"/>
              <a:t> di </a:t>
            </a:r>
            <a:r>
              <a:rPr lang="en-US" b="1" dirty="0" err="1"/>
              <a:t>akui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ciri</a:t>
            </a:r>
            <a:r>
              <a:rPr lang="en-US" b="1" dirty="0"/>
              <a:t> </a:t>
            </a:r>
            <a:r>
              <a:rPr lang="en-US" b="1" dirty="0" err="1"/>
              <a:t>khas</a:t>
            </a:r>
            <a:r>
              <a:rPr lang="en-US" b="1" dirty="0"/>
              <a:t> </a:t>
            </a:r>
            <a:r>
              <a:rPr lang="en-US" b="1" dirty="0" err="1"/>
              <a:t>tersendiri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: 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/>
              <a:t>1. </a:t>
            </a:r>
            <a:r>
              <a:rPr lang="en-US" b="1" dirty="0" err="1"/>
              <a:t>Yurisdiksi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Negara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/>
              <a:t>2. </a:t>
            </a:r>
            <a:r>
              <a:rPr lang="en-US" b="1" dirty="0" err="1"/>
              <a:t>Laut</a:t>
            </a:r>
            <a:r>
              <a:rPr lang="en-US" b="1" dirty="0"/>
              <a:t> </a:t>
            </a:r>
            <a:r>
              <a:rPr lang="en-US" b="1" dirty="0" err="1"/>
              <a:t>Terotorial</a:t>
            </a:r>
            <a:endParaRPr lang="en-US" b="1" dirty="0"/>
          </a:p>
          <a:p>
            <a:pPr marL="0" indent="0" algn="just">
              <a:buFont typeface="Arial" charset="0"/>
              <a:buNone/>
            </a:pPr>
            <a:r>
              <a:rPr lang="en-US" b="1" dirty="0"/>
              <a:t>3. </a:t>
            </a:r>
            <a:r>
              <a:rPr lang="en-US" b="1" dirty="0" err="1"/>
              <a:t>Perairan</a:t>
            </a:r>
            <a:r>
              <a:rPr lang="en-US" b="1" dirty="0"/>
              <a:t> </a:t>
            </a:r>
            <a:r>
              <a:rPr lang="en-US" b="1" dirty="0" err="1"/>
              <a:t>Pedalaman</a:t>
            </a:r>
            <a:r>
              <a:rPr lang="en-US" b="1" dirty="0"/>
              <a:t>, 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/>
              <a:t>4. ZEE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Landas</a:t>
            </a:r>
            <a:r>
              <a:rPr lang="en-US" b="1" dirty="0"/>
              <a:t> </a:t>
            </a:r>
            <a:r>
              <a:rPr lang="en-US" b="1" dirty="0" err="1"/>
              <a:t>Kontinen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WAWASAN NUSANTARA SEBAGAI PANDANGAN POLITIK BANGSA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F1C585-3C6D-4526-8B51-882B9F1B9857}" type="datetime1">
              <a:rPr lang="en-US" smtClean="0"/>
              <a:pPr/>
              <a:t>11/28/2025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2897CE4-A879-4FAC-8EF1-B5640BC5AC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3906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376"/>
            <a:ext cx="8976000" cy="67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</p:spPr>
        <p:txBody>
          <a:bodyPr/>
          <a:lstStyle/>
          <a:p>
            <a:fld id="{E47F90A3-0413-41CF-8B6C-0C7FF25A3E06}" type="datetime1">
              <a:rPr lang="en-US" smtClean="0"/>
              <a:t>11/28/2025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</p:spPr>
        <p:txBody>
          <a:bodyPr/>
          <a:lstStyle/>
          <a:p>
            <a:r>
              <a:rPr lang="pl-PL"/>
              <a:t>Materi Kewarganegaraan, By Tatik Rohmawati, S.IP.,M.Si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</p:spPr>
        <p:txBody>
          <a:bodyPr/>
          <a:lstStyle/>
          <a:p>
            <a:fld id="{12897CE4-A879-4FAC-8EF1-B5640BC5AC9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D3337-FAF1-4BF8-AB32-8ACB690B5E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314300"/>
            <a:ext cx="86106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WAWASAN KEBANGSAAN KITA ADALAH WAWASAN NUSANTARA</a:t>
            </a:r>
            <a:endParaRPr lang="en-US" sz="36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5720" y="1533500"/>
            <a:ext cx="80772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BERISI KONSEP INTEGRASI NASIONAL</a:t>
            </a:r>
          </a:p>
        </p:txBody>
      </p:sp>
      <p:pic>
        <p:nvPicPr>
          <p:cNvPr id="16" name="Picture 5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97113"/>
            <a:ext cx="41148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381000" y="3209900"/>
            <a:ext cx="18288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GEOGRAFI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04800" y="4581500"/>
            <a:ext cx="21336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IDEOLOGI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743200" y="5419700"/>
            <a:ext cx="22860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POLITIK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943600" y="5419700"/>
            <a:ext cx="24384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EKONOMI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705600" y="4233874"/>
            <a:ext cx="22098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/>
              <a:t>SOS-BUD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6786578" y="2905100"/>
            <a:ext cx="21336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2000" b="1"/>
              <a:t>HANKAM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flipH="1" flipV="1">
            <a:off x="2590800" y="4048125"/>
            <a:ext cx="609600" cy="1219200"/>
          </a:xfrm>
          <a:custGeom>
            <a:avLst/>
            <a:gdLst>
              <a:gd name="T0" fmla="*/ 12047755 w 21600"/>
              <a:gd name="T1" fmla="*/ 0 h 21600"/>
              <a:gd name="T2" fmla="*/ 12047755 w 21600"/>
              <a:gd name="T3" fmla="*/ 38735113 h 21600"/>
              <a:gd name="T4" fmla="*/ 2578241 w 21600"/>
              <a:gd name="T5" fmla="*/ 68817070 h 21600"/>
              <a:gd name="T6" fmla="*/ 17204267 w 21600"/>
              <a:gd name="T7" fmla="*/ 1936755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flipV="1">
            <a:off x="5334000" y="4581525"/>
            <a:ext cx="533400" cy="1447800"/>
          </a:xfrm>
          <a:custGeom>
            <a:avLst/>
            <a:gdLst>
              <a:gd name="T0" fmla="*/ 9224066 w 21600"/>
              <a:gd name="T1" fmla="*/ 0 h 21600"/>
              <a:gd name="T2" fmla="*/ 9224066 w 21600"/>
              <a:gd name="T3" fmla="*/ 54622542 h 21600"/>
              <a:gd name="T4" fmla="*/ 1973975 w 21600"/>
              <a:gd name="T5" fmla="*/ 97042815 h 21600"/>
              <a:gd name="T6" fmla="*/ 13172018 w 21600"/>
              <a:gd name="T7" fmla="*/ 273112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733800" y="4581525"/>
            <a:ext cx="685800" cy="762000"/>
          </a:xfrm>
          <a:prstGeom prst="downArrow">
            <a:avLst>
              <a:gd name="adj1" fmla="val 41343"/>
              <a:gd name="adj2" fmla="val 45267"/>
            </a:avLst>
          </a:pr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 flipH="1" flipV="1">
            <a:off x="990600" y="2676525"/>
            <a:ext cx="1447800" cy="457200"/>
          </a:xfrm>
          <a:custGeom>
            <a:avLst/>
            <a:gdLst>
              <a:gd name="T0" fmla="*/ 69318176 w 21600"/>
              <a:gd name="T1" fmla="*/ 0 h 21600"/>
              <a:gd name="T2" fmla="*/ 41589129 w 21600"/>
              <a:gd name="T3" fmla="*/ 3225800 h 21600"/>
              <a:gd name="T4" fmla="*/ 0 w 21600"/>
              <a:gd name="T5" fmla="*/ 8064944 h 21600"/>
              <a:gd name="T6" fmla="*/ 41589129 w 21600"/>
              <a:gd name="T7" fmla="*/ 9677399 h 21600"/>
              <a:gd name="T8" fmla="*/ 83178258 w 21600"/>
              <a:gd name="T9" fmla="*/ 6720417 h 21600"/>
              <a:gd name="T10" fmla="*/ 97042815 w 21600"/>
              <a:gd name="T11" fmla="*/ 3225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flipV="1">
            <a:off x="6400800" y="2295525"/>
            <a:ext cx="1828800" cy="381000"/>
          </a:xfrm>
          <a:custGeom>
            <a:avLst/>
            <a:gdLst>
              <a:gd name="T0" fmla="*/ 110601932 w 21600"/>
              <a:gd name="T1" fmla="*/ 0 h 21600"/>
              <a:gd name="T2" fmla="*/ 66358259 w 21600"/>
              <a:gd name="T3" fmla="*/ 2240139 h 21600"/>
              <a:gd name="T4" fmla="*/ 0 w 21600"/>
              <a:gd name="T5" fmla="*/ 5600665 h 21600"/>
              <a:gd name="T6" fmla="*/ 66358259 w 21600"/>
              <a:gd name="T7" fmla="*/ 6720416 h 21600"/>
              <a:gd name="T8" fmla="*/ 132716603 w 21600"/>
              <a:gd name="T9" fmla="*/ 4666951 h 21600"/>
              <a:gd name="T10" fmla="*/ 154838386 w 21600"/>
              <a:gd name="T11" fmla="*/ 224013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 rot="2498072">
            <a:off x="6165850" y="3813175"/>
            <a:ext cx="939800" cy="315913"/>
          </a:xfrm>
          <a:prstGeom prst="rightArrow">
            <a:avLst>
              <a:gd name="adj1" fmla="val 50000"/>
              <a:gd name="adj2" fmla="val 142546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0297-C0B6-46B1-BEEF-AFCF3CC59A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GEOPOLITIK INDONESIA&#10;Peranan Wawasan Nusantara&#10; Mewujudkan persatuan &amp; kesatuan yang&#10;serasi &amp; selaras segenap aspek kehi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" y="44624"/>
            <a:ext cx="9007586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97808"/>
      </p:ext>
    </p:extLst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495</Words>
  <Application>Microsoft Office PowerPoint</Application>
  <PresentationFormat>On-screen Show (4:3)</PresentationFormat>
  <Paragraphs>114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Cambria</vt:lpstr>
      <vt:lpstr>Lucida Sans Unicode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GEOPOLITIK INDONESIA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89</cp:revision>
  <dcterms:created xsi:type="dcterms:W3CDTF">2010-04-18T12:06:30Z</dcterms:created>
  <dcterms:modified xsi:type="dcterms:W3CDTF">2025-11-28T01:54:49Z</dcterms:modified>
</cp:coreProperties>
</file>