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342" r:id="rId3"/>
    <p:sldId id="344" r:id="rId4"/>
    <p:sldId id="345" r:id="rId5"/>
    <p:sldId id="346" r:id="rId6"/>
    <p:sldId id="348" r:id="rId7"/>
    <p:sldId id="349" r:id="rId8"/>
    <p:sldId id="350" r:id="rId9"/>
    <p:sldId id="351" r:id="rId10"/>
    <p:sldId id="352" r:id="rId11"/>
    <p:sldId id="353" r:id="rId12"/>
    <p:sldId id="354" r:id="rId13"/>
    <p:sldId id="355" r:id="rId14"/>
    <p:sldId id="356" r:id="rId15"/>
    <p:sldId id="357" r:id="rId16"/>
    <p:sldId id="358" r:id="rId17"/>
    <p:sldId id="359" r:id="rId18"/>
    <p:sldId id="360" r:id="rId19"/>
    <p:sldId id="361" r:id="rId20"/>
    <p:sldId id="362" r:id="rId21"/>
    <p:sldId id="363" r:id="rId22"/>
    <p:sldId id="364" r:id="rId23"/>
    <p:sldId id="365" r:id="rId24"/>
    <p:sldId id="313" r:id="rId25"/>
  </p:sldIdLst>
  <p:sldSz cx="9144000" cy="6858000" type="screen4x3"/>
  <p:notesSz cx="7077075" cy="9004300"/>
  <p:custDataLst>
    <p:tags r:id="rId28"/>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97" autoAdjust="0"/>
    <p:restoredTop sz="94737" autoAdjust="0"/>
  </p:normalViewPr>
  <p:slideViewPr>
    <p:cSldViewPr>
      <p:cViewPr varScale="1">
        <p:scale>
          <a:sx n="63" d="100"/>
          <a:sy n="63" d="100"/>
        </p:scale>
        <p:origin x="153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5085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sz="quarter" idx="1"/>
          </p:nvPr>
        </p:nvSpPr>
        <p:spPr>
          <a:xfrm>
            <a:off x="4008438" y="0"/>
            <a:ext cx="3067050" cy="450850"/>
          </a:xfrm>
          <a:prstGeom prst="rect">
            <a:avLst/>
          </a:prstGeom>
        </p:spPr>
        <p:txBody>
          <a:bodyPr vert="horz" lIns="91440" tIns="45720" rIns="91440" bIns="45720" rtlCol="0"/>
          <a:lstStyle>
            <a:lvl1pPr algn="r" eaLnBrk="1" hangingPunct="1">
              <a:defRPr sz="1200">
                <a:latin typeface="Arial" charset="0"/>
              </a:defRPr>
            </a:lvl1pPr>
          </a:lstStyle>
          <a:p>
            <a:pPr>
              <a:defRPr/>
            </a:pPr>
            <a:fld id="{AF0A99F1-0094-4225-AE42-47C1BA6AE6DC}" type="datetimeFigureOut">
              <a:rPr lang="en-US"/>
              <a:pPr>
                <a:defRPr/>
              </a:pPr>
              <a:t>11/22/2024</a:t>
            </a:fld>
            <a:endParaRPr lang="en-US"/>
          </a:p>
        </p:txBody>
      </p:sp>
      <p:sp>
        <p:nvSpPr>
          <p:cNvPr id="4" name="Footer Placeholder 3"/>
          <p:cNvSpPr>
            <a:spLocks noGrp="1"/>
          </p:cNvSpPr>
          <p:nvPr>
            <p:ph type="ftr" sz="quarter" idx="2"/>
          </p:nvPr>
        </p:nvSpPr>
        <p:spPr>
          <a:xfrm>
            <a:off x="0" y="8551863"/>
            <a:ext cx="3067050" cy="45085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4008438" y="8551863"/>
            <a:ext cx="3067050" cy="45085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1E4B479A-E263-4921-80BB-CEE661A3CA20}"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5085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008438" y="0"/>
            <a:ext cx="3067050" cy="45085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BC49283-E4E1-4D94-A360-D6B372EA141E}" type="datetimeFigureOut">
              <a:rPr lang="en-US"/>
              <a:pPr>
                <a:defRPr/>
              </a:pPr>
              <a:t>11/22/2024</a:t>
            </a:fld>
            <a:endParaRPr lang="en-US"/>
          </a:p>
        </p:txBody>
      </p:sp>
      <p:sp>
        <p:nvSpPr>
          <p:cNvPr id="4" name="Slide Image Placeholder 3"/>
          <p:cNvSpPr>
            <a:spLocks noGrp="1" noRot="1" noChangeAspect="1"/>
          </p:cNvSpPr>
          <p:nvPr>
            <p:ph type="sldImg" idx="2"/>
          </p:nvPr>
        </p:nvSpPr>
        <p:spPr>
          <a:xfrm>
            <a:off x="1287463" y="674688"/>
            <a:ext cx="4502150" cy="3376612"/>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8025" y="4276725"/>
            <a:ext cx="5661025" cy="405288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551863"/>
            <a:ext cx="3067050" cy="45085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008438" y="8551863"/>
            <a:ext cx="3067050" cy="45085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C7257A90-2492-402F-9619-AF13CB77C9D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9392F67-7B97-4381-A066-D64B0886886B}" type="slidenum">
              <a:rPr lang="en-US" altLang="en-US">
                <a:latin typeface="Calibri" panose="020F0502020204030204" pitchFamily="34" charset="0"/>
              </a:rPr>
              <a:pPr/>
              <a:t>1</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id-ID"/>
              <a:t>11/08/2011</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Kecerdasan Buatan</a:t>
            </a:r>
          </a:p>
        </p:txBody>
      </p:sp>
      <p:sp>
        <p:nvSpPr>
          <p:cNvPr id="6" name="Slide Number Placeholder 5"/>
          <p:cNvSpPr>
            <a:spLocks noGrp="1"/>
          </p:cNvSpPr>
          <p:nvPr>
            <p:ph type="sldNum" sz="quarter" idx="12"/>
          </p:nvPr>
        </p:nvSpPr>
        <p:spPr/>
        <p:txBody>
          <a:bodyPr/>
          <a:lstStyle>
            <a:lvl1pPr>
              <a:defRPr/>
            </a:lvl1pPr>
          </a:lstStyle>
          <a:p>
            <a:fld id="{537A53E4-4413-4412-A4C3-9F25693C1A2D}" type="slidenum">
              <a:rPr lang="en-US" altLang="en-US"/>
              <a:pPr/>
              <a:t>‹#›</a:t>
            </a:fld>
            <a:endParaRPr lang="en-US" altLang="en-US"/>
          </a:p>
        </p:txBody>
      </p:sp>
    </p:spTree>
    <p:extLst>
      <p:ext uri="{BB962C8B-B14F-4D97-AF65-F5344CB8AC3E}">
        <p14:creationId xmlns:p14="http://schemas.microsoft.com/office/powerpoint/2010/main" val="1063679432"/>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id-ID"/>
              <a:t>11/08/2011</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Kecerdasan Buatan</a:t>
            </a:r>
          </a:p>
        </p:txBody>
      </p:sp>
      <p:sp>
        <p:nvSpPr>
          <p:cNvPr id="6" name="Slide Number Placeholder 5"/>
          <p:cNvSpPr>
            <a:spLocks noGrp="1"/>
          </p:cNvSpPr>
          <p:nvPr>
            <p:ph type="sldNum" sz="quarter" idx="12"/>
          </p:nvPr>
        </p:nvSpPr>
        <p:spPr/>
        <p:txBody>
          <a:bodyPr/>
          <a:lstStyle>
            <a:lvl1pPr>
              <a:defRPr/>
            </a:lvl1pPr>
          </a:lstStyle>
          <a:p>
            <a:fld id="{1D8691D7-178E-441A-A62A-AAC03576699C}" type="slidenum">
              <a:rPr lang="en-US" altLang="en-US"/>
              <a:pPr/>
              <a:t>‹#›</a:t>
            </a:fld>
            <a:endParaRPr lang="en-US" altLang="en-US"/>
          </a:p>
        </p:txBody>
      </p:sp>
    </p:spTree>
    <p:extLst>
      <p:ext uri="{BB962C8B-B14F-4D97-AF65-F5344CB8AC3E}">
        <p14:creationId xmlns:p14="http://schemas.microsoft.com/office/powerpoint/2010/main" val="2682332474"/>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id-ID"/>
              <a:t>11/08/2011</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Kecerdasan Buatan</a:t>
            </a:r>
          </a:p>
        </p:txBody>
      </p:sp>
      <p:sp>
        <p:nvSpPr>
          <p:cNvPr id="6" name="Slide Number Placeholder 5"/>
          <p:cNvSpPr>
            <a:spLocks noGrp="1"/>
          </p:cNvSpPr>
          <p:nvPr>
            <p:ph type="sldNum" sz="quarter" idx="12"/>
          </p:nvPr>
        </p:nvSpPr>
        <p:spPr/>
        <p:txBody>
          <a:bodyPr/>
          <a:lstStyle>
            <a:lvl1pPr>
              <a:defRPr/>
            </a:lvl1pPr>
          </a:lstStyle>
          <a:p>
            <a:fld id="{18266ED5-488C-434E-938F-7391944D8514}" type="slidenum">
              <a:rPr lang="en-US" altLang="en-US"/>
              <a:pPr/>
              <a:t>‹#›</a:t>
            </a:fld>
            <a:endParaRPr lang="en-US" altLang="en-US"/>
          </a:p>
        </p:txBody>
      </p:sp>
    </p:spTree>
    <p:extLst>
      <p:ext uri="{BB962C8B-B14F-4D97-AF65-F5344CB8AC3E}">
        <p14:creationId xmlns:p14="http://schemas.microsoft.com/office/powerpoint/2010/main" val="76277805"/>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id-ID"/>
              <a:t>11/08/2011</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Kecerdasan Buatan</a:t>
            </a:r>
          </a:p>
        </p:txBody>
      </p:sp>
      <p:sp>
        <p:nvSpPr>
          <p:cNvPr id="6" name="Slide Number Placeholder 5"/>
          <p:cNvSpPr>
            <a:spLocks noGrp="1"/>
          </p:cNvSpPr>
          <p:nvPr>
            <p:ph type="sldNum" sz="quarter" idx="12"/>
          </p:nvPr>
        </p:nvSpPr>
        <p:spPr/>
        <p:txBody>
          <a:bodyPr/>
          <a:lstStyle>
            <a:lvl1pPr>
              <a:defRPr/>
            </a:lvl1pPr>
          </a:lstStyle>
          <a:p>
            <a:fld id="{7B711881-7D3F-4203-9007-BF4ED1821D3A}" type="slidenum">
              <a:rPr lang="en-US" altLang="en-US"/>
              <a:pPr/>
              <a:t>‹#›</a:t>
            </a:fld>
            <a:endParaRPr lang="en-US" altLang="en-US"/>
          </a:p>
        </p:txBody>
      </p:sp>
    </p:spTree>
    <p:extLst>
      <p:ext uri="{BB962C8B-B14F-4D97-AF65-F5344CB8AC3E}">
        <p14:creationId xmlns:p14="http://schemas.microsoft.com/office/powerpoint/2010/main" val="1696065094"/>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id-ID"/>
              <a:t>11/08/2011</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Kecerdasan Buatan</a:t>
            </a:r>
          </a:p>
        </p:txBody>
      </p:sp>
      <p:sp>
        <p:nvSpPr>
          <p:cNvPr id="6" name="Slide Number Placeholder 5"/>
          <p:cNvSpPr>
            <a:spLocks noGrp="1"/>
          </p:cNvSpPr>
          <p:nvPr>
            <p:ph type="sldNum" sz="quarter" idx="12"/>
          </p:nvPr>
        </p:nvSpPr>
        <p:spPr/>
        <p:txBody>
          <a:bodyPr/>
          <a:lstStyle>
            <a:lvl1pPr>
              <a:defRPr/>
            </a:lvl1pPr>
          </a:lstStyle>
          <a:p>
            <a:fld id="{7E8DE2DE-3B3B-4EC1-9207-FBDA5166DBCB}" type="slidenum">
              <a:rPr lang="en-US" altLang="en-US"/>
              <a:pPr/>
              <a:t>‹#›</a:t>
            </a:fld>
            <a:endParaRPr lang="en-US" altLang="en-US"/>
          </a:p>
        </p:txBody>
      </p:sp>
    </p:spTree>
    <p:extLst>
      <p:ext uri="{BB962C8B-B14F-4D97-AF65-F5344CB8AC3E}">
        <p14:creationId xmlns:p14="http://schemas.microsoft.com/office/powerpoint/2010/main" val="898616041"/>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id-ID"/>
              <a:t>11/08/2011</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Kecerdasan Buatan</a:t>
            </a:r>
          </a:p>
        </p:txBody>
      </p:sp>
      <p:sp>
        <p:nvSpPr>
          <p:cNvPr id="7" name="Slide Number Placeholder 5"/>
          <p:cNvSpPr>
            <a:spLocks noGrp="1"/>
          </p:cNvSpPr>
          <p:nvPr>
            <p:ph type="sldNum" sz="quarter" idx="12"/>
          </p:nvPr>
        </p:nvSpPr>
        <p:spPr/>
        <p:txBody>
          <a:bodyPr/>
          <a:lstStyle>
            <a:lvl1pPr>
              <a:defRPr/>
            </a:lvl1pPr>
          </a:lstStyle>
          <a:p>
            <a:fld id="{5CC1EE6B-A885-42E4-BB82-4CC242560484}" type="slidenum">
              <a:rPr lang="en-US" altLang="en-US"/>
              <a:pPr/>
              <a:t>‹#›</a:t>
            </a:fld>
            <a:endParaRPr lang="en-US" altLang="en-US"/>
          </a:p>
        </p:txBody>
      </p:sp>
    </p:spTree>
    <p:extLst>
      <p:ext uri="{BB962C8B-B14F-4D97-AF65-F5344CB8AC3E}">
        <p14:creationId xmlns:p14="http://schemas.microsoft.com/office/powerpoint/2010/main" val="2371534869"/>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id-ID"/>
              <a:t>11/08/2011</a:t>
            </a:r>
            <a:endParaRPr lang="en-US"/>
          </a:p>
        </p:txBody>
      </p:sp>
      <p:sp>
        <p:nvSpPr>
          <p:cNvPr id="8" name="Footer Placeholder 4"/>
          <p:cNvSpPr>
            <a:spLocks noGrp="1"/>
          </p:cNvSpPr>
          <p:nvPr>
            <p:ph type="ftr" sz="quarter" idx="11"/>
          </p:nvPr>
        </p:nvSpPr>
        <p:spPr/>
        <p:txBody>
          <a:bodyPr/>
          <a:lstStyle>
            <a:lvl1pPr>
              <a:defRPr/>
            </a:lvl1pPr>
          </a:lstStyle>
          <a:p>
            <a:pPr>
              <a:defRPr/>
            </a:pPr>
            <a:r>
              <a:rPr lang="en-US"/>
              <a:t>Kecerdasan Buatan</a:t>
            </a:r>
          </a:p>
        </p:txBody>
      </p:sp>
      <p:sp>
        <p:nvSpPr>
          <p:cNvPr id="9" name="Slide Number Placeholder 5"/>
          <p:cNvSpPr>
            <a:spLocks noGrp="1"/>
          </p:cNvSpPr>
          <p:nvPr>
            <p:ph type="sldNum" sz="quarter" idx="12"/>
          </p:nvPr>
        </p:nvSpPr>
        <p:spPr/>
        <p:txBody>
          <a:bodyPr/>
          <a:lstStyle>
            <a:lvl1pPr>
              <a:defRPr/>
            </a:lvl1pPr>
          </a:lstStyle>
          <a:p>
            <a:fld id="{0DB44300-0DAE-4CA9-9017-F206871F10C3}" type="slidenum">
              <a:rPr lang="en-US" altLang="en-US"/>
              <a:pPr/>
              <a:t>‹#›</a:t>
            </a:fld>
            <a:endParaRPr lang="en-US" altLang="en-US"/>
          </a:p>
        </p:txBody>
      </p:sp>
    </p:spTree>
    <p:extLst>
      <p:ext uri="{BB962C8B-B14F-4D97-AF65-F5344CB8AC3E}">
        <p14:creationId xmlns:p14="http://schemas.microsoft.com/office/powerpoint/2010/main" val="1565315075"/>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id-ID"/>
              <a:t>11/08/2011</a:t>
            </a:r>
            <a:endParaRPr lang="en-US"/>
          </a:p>
        </p:txBody>
      </p:sp>
      <p:sp>
        <p:nvSpPr>
          <p:cNvPr id="4" name="Footer Placeholder 4"/>
          <p:cNvSpPr>
            <a:spLocks noGrp="1"/>
          </p:cNvSpPr>
          <p:nvPr>
            <p:ph type="ftr" sz="quarter" idx="11"/>
          </p:nvPr>
        </p:nvSpPr>
        <p:spPr/>
        <p:txBody>
          <a:bodyPr/>
          <a:lstStyle>
            <a:lvl1pPr>
              <a:defRPr/>
            </a:lvl1pPr>
          </a:lstStyle>
          <a:p>
            <a:pPr>
              <a:defRPr/>
            </a:pPr>
            <a:r>
              <a:rPr lang="en-US"/>
              <a:t>Kecerdasan Buatan</a:t>
            </a:r>
          </a:p>
        </p:txBody>
      </p:sp>
      <p:sp>
        <p:nvSpPr>
          <p:cNvPr id="5" name="Slide Number Placeholder 5"/>
          <p:cNvSpPr>
            <a:spLocks noGrp="1"/>
          </p:cNvSpPr>
          <p:nvPr>
            <p:ph type="sldNum" sz="quarter" idx="12"/>
          </p:nvPr>
        </p:nvSpPr>
        <p:spPr/>
        <p:txBody>
          <a:bodyPr/>
          <a:lstStyle>
            <a:lvl1pPr>
              <a:defRPr/>
            </a:lvl1pPr>
          </a:lstStyle>
          <a:p>
            <a:fld id="{D903ABB4-6358-4CC0-A491-4843C4C8501D}" type="slidenum">
              <a:rPr lang="en-US" altLang="en-US"/>
              <a:pPr/>
              <a:t>‹#›</a:t>
            </a:fld>
            <a:endParaRPr lang="en-US" altLang="en-US"/>
          </a:p>
        </p:txBody>
      </p:sp>
    </p:spTree>
    <p:extLst>
      <p:ext uri="{BB962C8B-B14F-4D97-AF65-F5344CB8AC3E}">
        <p14:creationId xmlns:p14="http://schemas.microsoft.com/office/powerpoint/2010/main" val="655861411"/>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id-ID"/>
              <a:t>11/08/2011</a:t>
            </a:r>
            <a:endParaRPr lang="en-US"/>
          </a:p>
        </p:txBody>
      </p:sp>
      <p:sp>
        <p:nvSpPr>
          <p:cNvPr id="3" name="Footer Placeholder 4"/>
          <p:cNvSpPr>
            <a:spLocks noGrp="1"/>
          </p:cNvSpPr>
          <p:nvPr>
            <p:ph type="ftr" sz="quarter" idx="11"/>
          </p:nvPr>
        </p:nvSpPr>
        <p:spPr/>
        <p:txBody>
          <a:bodyPr/>
          <a:lstStyle>
            <a:lvl1pPr>
              <a:defRPr/>
            </a:lvl1pPr>
          </a:lstStyle>
          <a:p>
            <a:pPr>
              <a:defRPr/>
            </a:pPr>
            <a:r>
              <a:rPr lang="en-US"/>
              <a:t>Kecerdasan Buatan</a:t>
            </a:r>
          </a:p>
        </p:txBody>
      </p:sp>
      <p:sp>
        <p:nvSpPr>
          <p:cNvPr id="4" name="Slide Number Placeholder 5"/>
          <p:cNvSpPr>
            <a:spLocks noGrp="1"/>
          </p:cNvSpPr>
          <p:nvPr>
            <p:ph type="sldNum" sz="quarter" idx="12"/>
          </p:nvPr>
        </p:nvSpPr>
        <p:spPr/>
        <p:txBody>
          <a:bodyPr/>
          <a:lstStyle>
            <a:lvl1pPr>
              <a:defRPr/>
            </a:lvl1pPr>
          </a:lstStyle>
          <a:p>
            <a:fld id="{259C0687-611C-41AC-82F0-1167ECBCD660}" type="slidenum">
              <a:rPr lang="en-US" altLang="en-US"/>
              <a:pPr/>
              <a:t>‹#›</a:t>
            </a:fld>
            <a:endParaRPr lang="en-US" altLang="en-US"/>
          </a:p>
        </p:txBody>
      </p:sp>
    </p:spTree>
    <p:extLst>
      <p:ext uri="{BB962C8B-B14F-4D97-AF65-F5344CB8AC3E}">
        <p14:creationId xmlns:p14="http://schemas.microsoft.com/office/powerpoint/2010/main" val="3372948493"/>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id-ID"/>
              <a:t>11/08/2011</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Kecerdasan Buatan</a:t>
            </a:r>
          </a:p>
        </p:txBody>
      </p:sp>
      <p:sp>
        <p:nvSpPr>
          <p:cNvPr id="7" name="Slide Number Placeholder 5"/>
          <p:cNvSpPr>
            <a:spLocks noGrp="1"/>
          </p:cNvSpPr>
          <p:nvPr>
            <p:ph type="sldNum" sz="quarter" idx="12"/>
          </p:nvPr>
        </p:nvSpPr>
        <p:spPr/>
        <p:txBody>
          <a:bodyPr/>
          <a:lstStyle>
            <a:lvl1pPr>
              <a:defRPr/>
            </a:lvl1pPr>
          </a:lstStyle>
          <a:p>
            <a:fld id="{8DE282CB-6444-46AC-A040-CBFEE2260421}" type="slidenum">
              <a:rPr lang="en-US" altLang="en-US"/>
              <a:pPr/>
              <a:t>‹#›</a:t>
            </a:fld>
            <a:endParaRPr lang="en-US" altLang="en-US"/>
          </a:p>
        </p:txBody>
      </p:sp>
    </p:spTree>
    <p:extLst>
      <p:ext uri="{BB962C8B-B14F-4D97-AF65-F5344CB8AC3E}">
        <p14:creationId xmlns:p14="http://schemas.microsoft.com/office/powerpoint/2010/main" val="2391521891"/>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id-ID"/>
              <a:t>11/08/2011</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Kecerdasan Buatan</a:t>
            </a:r>
          </a:p>
        </p:txBody>
      </p:sp>
      <p:sp>
        <p:nvSpPr>
          <p:cNvPr id="7" name="Slide Number Placeholder 5"/>
          <p:cNvSpPr>
            <a:spLocks noGrp="1"/>
          </p:cNvSpPr>
          <p:nvPr>
            <p:ph type="sldNum" sz="quarter" idx="12"/>
          </p:nvPr>
        </p:nvSpPr>
        <p:spPr/>
        <p:txBody>
          <a:bodyPr/>
          <a:lstStyle>
            <a:lvl1pPr>
              <a:defRPr/>
            </a:lvl1pPr>
          </a:lstStyle>
          <a:p>
            <a:fld id="{B57B9CBA-7B32-41B4-92A9-7808B6A45AE8}" type="slidenum">
              <a:rPr lang="en-US" altLang="en-US"/>
              <a:pPr/>
              <a:t>‹#›</a:t>
            </a:fld>
            <a:endParaRPr lang="en-US" altLang="en-US"/>
          </a:p>
        </p:txBody>
      </p:sp>
    </p:spTree>
    <p:extLst>
      <p:ext uri="{BB962C8B-B14F-4D97-AF65-F5344CB8AC3E}">
        <p14:creationId xmlns:p14="http://schemas.microsoft.com/office/powerpoint/2010/main" val="2499694321"/>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r>
              <a:rPr lang="id-ID"/>
              <a:t>11/08/2011</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en-US"/>
              <a:t>Kecerdasan Buatan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0A3AFA84-1D73-4DB3-A878-F3EB6A80D14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thruBlk="1"/>
  </p:transition>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050" name="Title 3"/>
          <p:cNvSpPr>
            <a:spLocks noGrp="1"/>
          </p:cNvSpPr>
          <p:nvPr>
            <p:ph type="ctrTitle"/>
          </p:nvPr>
        </p:nvSpPr>
        <p:spPr>
          <a:xfrm>
            <a:off x="30762" y="3933056"/>
            <a:ext cx="8686800" cy="1643063"/>
          </a:xfrm>
        </p:spPr>
        <p:txBody>
          <a:bodyPr/>
          <a:lstStyle/>
          <a:p>
            <a:r>
              <a:rPr lang="en-US" altLang="en-US" sz="3600" dirty="0">
                <a:latin typeface="+mn-lt"/>
                <a:cs typeface="Arial" panose="020B0604020202020204" pitchFamily="34" charset="0"/>
              </a:rPr>
              <a:t> </a:t>
            </a:r>
            <a:r>
              <a:rPr lang="en-US" altLang="en-US" sz="3600" dirty="0" err="1">
                <a:latin typeface="+mn-lt"/>
              </a:rPr>
              <a:t>Kode</a:t>
            </a:r>
            <a:r>
              <a:rPr lang="en-US" altLang="en-US" sz="3600" dirty="0">
                <a:latin typeface="+mn-lt"/>
              </a:rPr>
              <a:t> MK/SKS : /3</a:t>
            </a:r>
            <a:endParaRPr lang="en-US" altLang="en-US" sz="3600" dirty="0">
              <a:latin typeface="+mn-lt"/>
              <a:cs typeface="Arial" panose="020B0604020202020204" pitchFamily="34" charset="0"/>
            </a:endParaRPr>
          </a:p>
        </p:txBody>
      </p:sp>
      <p:sp>
        <p:nvSpPr>
          <p:cNvPr id="6" name="Rectangle 5"/>
          <p:cNvSpPr/>
          <p:nvPr>
            <p:custDataLst>
              <p:tags r:id="rId1"/>
            </p:custDataLst>
          </p:nvPr>
        </p:nvSpPr>
        <p:spPr>
          <a:xfrm>
            <a:off x="10763" y="1844824"/>
            <a:ext cx="9144000" cy="2308324"/>
          </a:xfrm>
          <a:prstGeom prst="rect">
            <a:avLst/>
          </a:prstGeom>
          <a:noFill/>
        </p:spPr>
        <p:txBody>
          <a:bodyPr>
            <a:spAutoFit/>
          </a:bodyPr>
          <a:lstStyle/>
          <a:p>
            <a:pPr algn="ctr"/>
            <a:r>
              <a:rPr lang="en-US" sz="5400" b="1" dirty="0">
                <a:ln w="19050">
                  <a:solidFill>
                    <a:schemeClr val="tx2">
                      <a:tint val="1000"/>
                    </a:schemeClr>
                  </a:solidFill>
                  <a:prstDash val="solid"/>
                </a:ln>
                <a:solidFill>
                  <a:srgbClr val="FFC000"/>
                </a:solidFill>
                <a:effectLst>
                  <a:outerShdw blurRad="50000" dist="50800" dir="7500000" algn="tl">
                    <a:srgbClr val="000000">
                      <a:shade val="5000"/>
                      <a:alpha val="35000"/>
                    </a:srgbClr>
                  </a:outerShdw>
                  <a:reflection blurRad="6350" stA="50000" endA="300" endPos="50000" dist="29997" dir="5400000" sy="-100000" algn="bl" rotWithShape="0"/>
                </a:effectLst>
                <a:cs typeface="Arial" pitchFamily="34" charset="0"/>
              </a:rPr>
              <a:t>SISTEM PENUNJANG KEPUTUSAN</a:t>
            </a:r>
          </a:p>
          <a:p>
            <a:pPr algn="ctr"/>
            <a:r>
              <a:rPr lang="en-US" sz="3600" b="1" dirty="0">
                <a:ln w="19050">
                  <a:solidFill>
                    <a:schemeClr val="tx2">
                      <a:tint val="1000"/>
                    </a:schemeClr>
                  </a:solidFill>
                  <a:prstDash val="solid"/>
                </a:ln>
                <a:solidFill>
                  <a:srgbClr val="FFC000"/>
                </a:solidFill>
                <a:effectLst>
                  <a:outerShdw blurRad="50000" dist="50800" dir="7500000" algn="tl">
                    <a:srgbClr val="000000">
                      <a:shade val="5000"/>
                      <a:alpha val="35000"/>
                    </a:srgbClr>
                  </a:outerShdw>
                  <a:reflection blurRad="6350" stA="50000" endA="300" endPos="50000" dist="29997" dir="5400000" sy="-100000" algn="bl" rotWithShape="0"/>
                </a:effectLst>
                <a:cs typeface="Arial" pitchFamily="34" charset="0"/>
              </a:rPr>
              <a:t>(Decision Support System/DSS)</a:t>
            </a:r>
          </a:p>
        </p:txBody>
      </p:sp>
      <p:sp>
        <p:nvSpPr>
          <p:cNvPr id="2053" name="Slide Number Placeholder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CBB36A8-FEBF-4E1E-A686-5A9988D9FEE1}" type="slidenum">
              <a:rPr lang="en-US" altLang="en-US">
                <a:solidFill>
                  <a:srgbClr val="898989"/>
                </a:solidFill>
                <a:latin typeface="Calibri" panose="020F0502020204030204" pitchFamily="34" charset="0"/>
              </a:rPr>
              <a:pPr/>
              <a:t>1</a:t>
            </a:fld>
            <a:endParaRPr lang="en-US" altLang="en-US">
              <a:solidFill>
                <a:srgbClr val="898989"/>
              </a:solidFill>
              <a:latin typeface="Calibri" panose="020F0502020204030204" pitchFamily="34" charset="0"/>
            </a:endParaRPr>
          </a:p>
        </p:txBody>
      </p:sp>
      <p:pic>
        <p:nvPicPr>
          <p:cNvPr id="2055" name="Picture 8" descr="Logo Darmajaya_Vertical 01"/>
          <p:cNvPicPr>
            <a:picLocks noChangeAspect="1" noChangeArrowheads="1"/>
          </p:cNvPicPr>
          <p:nvPr/>
        </p:nvPicPr>
        <p:blipFill>
          <a:blip r:embed="rId5" cstate="print">
            <a:extLst>
              <a:ext uri="{28A0092B-C50C-407E-A947-70E740481C1C}">
                <a14:useLocalDpi xmlns:a14="http://schemas.microsoft.com/office/drawing/2010/main" val="0"/>
              </a:ext>
            </a:extLst>
          </a:blip>
          <a:srcRect l="12694" t="6795" r="12306" b="27747"/>
          <a:stretch>
            <a:fillRect/>
          </a:stretch>
        </p:blipFill>
        <p:spPr bwMode="auto">
          <a:xfrm>
            <a:off x="7620000" y="115888"/>
            <a:ext cx="1344613"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642918"/>
            <a:ext cx="8229600" cy="4525963"/>
          </a:xfrm>
        </p:spPr>
        <p:txBody>
          <a:bodyPr/>
          <a:lstStyle/>
          <a:p>
            <a:pPr algn="just"/>
            <a:r>
              <a:rPr lang="id-ID" sz="2000" dirty="0"/>
              <a:t>Dengan memutar roda tersebut, manajer seolah-oleh menyusun kembali pembelian susu dalam satu minggu. Dalam penyusunan kembali ini, periode panjang dari waktu yang sebenarnya (real time, yaitu beberapa minggu) digambarkan oleh periode pendek dari waktu simulasi (simulated time, yaitu beberapa putaran roda).</a:t>
            </a:r>
          </a:p>
          <a:p>
            <a:pPr algn="just"/>
            <a:r>
              <a:rPr lang="id-ID" sz="2000" dirty="0"/>
              <a:t>Akan diletakkan angka-angka di sepanjang lingkaran bagian luar seperti pada roda roullete yang sebenarnya. (gambar 2)</a:t>
            </a:r>
          </a:p>
          <a:p>
            <a:pPr algn="just"/>
            <a:r>
              <a:rPr lang="id-ID" sz="2000" dirty="0"/>
              <a:t>Di sepanjang lingkaran bagian luar terdapat 100 angka mulai dari 0 sampai 99, dan mereka dibagi-bagi sesuai dengan probabilita setiap nilai permintaan. Sebagai contoh, 20 angka mulai dari 0 sampai 19 (yaitu 20% dari 100 angka) berhubungan dengan permintaan sebesar 14 kotak susu. Sekarang dapat ditentukan nilai permintaan dengan memberi tanda pada angka-angka dimana roda tersebut berhenti sembali melihat ke bagian dari roda tersebut.</a:t>
            </a:r>
            <a:endParaRPr lang="en-US" sz="2000" dirty="0"/>
          </a:p>
        </p:txBody>
      </p:sp>
      <p:sp>
        <p:nvSpPr>
          <p:cNvPr id="6" name="Slide Number Placeholder 5"/>
          <p:cNvSpPr>
            <a:spLocks noGrp="1"/>
          </p:cNvSpPr>
          <p:nvPr>
            <p:ph type="sldNum" sz="quarter" idx="12"/>
          </p:nvPr>
        </p:nvSpPr>
        <p:spPr/>
        <p:txBody>
          <a:bodyPr/>
          <a:lstStyle/>
          <a:p>
            <a:fld id="{7B711881-7D3F-4203-9007-BF4ED1821D3A}" type="slidenum">
              <a:rPr lang="en-US" altLang="en-US" smtClean="0"/>
              <a:pPr/>
              <a:t>10</a:t>
            </a:fld>
            <a:endParaRPr lang="en-US" altLang="en-US"/>
          </a:p>
        </p:txBody>
      </p:sp>
    </p:spTree>
    <p:extLst>
      <p:ext uri="{BB962C8B-B14F-4D97-AF65-F5344CB8AC3E}">
        <p14:creationId xmlns:p14="http://schemas.microsoft.com/office/powerpoint/2010/main" val="2837845698"/>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d-ID" dirty="0"/>
              <a:t>Gambar 2</a:t>
            </a:r>
            <a:endParaRPr lang="en-US" dirty="0"/>
          </a:p>
        </p:txBody>
      </p:sp>
      <p:sp>
        <p:nvSpPr>
          <p:cNvPr id="6" name="Slide Number Placeholder 5"/>
          <p:cNvSpPr>
            <a:spLocks noGrp="1"/>
          </p:cNvSpPr>
          <p:nvPr>
            <p:ph type="sldNum" sz="quarter" idx="12"/>
          </p:nvPr>
        </p:nvSpPr>
        <p:spPr/>
        <p:txBody>
          <a:bodyPr/>
          <a:lstStyle/>
          <a:p>
            <a:fld id="{7B711881-7D3F-4203-9007-BF4ED1821D3A}" type="slidenum">
              <a:rPr lang="en-US" altLang="en-US" smtClean="0"/>
              <a:pPr/>
              <a:t>11</a:t>
            </a:fld>
            <a:endParaRPr lang="en-US" altLang="en-US"/>
          </a:p>
        </p:txBody>
      </p:sp>
      <p:pic>
        <p:nvPicPr>
          <p:cNvPr id="3074" name="Picture 2"/>
          <p:cNvPicPr>
            <a:picLocks noGrp="1" noChangeAspect="1" noChangeArrowheads="1"/>
          </p:cNvPicPr>
          <p:nvPr>
            <p:ph idx="1"/>
          </p:nvPr>
        </p:nvPicPr>
        <p:blipFill>
          <a:blip r:embed="rId2"/>
          <a:srcRect l="34914" t="21466" r="32252" b="29603"/>
          <a:stretch>
            <a:fillRect/>
          </a:stretch>
        </p:blipFill>
        <p:spPr bwMode="auto">
          <a:xfrm>
            <a:off x="1500166" y="1214422"/>
            <a:ext cx="5857916" cy="4929222"/>
          </a:xfrm>
          <a:prstGeom prst="rect">
            <a:avLst/>
          </a:prstGeom>
          <a:noFill/>
          <a:ln w="9525">
            <a:noFill/>
            <a:miter lim="800000"/>
            <a:headEnd/>
            <a:tailEnd/>
          </a:ln>
          <a:effectLst/>
        </p:spPr>
      </p:pic>
    </p:spTree>
    <p:extLst>
      <p:ext uri="{BB962C8B-B14F-4D97-AF65-F5344CB8AC3E}">
        <p14:creationId xmlns:p14="http://schemas.microsoft.com/office/powerpoint/2010/main" val="1521419177"/>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268760"/>
            <a:ext cx="8143932" cy="4525963"/>
          </a:xfrm>
        </p:spPr>
        <p:txBody>
          <a:bodyPr/>
          <a:lstStyle/>
          <a:p>
            <a:pPr algn="just"/>
            <a:r>
              <a:rPr lang="id-ID" sz="2400" dirty="0"/>
              <a:t>Ketika manajer memutar roda baru ini, permintaan kotak susu aktual akan ditentukan oleh sebuah angka. Sebagai contoh, jika angka 71 muncul dari putaran tersebut, permintaan setiap minggu adalah sebesar 16 kotak;itu sebabnya disebut angka acak </a:t>
            </a:r>
            <a:r>
              <a:rPr lang="id-ID" sz="2400" i="1" dirty="0"/>
              <a:t>(random numbers).</a:t>
            </a:r>
          </a:p>
          <a:p>
            <a:pPr algn="just"/>
            <a:r>
              <a:rPr lang="id-ID" sz="2400" dirty="0"/>
              <a:t>Tidak selalu praktis untuk menentukan permintaan susu mingguan dengan memutar sebuah roda. Sebagai alternatif, proses memutar roda tersebut dapat ditiru dengan menggunakan angka acak saja.</a:t>
            </a:r>
            <a:endParaRPr lang="en-US" sz="2400" dirty="0"/>
          </a:p>
        </p:txBody>
      </p:sp>
      <p:sp>
        <p:nvSpPr>
          <p:cNvPr id="6" name="Slide Number Placeholder 5"/>
          <p:cNvSpPr>
            <a:spLocks noGrp="1"/>
          </p:cNvSpPr>
          <p:nvPr>
            <p:ph type="sldNum" sz="quarter" idx="12"/>
          </p:nvPr>
        </p:nvSpPr>
        <p:spPr/>
        <p:txBody>
          <a:bodyPr/>
          <a:lstStyle/>
          <a:p>
            <a:fld id="{7B711881-7D3F-4203-9007-BF4ED1821D3A}" type="slidenum">
              <a:rPr lang="en-US" altLang="en-US" smtClean="0"/>
              <a:pPr/>
              <a:t>12</a:t>
            </a:fld>
            <a:endParaRPr lang="en-US" altLang="en-US"/>
          </a:p>
        </p:txBody>
      </p:sp>
    </p:spTree>
    <p:extLst>
      <p:ext uri="{BB962C8B-B14F-4D97-AF65-F5344CB8AC3E}">
        <p14:creationId xmlns:p14="http://schemas.microsoft.com/office/powerpoint/2010/main" val="3151365334"/>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642918"/>
            <a:ext cx="7615262" cy="4525963"/>
          </a:xfrm>
        </p:spPr>
        <p:txBody>
          <a:bodyPr/>
          <a:lstStyle/>
          <a:p>
            <a:pPr algn="just"/>
            <a:r>
              <a:rPr lang="id-ID" sz="2400" dirty="0"/>
              <a:t>Pertama, dipindahkan angka-angka acak untuk setiap permintaan dari roda roullete ke sebuah tabel. Kemudian, sebagai ganti dari memutar roda untuk mendapatkan angka acak, kita akan memiih satu angka acak dari tabel 3, yang disebut  </a:t>
            </a:r>
            <a:r>
              <a:rPr lang="id-ID" sz="2400" b="1" i="1" dirty="0"/>
              <a:t>tabel angka acak (random number table). </a:t>
            </a:r>
            <a:r>
              <a:rPr lang="id-ID" sz="2400" dirty="0"/>
              <a:t>Angka-angka acak ini dihasilkan oleh komputer sehingga kemungkinan terjadinya adalah sama </a:t>
            </a:r>
            <a:r>
              <a:rPr lang="id-ID" sz="2400" i="1" dirty="0"/>
              <a:t>(equally likely to occur), </a:t>
            </a:r>
            <a:r>
              <a:rPr lang="id-ID" sz="2400" dirty="0"/>
              <a:t>seperti halnya jika memutar roda. Sebagai contoh, anggaplah memilih angka 39 dalam tabel 2.</a:t>
            </a:r>
          </a:p>
          <a:p>
            <a:pPr algn="just"/>
            <a:r>
              <a:rPr lang="id-ID" sz="2400" dirty="0">
                <a:solidFill>
                  <a:srgbClr val="00B0F0"/>
                </a:solidFill>
              </a:rPr>
              <a:t>Tabel 2</a:t>
            </a:r>
            <a:endParaRPr lang="en-US" sz="2400" dirty="0">
              <a:solidFill>
                <a:srgbClr val="00B0F0"/>
              </a:solidFill>
            </a:endParaRPr>
          </a:p>
        </p:txBody>
      </p:sp>
      <p:sp>
        <p:nvSpPr>
          <p:cNvPr id="6" name="Slide Number Placeholder 5"/>
          <p:cNvSpPr>
            <a:spLocks noGrp="1"/>
          </p:cNvSpPr>
          <p:nvPr>
            <p:ph type="sldNum" sz="quarter" idx="12"/>
          </p:nvPr>
        </p:nvSpPr>
        <p:spPr/>
        <p:txBody>
          <a:bodyPr/>
          <a:lstStyle/>
          <a:p>
            <a:fld id="{7B711881-7D3F-4203-9007-BF4ED1821D3A}" type="slidenum">
              <a:rPr lang="en-US" altLang="en-US" smtClean="0"/>
              <a:pPr/>
              <a:t>13</a:t>
            </a:fld>
            <a:endParaRPr lang="en-US" altLang="en-US"/>
          </a:p>
        </p:txBody>
      </p:sp>
    </p:spTree>
    <p:extLst>
      <p:ext uri="{BB962C8B-B14F-4D97-AF65-F5344CB8AC3E}">
        <p14:creationId xmlns:p14="http://schemas.microsoft.com/office/powerpoint/2010/main" val="467391830"/>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B711881-7D3F-4203-9007-BF4ED1821D3A}" type="slidenum">
              <a:rPr lang="en-US" altLang="en-US" smtClean="0"/>
              <a:pPr/>
              <a:t>14</a:t>
            </a:fld>
            <a:endParaRPr lang="en-US" altLang="en-US"/>
          </a:p>
        </p:txBody>
      </p:sp>
      <p:pic>
        <p:nvPicPr>
          <p:cNvPr id="4098" name="Picture 2"/>
          <p:cNvPicPr>
            <a:picLocks noGrp="1" noChangeAspect="1" noChangeArrowheads="1"/>
          </p:cNvPicPr>
          <p:nvPr>
            <p:ph idx="1"/>
          </p:nvPr>
        </p:nvPicPr>
        <p:blipFill>
          <a:blip r:embed="rId2"/>
          <a:srcRect l="29589" t="41985" r="26927" b="31182"/>
          <a:stretch>
            <a:fillRect/>
          </a:stretch>
        </p:blipFill>
        <p:spPr bwMode="auto">
          <a:xfrm>
            <a:off x="357190" y="2204864"/>
            <a:ext cx="7427734" cy="3312368"/>
          </a:xfrm>
          <a:prstGeom prst="rect">
            <a:avLst/>
          </a:prstGeom>
          <a:noFill/>
          <a:ln w="9525">
            <a:noFill/>
            <a:miter lim="800000"/>
            <a:headEnd/>
            <a:tailEnd/>
          </a:ln>
          <a:effectLst/>
        </p:spPr>
      </p:pic>
      <p:sp>
        <p:nvSpPr>
          <p:cNvPr id="7" name="Rectangle 6"/>
          <p:cNvSpPr/>
          <p:nvPr/>
        </p:nvSpPr>
        <p:spPr>
          <a:xfrm>
            <a:off x="467544" y="765581"/>
            <a:ext cx="6696744" cy="923330"/>
          </a:xfrm>
          <a:prstGeom prst="rect">
            <a:avLst/>
          </a:prstGeom>
        </p:spPr>
        <p:txBody>
          <a:bodyPr wrap="square">
            <a:spAutoFit/>
          </a:bodyPr>
          <a:lstStyle/>
          <a:p>
            <a:pPr>
              <a:buFont typeface="Arial" pitchFamily="34" charset="0"/>
              <a:buChar char="•"/>
            </a:pPr>
            <a:r>
              <a:rPr lang="id-ID" dirty="0"/>
              <a:t>    Dengan melihat tabel 2. kembali, dapat   dilihat bahwa angka acak 39 terletak di antara angka</a:t>
            </a:r>
            <a:r>
              <a:rPr lang="en-US" dirty="0"/>
              <a:t> </a:t>
            </a:r>
            <a:r>
              <a:rPr lang="id-ID" dirty="0"/>
              <a:t> 20 – 59, yang berhubungan dengan permintaan mingguan sebesar 15 kotak susu. </a:t>
            </a:r>
          </a:p>
        </p:txBody>
      </p:sp>
    </p:spTree>
    <p:extLst>
      <p:ext uri="{BB962C8B-B14F-4D97-AF65-F5344CB8AC3E}">
        <p14:creationId xmlns:p14="http://schemas.microsoft.com/office/powerpoint/2010/main" val="811248330"/>
      </p:ext>
    </p:extLst>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124744"/>
            <a:ext cx="7920880" cy="4525963"/>
          </a:xfrm>
        </p:spPr>
        <p:txBody>
          <a:bodyPr/>
          <a:lstStyle/>
          <a:p>
            <a:pPr algn="just"/>
            <a:r>
              <a:rPr lang="id-ID" sz="2400" dirty="0"/>
              <a:t>Dengan mengulangi proses memilih angka acak dari Tabel 3 (mulai dari titik manapun dalam tabel dan bergerak ke arah manapun tapi tanpa mengulangi urutan yang sama) lalu menentukan permintaan mingguan dari angka acak tersebut, dapat disimulasikan permintaan untuk suatu periode waktu.</a:t>
            </a:r>
          </a:p>
          <a:p>
            <a:pPr algn="just"/>
            <a:r>
              <a:rPr lang="id-ID" sz="2400" dirty="0"/>
              <a:t>Sebagai contoh, tabel 4 menunjukkan permintaan untuk periode 15 minggu berturut-turut.</a:t>
            </a:r>
            <a:endParaRPr lang="en-US" sz="2400" dirty="0"/>
          </a:p>
          <a:p>
            <a:pPr marL="0" indent="0" algn="just">
              <a:buNone/>
            </a:pPr>
            <a:br>
              <a:rPr lang="id-ID" sz="2400" dirty="0"/>
            </a:br>
            <a:endParaRPr lang="en-US" sz="2400" dirty="0"/>
          </a:p>
        </p:txBody>
      </p:sp>
      <p:sp>
        <p:nvSpPr>
          <p:cNvPr id="6" name="Slide Number Placeholder 5"/>
          <p:cNvSpPr>
            <a:spLocks noGrp="1"/>
          </p:cNvSpPr>
          <p:nvPr>
            <p:ph type="sldNum" sz="quarter" idx="12"/>
          </p:nvPr>
        </p:nvSpPr>
        <p:spPr/>
        <p:txBody>
          <a:bodyPr/>
          <a:lstStyle/>
          <a:p>
            <a:fld id="{7B711881-7D3F-4203-9007-BF4ED1821D3A}" type="slidenum">
              <a:rPr lang="en-US" altLang="en-US" smtClean="0"/>
              <a:pPr/>
              <a:t>15</a:t>
            </a:fld>
            <a:endParaRPr lang="en-US" altLang="en-US"/>
          </a:p>
        </p:txBody>
      </p:sp>
    </p:spTree>
    <p:extLst>
      <p:ext uri="{BB962C8B-B14F-4D97-AF65-F5344CB8AC3E}">
        <p14:creationId xmlns:p14="http://schemas.microsoft.com/office/powerpoint/2010/main" val="3523762879"/>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buFont typeface="Arial" pitchFamily="34" charset="0"/>
              <a:buChar char="•"/>
            </a:pPr>
            <a:r>
              <a:rPr lang="id-ID" dirty="0"/>
              <a:t>Tabel 4</a:t>
            </a:r>
            <a:endParaRPr lang="en-US" dirty="0"/>
          </a:p>
        </p:txBody>
      </p:sp>
      <p:sp>
        <p:nvSpPr>
          <p:cNvPr id="6" name="Slide Number Placeholder 5"/>
          <p:cNvSpPr>
            <a:spLocks noGrp="1"/>
          </p:cNvSpPr>
          <p:nvPr>
            <p:ph type="sldNum" sz="quarter" idx="12"/>
          </p:nvPr>
        </p:nvSpPr>
        <p:spPr/>
        <p:txBody>
          <a:bodyPr/>
          <a:lstStyle/>
          <a:p>
            <a:fld id="{7B711881-7D3F-4203-9007-BF4ED1821D3A}" type="slidenum">
              <a:rPr lang="en-US" altLang="en-US" smtClean="0"/>
              <a:pPr/>
              <a:t>16</a:t>
            </a:fld>
            <a:endParaRPr lang="en-US" altLang="en-US"/>
          </a:p>
        </p:txBody>
      </p:sp>
      <p:pic>
        <p:nvPicPr>
          <p:cNvPr id="5122" name="Picture 2"/>
          <p:cNvPicPr>
            <a:picLocks noGrp="1" noChangeAspect="1" noChangeArrowheads="1"/>
          </p:cNvPicPr>
          <p:nvPr>
            <p:ph idx="1"/>
          </p:nvPr>
        </p:nvPicPr>
        <p:blipFill>
          <a:blip r:embed="rId2"/>
          <a:srcRect l="32252" t="16405" r="26927" b="21711"/>
          <a:stretch>
            <a:fillRect/>
          </a:stretch>
        </p:blipFill>
        <p:spPr bwMode="auto">
          <a:xfrm>
            <a:off x="571472" y="1428736"/>
            <a:ext cx="7215238" cy="4643470"/>
          </a:xfrm>
          <a:prstGeom prst="rect">
            <a:avLst/>
          </a:prstGeom>
          <a:noFill/>
          <a:ln w="9525">
            <a:noFill/>
            <a:miter lim="800000"/>
            <a:headEnd/>
            <a:tailEnd/>
          </a:ln>
          <a:effectLst/>
        </p:spPr>
      </p:pic>
    </p:spTree>
    <p:extLst>
      <p:ext uri="{BB962C8B-B14F-4D97-AF65-F5344CB8AC3E}">
        <p14:creationId xmlns:p14="http://schemas.microsoft.com/office/powerpoint/2010/main" val="2824798411"/>
      </p:ext>
    </p:extLst>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857232"/>
            <a:ext cx="8072494" cy="4525963"/>
          </a:xfrm>
        </p:spPr>
        <p:txBody>
          <a:bodyPr/>
          <a:lstStyle/>
          <a:p>
            <a:r>
              <a:rPr lang="id-ID" sz="2400" b="1" dirty="0"/>
              <a:t>Perkiraan permintaan rata-rata = 241</a:t>
            </a:r>
            <a:br>
              <a:rPr lang="id-ID" sz="2400" dirty="0"/>
            </a:br>
            <a:r>
              <a:rPr lang="id-ID" sz="2400" dirty="0"/>
              <a:t>				    = 16.1 kotak per minggu manajer tersebut kemudian dapat menggunakan informasi ini untuk menentukan jumlah kotak susu yang harus dipesan tiap minggunya.</a:t>
            </a:r>
          </a:p>
          <a:p>
            <a:pPr algn="just"/>
            <a:r>
              <a:rPr lang="id-ID" sz="2400" dirty="0"/>
              <a:t>Permintaan rata-rata dapt dihitung lebih tepat secara </a:t>
            </a:r>
            <a:r>
              <a:rPr lang="id-ID" sz="2400" i="1" dirty="0"/>
              <a:t>analitis </a:t>
            </a:r>
            <a:r>
              <a:rPr lang="id-ID" sz="2400" dirty="0"/>
              <a:t>dengan menggunakan rumus untuk nilai ekspektasi </a:t>
            </a:r>
            <a:r>
              <a:rPr lang="id-ID" sz="2400" i="1" dirty="0"/>
              <a:t>(expected value). </a:t>
            </a:r>
            <a:r>
              <a:rPr lang="id-ID" sz="2400" dirty="0"/>
              <a:t>Nilai </a:t>
            </a:r>
            <a:r>
              <a:rPr lang="id-ID" sz="2400" i="1" dirty="0"/>
              <a:t>ekspektasi</a:t>
            </a:r>
            <a:r>
              <a:rPr lang="id-ID" sz="2400" dirty="0"/>
              <a:t> atau permintaan mingguan rata-rata dapat dihitung secara analitis dari distribusi probabilita, P(x).</a:t>
            </a:r>
            <a:endParaRPr lang="en-US" sz="2400" dirty="0"/>
          </a:p>
        </p:txBody>
      </p:sp>
      <p:sp>
        <p:nvSpPr>
          <p:cNvPr id="6" name="Slide Number Placeholder 5"/>
          <p:cNvSpPr>
            <a:spLocks noGrp="1"/>
          </p:cNvSpPr>
          <p:nvPr>
            <p:ph type="sldNum" sz="quarter" idx="12"/>
          </p:nvPr>
        </p:nvSpPr>
        <p:spPr/>
        <p:txBody>
          <a:bodyPr/>
          <a:lstStyle/>
          <a:p>
            <a:fld id="{7B711881-7D3F-4203-9007-BF4ED1821D3A}" type="slidenum">
              <a:rPr lang="en-US" altLang="en-US" smtClean="0"/>
              <a:pPr/>
              <a:t>17</a:t>
            </a:fld>
            <a:endParaRPr lang="en-US" altLang="en-US"/>
          </a:p>
        </p:txBody>
      </p:sp>
    </p:spTree>
    <p:extLst>
      <p:ext uri="{BB962C8B-B14F-4D97-AF65-F5344CB8AC3E}">
        <p14:creationId xmlns:p14="http://schemas.microsoft.com/office/powerpoint/2010/main" val="759521683"/>
      </p:ext>
    </p:extLst>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B711881-7D3F-4203-9007-BF4ED1821D3A}" type="slidenum">
              <a:rPr lang="en-US" altLang="en-US" smtClean="0"/>
              <a:pPr/>
              <a:t>18</a:t>
            </a:fld>
            <a:endParaRPr lang="en-US" altLang="en-US"/>
          </a:p>
        </p:txBody>
      </p:sp>
      <p:pic>
        <p:nvPicPr>
          <p:cNvPr id="6146" name="Picture 2"/>
          <p:cNvPicPr>
            <a:picLocks noGrp="1" noChangeAspect="1" noChangeArrowheads="1"/>
          </p:cNvPicPr>
          <p:nvPr>
            <p:ph idx="1"/>
          </p:nvPr>
        </p:nvPicPr>
        <p:blipFill>
          <a:blip r:embed="rId2"/>
          <a:srcRect l="40238" t="10417" r="39351" b="76956"/>
          <a:stretch>
            <a:fillRect/>
          </a:stretch>
        </p:blipFill>
        <p:spPr bwMode="auto">
          <a:xfrm>
            <a:off x="3552804" y="648535"/>
            <a:ext cx="3000396" cy="928694"/>
          </a:xfrm>
          <a:prstGeom prst="rect">
            <a:avLst/>
          </a:prstGeom>
          <a:noFill/>
          <a:ln w="9525">
            <a:noFill/>
            <a:miter lim="800000"/>
            <a:headEnd/>
            <a:tailEnd/>
          </a:ln>
          <a:effectLst/>
        </p:spPr>
      </p:pic>
      <p:sp>
        <p:nvSpPr>
          <p:cNvPr id="7" name="Rectangle 6"/>
          <p:cNvSpPr/>
          <p:nvPr/>
        </p:nvSpPr>
        <p:spPr>
          <a:xfrm>
            <a:off x="827584" y="2060848"/>
            <a:ext cx="6429404" cy="2031325"/>
          </a:xfrm>
          <a:prstGeom prst="rect">
            <a:avLst/>
          </a:prstGeom>
        </p:spPr>
        <p:txBody>
          <a:bodyPr wrap="square">
            <a:spAutoFit/>
          </a:bodyPr>
          <a:lstStyle/>
          <a:p>
            <a:pPr>
              <a:buFont typeface="Arial" pitchFamily="34" charset="0"/>
              <a:buChar char="•"/>
            </a:pPr>
            <a:r>
              <a:rPr lang="id-ID" dirty="0"/>
              <a:t> dimana</a:t>
            </a:r>
          </a:p>
          <a:p>
            <a:r>
              <a:rPr lang="id-ID" dirty="0"/>
              <a:t>    xi = nilai permintaan</a:t>
            </a:r>
          </a:p>
          <a:p>
            <a:r>
              <a:rPr lang="id-ID" dirty="0"/>
              <a:t>    IP(xi) = probabilita permintaan</a:t>
            </a:r>
          </a:p>
          <a:p>
            <a:r>
              <a:rPr lang="id-ID" dirty="0"/>
              <a:t>    n = jumlah nilai permintaan yang berbeda-beda</a:t>
            </a:r>
          </a:p>
          <a:p>
            <a:pPr>
              <a:buFont typeface="Arial" pitchFamily="34" charset="0"/>
              <a:buChar char="•"/>
            </a:pPr>
            <a:r>
              <a:rPr lang="id-ID" dirty="0"/>
              <a:t> E(x) = (0.20)(14) + (0.40)(15) + (0.20)(16)</a:t>
            </a:r>
          </a:p>
          <a:p>
            <a:r>
              <a:rPr lang="id-ID" dirty="0"/>
              <a:t>	 + (0.10)(17) (0.10)(18)</a:t>
            </a:r>
          </a:p>
          <a:p>
            <a:r>
              <a:rPr lang="id-ID" dirty="0"/>
              <a:t>          = 15.5 kotak per minggu</a:t>
            </a:r>
          </a:p>
        </p:txBody>
      </p:sp>
    </p:spTree>
    <p:extLst>
      <p:ext uri="{BB962C8B-B14F-4D97-AF65-F5344CB8AC3E}">
        <p14:creationId xmlns:p14="http://schemas.microsoft.com/office/powerpoint/2010/main" val="3720443241"/>
      </p:ext>
    </p:extLst>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712748"/>
            <a:ext cx="7815812" cy="5643602"/>
          </a:xfrm>
        </p:spPr>
        <p:txBody>
          <a:bodyPr/>
          <a:lstStyle/>
          <a:p>
            <a:r>
              <a:rPr lang="id-ID" sz="2400" dirty="0"/>
              <a:t>Hasil analitis sebesar 15</a:t>
            </a:r>
            <a:br>
              <a:rPr lang="id-ID" sz="2400" dirty="0"/>
            </a:br>
            <a:r>
              <a:rPr lang="id-ID" sz="2400" dirty="0"/>
              <a:t>Hasil analitis sebesar 15.5 kotak dekat dengan hasil simulasi sebesar 16.1 kotak, tetapi tetap terdapat beberapa perbedaan yang jelas. Batas perbedaan (0.6 kotak) antara nilai simulasi dengan nilai analitis merupakan hasil dari beberapa periode dimana simulasi dilakukan.</a:t>
            </a:r>
          </a:p>
          <a:p>
            <a:r>
              <a:rPr lang="id-ID" sz="2400" dirty="0"/>
              <a:t>Hasil dari studi simulasi dipengaruhi oleh berapa kali simulasi dilakukan (yaitu jumlah percobaan). Oleh karena itu, semakin banyak periode dimana simulasi dilakukan, semakin akurat hasil yang diberikan.</a:t>
            </a:r>
          </a:p>
          <a:p>
            <a:r>
              <a:rPr lang="id-ID" sz="2400" dirty="0"/>
              <a:t>Jika suatu simulasi telah diulang beberapa kali sampai mencapai hasil rata-rata yang tetap konstan, hasil ini sama dengan hasil </a:t>
            </a:r>
            <a:r>
              <a:rPr lang="id-ID" sz="2400" b="1" i="1" dirty="0"/>
              <a:t>keadaan tetap </a:t>
            </a:r>
            <a:r>
              <a:rPr lang="id-ID" sz="2400" i="1" dirty="0"/>
              <a:t>(steady-state).</a:t>
            </a:r>
            <a:endParaRPr lang="en-US" sz="2400" i="1" dirty="0"/>
          </a:p>
        </p:txBody>
      </p:sp>
      <p:sp>
        <p:nvSpPr>
          <p:cNvPr id="6" name="Slide Number Placeholder 5"/>
          <p:cNvSpPr>
            <a:spLocks noGrp="1"/>
          </p:cNvSpPr>
          <p:nvPr>
            <p:ph type="sldNum" sz="quarter" idx="12"/>
          </p:nvPr>
        </p:nvSpPr>
        <p:spPr/>
        <p:txBody>
          <a:bodyPr/>
          <a:lstStyle/>
          <a:p>
            <a:fld id="{7B711881-7D3F-4203-9007-BF4ED1821D3A}" type="slidenum">
              <a:rPr lang="en-US" altLang="en-US" smtClean="0"/>
              <a:pPr/>
              <a:t>19</a:t>
            </a:fld>
            <a:endParaRPr lang="en-US" altLang="en-US"/>
          </a:p>
        </p:txBody>
      </p:sp>
    </p:spTree>
    <p:extLst>
      <p:ext uri="{BB962C8B-B14F-4D97-AF65-F5344CB8AC3E}">
        <p14:creationId xmlns:p14="http://schemas.microsoft.com/office/powerpoint/2010/main" val="1155330788"/>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36912"/>
            <a:ext cx="8229600" cy="1143000"/>
          </a:xfrm>
        </p:spPr>
        <p:txBody>
          <a:bodyPr/>
          <a:lstStyle/>
          <a:p>
            <a:r>
              <a:rPr lang="en-US" sz="8000" b="1" dirty="0"/>
              <a:t>Simulation </a:t>
            </a:r>
            <a:r>
              <a:rPr lang="en-US" dirty="0"/>
              <a:t> </a:t>
            </a:r>
          </a:p>
        </p:txBody>
      </p:sp>
      <p:sp>
        <p:nvSpPr>
          <p:cNvPr id="6" name="Slide Number Placeholder 5"/>
          <p:cNvSpPr>
            <a:spLocks noGrp="1"/>
          </p:cNvSpPr>
          <p:nvPr>
            <p:ph type="sldNum" sz="quarter" idx="12"/>
          </p:nvPr>
        </p:nvSpPr>
        <p:spPr/>
        <p:txBody>
          <a:bodyPr/>
          <a:lstStyle/>
          <a:p>
            <a:fld id="{7B711881-7D3F-4203-9007-BF4ED1821D3A}" type="slidenum">
              <a:rPr lang="en-US" altLang="en-US" smtClean="0"/>
              <a:pPr/>
              <a:t>2</a:t>
            </a:fld>
            <a:endParaRPr lang="en-US" altLang="en-US"/>
          </a:p>
        </p:txBody>
      </p:sp>
    </p:spTree>
    <p:extLst>
      <p:ext uri="{BB962C8B-B14F-4D97-AF65-F5344CB8AC3E}">
        <p14:creationId xmlns:p14="http://schemas.microsoft.com/office/powerpoint/2010/main" val="1665427396"/>
      </p:ext>
    </p:extLst>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Simulasi Sistem Antrian</a:t>
            </a:r>
            <a:endParaRPr lang="en-US" dirty="0"/>
          </a:p>
        </p:txBody>
      </p:sp>
      <p:sp>
        <p:nvSpPr>
          <p:cNvPr id="3" name="Content Placeholder 2"/>
          <p:cNvSpPr>
            <a:spLocks noGrp="1"/>
          </p:cNvSpPr>
          <p:nvPr>
            <p:ph idx="1"/>
          </p:nvPr>
        </p:nvSpPr>
        <p:spPr>
          <a:xfrm>
            <a:off x="1000100" y="1285860"/>
            <a:ext cx="7115196" cy="4525963"/>
          </a:xfrm>
        </p:spPr>
        <p:txBody>
          <a:bodyPr/>
          <a:lstStyle/>
          <a:p>
            <a:pPr algn="just"/>
            <a:r>
              <a:rPr lang="id-ID" sz="2000" dirty="0"/>
              <a:t>Untuk memperagakan simulasi sistem antrian, akan digunakan sebuah sistem yang serupa dengan contoh Fast Shop Market. Dalam sistem ini, layanan drive-in terdiri dari satu mesin kas dan satu antrian tunggal. Dalam contoh ini diasumsikan bahwa interval waktu antara kedatangan pelanggan dan waktu pelayanan merupakan variabel acak yang </a:t>
            </a:r>
            <a:r>
              <a:rPr lang="id-ID" sz="2000" b="1" i="1" dirty="0"/>
              <a:t>diskrit/berbeda-beda</a:t>
            </a:r>
            <a:r>
              <a:rPr lang="id-ID" sz="2000" dirty="0"/>
              <a:t> </a:t>
            </a:r>
            <a:r>
              <a:rPr lang="id-ID" sz="2000" i="1" dirty="0"/>
              <a:t>(disceter) </a:t>
            </a:r>
            <a:r>
              <a:rPr lang="id-ID" sz="2000" dirty="0"/>
              <a:t>yang ditentukan oleh distribusi probabilita dalam tabel 5 dan 6.</a:t>
            </a:r>
          </a:p>
          <a:p>
            <a:pPr algn="just"/>
            <a:r>
              <a:rPr lang="id-ID" sz="2000" dirty="0"/>
              <a:t>Tabel 5 menunjukkan waktu kedatangan antara </a:t>
            </a:r>
            <a:r>
              <a:rPr lang="id-ID" sz="2000" i="1" dirty="0"/>
              <a:t>(interarrival time), </a:t>
            </a:r>
            <a:r>
              <a:rPr lang="id-ID" sz="2000" dirty="0"/>
              <a:t>atau seberapa sering para pelanggan datang ke mesin kas. Sebagai contoh, terdapat probabilita sebesar 0.20 bahwa pelanggan berikutnya datang </a:t>
            </a:r>
            <a:r>
              <a:rPr lang="id-ID" sz="2000" i="1" dirty="0"/>
              <a:t>satu menit</a:t>
            </a:r>
            <a:r>
              <a:rPr lang="id-ID" sz="2000" dirty="0"/>
              <a:t> setelah pelanggan sebelumnya.</a:t>
            </a:r>
          </a:p>
          <a:p>
            <a:pPr algn="just"/>
            <a:r>
              <a:rPr lang="id-ID" sz="2000" dirty="0"/>
              <a:t>Tabel 6 menentukan waktu pelayanan untuk seorang pelanggan</a:t>
            </a:r>
            <a:br>
              <a:rPr lang="id-ID" sz="2000" dirty="0"/>
            </a:br>
            <a:endParaRPr lang="en-US" sz="2000" dirty="0"/>
          </a:p>
        </p:txBody>
      </p:sp>
      <p:sp>
        <p:nvSpPr>
          <p:cNvPr id="6" name="Slide Number Placeholder 5"/>
          <p:cNvSpPr>
            <a:spLocks noGrp="1"/>
          </p:cNvSpPr>
          <p:nvPr>
            <p:ph type="sldNum" sz="quarter" idx="12"/>
          </p:nvPr>
        </p:nvSpPr>
        <p:spPr/>
        <p:txBody>
          <a:bodyPr/>
          <a:lstStyle/>
          <a:p>
            <a:fld id="{7B711881-7D3F-4203-9007-BF4ED1821D3A}" type="slidenum">
              <a:rPr lang="en-US" altLang="en-US" smtClean="0"/>
              <a:pPr/>
              <a:t>20</a:t>
            </a:fld>
            <a:endParaRPr lang="en-US" altLang="en-US"/>
          </a:p>
        </p:txBody>
      </p:sp>
    </p:spTree>
    <p:extLst>
      <p:ext uri="{BB962C8B-B14F-4D97-AF65-F5344CB8AC3E}">
        <p14:creationId xmlns:p14="http://schemas.microsoft.com/office/powerpoint/2010/main" val="2977831758"/>
      </p:ext>
    </p:extLst>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B711881-7D3F-4203-9007-BF4ED1821D3A}" type="slidenum">
              <a:rPr lang="en-US" altLang="en-US" smtClean="0"/>
              <a:pPr/>
              <a:t>21</a:t>
            </a:fld>
            <a:endParaRPr lang="en-US" altLang="en-US"/>
          </a:p>
        </p:txBody>
      </p:sp>
      <p:pic>
        <p:nvPicPr>
          <p:cNvPr id="7170" name="Picture 2"/>
          <p:cNvPicPr>
            <a:picLocks noGrp="1" noChangeAspect="1" noChangeArrowheads="1"/>
          </p:cNvPicPr>
          <p:nvPr>
            <p:ph idx="1"/>
          </p:nvPr>
        </p:nvPicPr>
        <p:blipFill>
          <a:blip r:embed="rId2"/>
          <a:srcRect l="27814" t="16731" r="27815" b="20133"/>
          <a:stretch>
            <a:fillRect/>
          </a:stretch>
        </p:blipFill>
        <p:spPr bwMode="auto">
          <a:xfrm>
            <a:off x="500034" y="428604"/>
            <a:ext cx="7929618" cy="5429288"/>
          </a:xfrm>
          <a:prstGeom prst="rect">
            <a:avLst/>
          </a:prstGeom>
          <a:noFill/>
          <a:ln w="9525">
            <a:noFill/>
            <a:miter lim="800000"/>
            <a:headEnd/>
            <a:tailEnd/>
          </a:ln>
          <a:effectLst/>
        </p:spPr>
      </p:pic>
    </p:spTree>
    <p:extLst>
      <p:ext uri="{BB962C8B-B14F-4D97-AF65-F5344CB8AC3E}">
        <p14:creationId xmlns:p14="http://schemas.microsoft.com/office/powerpoint/2010/main" val="272712282"/>
      </p:ext>
    </p:extLst>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solidFill>
                  <a:srgbClr val="0070C0"/>
                </a:solidFill>
              </a:rPr>
              <a:t> </a:t>
            </a:r>
            <a:r>
              <a:rPr lang="id-ID" b="1" dirty="0">
                <a:solidFill>
                  <a:srgbClr val="0070C0"/>
                </a:solidFill>
              </a:rPr>
              <a:t>Proses simulasi manual</a:t>
            </a:r>
            <a:endParaRPr lang="en-US" dirty="0">
              <a:solidFill>
                <a:srgbClr val="0070C0"/>
              </a:solidFill>
            </a:endParaRPr>
          </a:p>
        </p:txBody>
      </p:sp>
      <p:sp>
        <p:nvSpPr>
          <p:cNvPr id="6" name="Slide Number Placeholder 5"/>
          <p:cNvSpPr>
            <a:spLocks noGrp="1"/>
          </p:cNvSpPr>
          <p:nvPr>
            <p:ph type="sldNum" sz="quarter" idx="12"/>
          </p:nvPr>
        </p:nvSpPr>
        <p:spPr/>
        <p:txBody>
          <a:bodyPr/>
          <a:lstStyle/>
          <a:p>
            <a:fld id="{7B711881-7D3F-4203-9007-BF4ED1821D3A}" type="slidenum">
              <a:rPr lang="en-US" altLang="en-US" smtClean="0"/>
              <a:pPr/>
              <a:t>22</a:t>
            </a:fld>
            <a:endParaRPr lang="en-US" altLang="en-US"/>
          </a:p>
        </p:txBody>
      </p:sp>
      <p:pic>
        <p:nvPicPr>
          <p:cNvPr id="8194" name="Picture 2"/>
          <p:cNvPicPr>
            <a:picLocks noGrp="1" noChangeAspect="1" noChangeArrowheads="1"/>
          </p:cNvPicPr>
          <p:nvPr>
            <p:ph idx="1"/>
          </p:nvPr>
        </p:nvPicPr>
        <p:blipFill>
          <a:blip r:embed="rId2"/>
          <a:srcRect l="26040" t="21465" r="23377" b="20133"/>
          <a:stretch>
            <a:fillRect/>
          </a:stretch>
        </p:blipFill>
        <p:spPr bwMode="auto">
          <a:xfrm>
            <a:off x="428596" y="1357298"/>
            <a:ext cx="8215370" cy="4857784"/>
          </a:xfrm>
          <a:prstGeom prst="rect">
            <a:avLst/>
          </a:prstGeom>
          <a:noFill/>
          <a:ln w="9525">
            <a:noFill/>
            <a:miter lim="800000"/>
            <a:headEnd/>
            <a:tailEnd/>
          </a:ln>
          <a:effectLst/>
        </p:spPr>
      </p:pic>
    </p:spTree>
    <p:extLst>
      <p:ext uri="{BB962C8B-B14F-4D97-AF65-F5344CB8AC3E}">
        <p14:creationId xmlns:p14="http://schemas.microsoft.com/office/powerpoint/2010/main" val="1433155892"/>
      </p:ext>
    </p:extLst>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id-ID" sz="2400" dirty="0"/>
              <a:t>Apabila simulasi tersebut telah lengkap, dapat </a:t>
            </a:r>
          </a:p>
          <a:p>
            <a:pPr>
              <a:buNone/>
            </a:pPr>
            <a:r>
              <a:rPr lang="id-ID" sz="2400" dirty="0"/>
              <a:t>	dihitung karakteristik operasi dari simulasi yang </a:t>
            </a:r>
          </a:p>
          <a:p>
            <a:pPr>
              <a:buNone/>
            </a:pPr>
            <a:r>
              <a:rPr lang="id-ID" sz="2400" dirty="0"/>
              <a:t>	dihasilkan sebagai berikut :</a:t>
            </a:r>
          </a:p>
          <a:p>
            <a:pPr>
              <a:buNone/>
            </a:pPr>
            <a:r>
              <a:rPr lang="id-ID" sz="2400" dirty="0"/>
              <a:t>	Waktu menunggu rata-rata =</a:t>
            </a:r>
          </a:p>
          <a:p>
            <a:pPr>
              <a:buNone/>
            </a:pPr>
            <a:r>
              <a:rPr lang="id-ID" sz="2400" dirty="0"/>
              <a:t>				= 1.25 menit per pelanggan</a:t>
            </a:r>
          </a:p>
          <a:p>
            <a:pPr>
              <a:buNone/>
            </a:pPr>
            <a:r>
              <a:rPr lang="id-ID" sz="2400" dirty="0"/>
              <a:t>   panjang  antrian rata-rata =</a:t>
            </a:r>
          </a:p>
          <a:p>
            <a:pPr>
              <a:buNone/>
            </a:pPr>
            <a:r>
              <a:rPr lang="id-ID" sz="2400" dirty="0"/>
              <a:t>				= 0.80 pelanggan</a:t>
            </a:r>
          </a:p>
          <a:p>
            <a:pPr>
              <a:buNone/>
            </a:pPr>
            <a:r>
              <a:rPr lang="id-ID" sz="2400" dirty="0"/>
              <a:t>   waktu rata-rata dalam sistem tersebut =</a:t>
            </a:r>
          </a:p>
          <a:p>
            <a:pPr>
              <a:buNone/>
            </a:pPr>
            <a:r>
              <a:rPr lang="id-ID" sz="2400" dirty="0"/>
              <a:t>				= 2.45 menit per pelanggan</a:t>
            </a:r>
            <a:br>
              <a:rPr lang="id-ID" sz="2400" dirty="0"/>
            </a:br>
            <a:endParaRPr lang="id-ID" sz="2400" dirty="0"/>
          </a:p>
          <a:p>
            <a:pPr>
              <a:buNone/>
            </a:pPr>
            <a:br>
              <a:rPr lang="id-ID" dirty="0"/>
            </a:br>
            <a:endParaRPr lang="en-US" dirty="0"/>
          </a:p>
        </p:txBody>
      </p:sp>
      <p:sp>
        <p:nvSpPr>
          <p:cNvPr id="6" name="Slide Number Placeholder 5"/>
          <p:cNvSpPr>
            <a:spLocks noGrp="1"/>
          </p:cNvSpPr>
          <p:nvPr>
            <p:ph type="sldNum" sz="quarter" idx="12"/>
          </p:nvPr>
        </p:nvSpPr>
        <p:spPr/>
        <p:txBody>
          <a:bodyPr/>
          <a:lstStyle/>
          <a:p>
            <a:fld id="{7B711881-7D3F-4203-9007-BF4ED1821D3A}" type="slidenum">
              <a:rPr lang="en-US" altLang="en-US" smtClean="0"/>
              <a:pPr/>
              <a:t>23</a:t>
            </a:fld>
            <a:endParaRPr lang="en-US" altLang="en-US"/>
          </a:p>
        </p:txBody>
      </p:sp>
      <p:pic>
        <p:nvPicPr>
          <p:cNvPr id="9218" name="Picture 2"/>
          <p:cNvPicPr>
            <a:picLocks noChangeAspect="1" noChangeArrowheads="1"/>
          </p:cNvPicPr>
          <p:nvPr/>
        </p:nvPicPr>
        <p:blipFill>
          <a:blip r:embed="rId2"/>
          <a:srcRect l="57650" t="39062" r="31918" b="52149"/>
          <a:stretch>
            <a:fillRect/>
          </a:stretch>
        </p:blipFill>
        <p:spPr bwMode="auto">
          <a:xfrm>
            <a:off x="4643438" y="2714620"/>
            <a:ext cx="1357322" cy="642942"/>
          </a:xfrm>
          <a:prstGeom prst="rect">
            <a:avLst/>
          </a:prstGeom>
          <a:noFill/>
          <a:ln w="9525">
            <a:noFill/>
            <a:miter lim="800000"/>
            <a:headEnd/>
            <a:tailEnd/>
          </a:ln>
          <a:effectLst/>
        </p:spPr>
      </p:pic>
      <p:pic>
        <p:nvPicPr>
          <p:cNvPr id="9219" name="Picture 3"/>
          <p:cNvPicPr>
            <a:picLocks noChangeAspect="1" noChangeArrowheads="1"/>
          </p:cNvPicPr>
          <p:nvPr/>
        </p:nvPicPr>
        <p:blipFill>
          <a:blip r:embed="rId2"/>
          <a:srcRect l="57687" t="51953" r="31332" b="40234"/>
          <a:stretch>
            <a:fillRect/>
          </a:stretch>
        </p:blipFill>
        <p:spPr bwMode="auto">
          <a:xfrm>
            <a:off x="4572000" y="3714752"/>
            <a:ext cx="1428760" cy="571504"/>
          </a:xfrm>
          <a:prstGeom prst="rect">
            <a:avLst/>
          </a:prstGeom>
          <a:noFill/>
          <a:ln w="9525">
            <a:noFill/>
            <a:miter lim="800000"/>
            <a:headEnd/>
            <a:tailEnd/>
          </a:ln>
          <a:effectLst/>
        </p:spPr>
      </p:pic>
      <p:pic>
        <p:nvPicPr>
          <p:cNvPr id="9220" name="Picture 4"/>
          <p:cNvPicPr>
            <a:picLocks noChangeAspect="1" noChangeArrowheads="1"/>
          </p:cNvPicPr>
          <p:nvPr/>
        </p:nvPicPr>
        <p:blipFill>
          <a:blip r:embed="rId2"/>
          <a:srcRect l="67021" t="61718" r="23096" b="30469"/>
          <a:stretch>
            <a:fillRect/>
          </a:stretch>
        </p:blipFill>
        <p:spPr bwMode="auto">
          <a:xfrm>
            <a:off x="5715008" y="4500570"/>
            <a:ext cx="1285884" cy="571504"/>
          </a:xfrm>
          <a:prstGeom prst="rect">
            <a:avLst/>
          </a:prstGeom>
          <a:noFill/>
          <a:ln w="9525">
            <a:noFill/>
            <a:miter lim="800000"/>
            <a:headEnd/>
            <a:tailEnd/>
          </a:ln>
          <a:effectLst/>
        </p:spPr>
      </p:pic>
    </p:spTree>
    <p:extLst>
      <p:ext uri="{BB962C8B-B14F-4D97-AF65-F5344CB8AC3E}">
        <p14:creationId xmlns:p14="http://schemas.microsoft.com/office/powerpoint/2010/main" val="2618790982"/>
      </p:ext>
    </p:extLst>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B711881-7D3F-4203-9007-BF4ED1821D3A}" type="slidenum">
              <a:rPr lang="en-US" altLang="en-US" smtClean="0"/>
              <a:pPr/>
              <a:t>24</a:t>
            </a:fld>
            <a:endParaRPr lang="en-US" altLang="en-US"/>
          </a:p>
        </p:txBody>
      </p:sp>
      <p:sp>
        <p:nvSpPr>
          <p:cNvPr id="7" name="Rectangle 6"/>
          <p:cNvSpPr/>
          <p:nvPr/>
        </p:nvSpPr>
        <p:spPr>
          <a:xfrm>
            <a:off x="2195736" y="1988840"/>
            <a:ext cx="4980979" cy="1754326"/>
          </a:xfrm>
          <a:prstGeom prst="rect">
            <a:avLst/>
          </a:prstGeom>
          <a:noFill/>
          <a:scene3d>
            <a:camera prst="obliqueTopLeft"/>
            <a:lightRig rig="threePt" dir="t"/>
          </a:scene3d>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SEMOGA </a:t>
            </a:r>
          </a:p>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BERMANFAAT</a:t>
            </a:r>
          </a:p>
        </p:txBody>
      </p:sp>
    </p:spTree>
    <p:extLst>
      <p:ext uri="{BB962C8B-B14F-4D97-AF65-F5344CB8AC3E}">
        <p14:creationId xmlns:p14="http://schemas.microsoft.com/office/powerpoint/2010/main" val="44006502"/>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052736"/>
            <a:ext cx="7920880" cy="4680520"/>
          </a:xfrm>
        </p:spPr>
        <p:txBody>
          <a:bodyPr/>
          <a:lstStyle/>
          <a:p>
            <a:pPr algn="just"/>
            <a:r>
              <a:rPr lang="id-ID" sz="2400" dirty="0"/>
              <a:t>Dalam memecahkan masalah dalam kehidupan sehari-hari,</a:t>
            </a:r>
            <a:r>
              <a:rPr lang="en-US" sz="2400" dirty="0"/>
              <a:t> </a:t>
            </a:r>
            <a:r>
              <a:rPr lang="id-ID" sz="2400" dirty="0"/>
              <a:t>tidak hanya dapat dipecahkan melalui jenis teknik tertentu. Dalam kasus-kasus yang terlalu kompleks, dapat  diselesaikan</a:t>
            </a:r>
            <a:r>
              <a:rPr lang="en-US" sz="2400" dirty="0"/>
              <a:t> </a:t>
            </a:r>
            <a:r>
              <a:rPr lang="id-ID" sz="2400" dirty="0"/>
              <a:t>dalam bentuk analisa alternatif yaitu simulasi.</a:t>
            </a:r>
            <a:endParaRPr lang="en-US" sz="2400" dirty="0"/>
          </a:p>
          <a:p>
            <a:pPr algn="just"/>
            <a:r>
              <a:rPr lang="id-ID" sz="2400" dirty="0"/>
              <a:t>Ada banyak jenis simulasi, namun yang  akan dibahas dalam bab ini adalah </a:t>
            </a:r>
            <a:r>
              <a:rPr lang="id-ID" sz="2400" b="1" i="1" dirty="0"/>
              <a:t>simulasi matematika yang  terkomputerisasi </a:t>
            </a:r>
            <a:r>
              <a:rPr lang="id-ID" sz="2400" i="1" dirty="0"/>
              <a:t>(computerized mathematical simulation). </a:t>
            </a:r>
            <a:r>
              <a:rPr lang="id-ID" sz="2400" dirty="0"/>
              <a:t>Dalam bentuk simulasi ini, tiruan sistem dibuat dalam bentuk model matematika, yang dianalisa melalui komputer.</a:t>
            </a:r>
          </a:p>
          <a:p>
            <a:pPr algn="just"/>
            <a:r>
              <a:rPr lang="id-ID" sz="2400" dirty="0"/>
              <a:t>Salah satu bentuk simulasi yang paling sederhana yang mensimulasikan variabel acak adalah proses “Monte Carlo”.</a:t>
            </a:r>
            <a:endParaRPr lang="en-US" sz="2400" dirty="0"/>
          </a:p>
        </p:txBody>
      </p:sp>
      <p:sp>
        <p:nvSpPr>
          <p:cNvPr id="6" name="Slide Number Placeholder 5"/>
          <p:cNvSpPr>
            <a:spLocks noGrp="1"/>
          </p:cNvSpPr>
          <p:nvPr>
            <p:ph type="sldNum" sz="quarter" idx="12"/>
          </p:nvPr>
        </p:nvSpPr>
        <p:spPr/>
        <p:txBody>
          <a:bodyPr/>
          <a:lstStyle/>
          <a:p>
            <a:fld id="{7B711881-7D3F-4203-9007-BF4ED1821D3A}" type="slidenum">
              <a:rPr lang="en-US" altLang="en-US" smtClean="0"/>
              <a:pPr/>
              <a:t>3</a:t>
            </a:fld>
            <a:endParaRPr lang="en-US" altLang="en-US"/>
          </a:p>
        </p:txBody>
      </p:sp>
    </p:spTree>
    <p:extLst>
      <p:ext uri="{BB962C8B-B14F-4D97-AF65-F5344CB8AC3E}">
        <p14:creationId xmlns:p14="http://schemas.microsoft.com/office/powerpoint/2010/main" val="3922856070"/>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Proses Monte Carlo</a:t>
            </a:r>
            <a:endParaRPr lang="en-US" b="1" dirty="0"/>
          </a:p>
        </p:txBody>
      </p:sp>
      <p:sp>
        <p:nvSpPr>
          <p:cNvPr id="3" name="Content Placeholder 2"/>
          <p:cNvSpPr>
            <a:spLocks noGrp="1"/>
          </p:cNvSpPr>
          <p:nvPr>
            <p:ph idx="1"/>
          </p:nvPr>
        </p:nvSpPr>
        <p:spPr>
          <a:xfrm>
            <a:off x="457200" y="1600200"/>
            <a:ext cx="8075240" cy="4525963"/>
          </a:xfrm>
        </p:spPr>
        <p:txBody>
          <a:bodyPr/>
          <a:lstStyle/>
          <a:p>
            <a:pPr algn="just"/>
            <a:r>
              <a:rPr lang="id-ID" sz="2400" dirty="0"/>
              <a:t>Teknik </a:t>
            </a:r>
            <a:r>
              <a:rPr lang="id-ID" sz="2400" i="1" dirty="0"/>
              <a:t>Monte</a:t>
            </a:r>
            <a:r>
              <a:rPr lang="id-ID" sz="2400" dirty="0"/>
              <a:t> Carlo dapat didefinisikan sebagai suatu teknik untuk memilih angka secara acak dari suatu distribusi probabilita </a:t>
            </a:r>
            <a:r>
              <a:rPr lang="id-ID" sz="2400" i="1" dirty="0"/>
              <a:t>(“yaitu sampling” atau uji petik) </a:t>
            </a:r>
            <a:r>
              <a:rPr lang="id-ID" sz="2400" dirty="0"/>
              <a:t>untuk digunakan dalam suatu percobaan (komputer) dari suatu simulasi</a:t>
            </a:r>
          </a:p>
          <a:p>
            <a:pPr algn="just"/>
            <a:r>
              <a:rPr lang="id-ID" sz="2400" dirty="0"/>
              <a:t>Teknik Monte Carlo yang semacam itu bukanlah jenis model simulasi melainkan suatu proses matematika yang digunakan dalam suatu simulasi.</a:t>
            </a:r>
            <a:endParaRPr lang="en-US" sz="2400" dirty="0"/>
          </a:p>
        </p:txBody>
      </p:sp>
      <p:sp>
        <p:nvSpPr>
          <p:cNvPr id="6" name="Slide Number Placeholder 5"/>
          <p:cNvSpPr>
            <a:spLocks noGrp="1"/>
          </p:cNvSpPr>
          <p:nvPr>
            <p:ph type="sldNum" sz="quarter" idx="12"/>
          </p:nvPr>
        </p:nvSpPr>
        <p:spPr/>
        <p:txBody>
          <a:bodyPr/>
          <a:lstStyle/>
          <a:p>
            <a:fld id="{7B711881-7D3F-4203-9007-BF4ED1821D3A}" type="slidenum">
              <a:rPr lang="en-US" altLang="en-US" smtClean="0"/>
              <a:pPr/>
              <a:t>4</a:t>
            </a:fld>
            <a:endParaRPr lang="en-US" altLang="en-US"/>
          </a:p>
        </p:txBody>
      </p:sp>
    </p:spTree>
    <p:extLst>
      <p:ext uri="{BB962C8B-B14F-4D97-AF65-F5344CB8AC3E}">
        <p14:creationId xmlns:p14="http://schemas.microsoft.com/office/powerpoint/2010/main" val="2828357982"/>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Penggunaan Angka Acak</a:t>
            </a:r>
            <a:endParaRPr lang="en-US" b="1" dirty="0"/>
          </a:p>
        </p:txBody>
      </p:sp>
      <p:sp>
        <p:nvSpPr>
          <p:cNvPr id="3" name="Content Placeholder 2"/>
          <p:cNvSpPr>
            <a:spLocks noGrp="1"/>
          </p:cNvSpPr>
          <p:nvPr>
            <p:ph idx="1"/>
          </p:nvPr>
        </p:nvSpPr>
        <p:spPr>
          <a:xfrm>
            <a:off x="611560" y="1366694"/>
            <a:ext cx="7746032" cy="4525963"/>
          </a:xfrm>
        </p:spPr>
        <p:txBody>
          <a:bodyPr/>
          <a:lstStyle/>
          <a:p>
            <a:pPr algn="just"/>
            <a:r>
              <a:rPr lang="id-ID" sz="2400" dirty="0"/>
              <a:t>Manajer Big T Supermarket harus memutuskan berapa jumlah kotak susu yang harus dipesan setiap minggu.</a:t>
            </a:r>
          </a:p>
          <a:p>
            <a:pPr algn="just"/>
            <a:r>
              <a:rPr lang="id-ID" sz="2400" dirty="0"/>
              <a:t>Salah satu pertimbangan utama dalam keputusan manajer tersebut  adalah  jumlah  permintaan susu setiap minggunya.</a:t>
            </a:r>
          </a:p>
          <a:p>
            <a:pPr algn="just"/>
            <a:r>
              <a:rPr lang="id-ID" sz="2400" dirty="0"/>
              <a:t>Jumlah permintaan susu merupakan variabel acak (yang dianggap  sebagai x) yang  berkisar  mulai  dari 14  sampai 18 setiap  minggu.</a:t>
            </a:r>
          </a:p>
          <a:p>
            <a:pPr algn="just"/>
            <a:r>
              <a:rPr lang="id-ID" sz="2400" dirty="0"/>
              <a:t>Dari  catatan yang  tersedia, manajer  telah menentukan frekuensi  permintaan kota</a:t>
            </a:r>
            <a:r>
              <a:rPr lang="en-US" sz="2400" dirty="0"/>
              <a:t>k</a:t>
            </a:r>
            <a:r>
              <a:rPr lang="id-ID" sz="2400" dirty="0"/>
              <a:t> susu untuk setiap minggu terakhir. Dari distribusi  frekuensi ini, dapat  dibuat  suatu  distribusi probabilita permintaan, seperti ditunjukkan dalam tabel 1.</a:t>
            </a:r>
            <a:endParaRPr lang="en-US" sz="2400" dirty="0"/>
          </a:p>
        </p:txBody>
      </p:sp>
      <p:sp>
        <p:nvSpPr>
          <p:cNvPr id="6" name="Slide Number Placeholder 5"/>
          <p:cNvSpPr>
            <a:spLocks noGrp="1"/>
          </p:cNvSpPr>
          <p:nvPr>
            <p:ph type="sldNum" sz="quarter" idx="12"/>
          </p:nvPr>
        </p:nvSpPr>
        <p:spPr/>
        <p:txBody>
          <a:bodyPr/>
          <a:lstStyle/>
          <a:p>
            <a:fld id="{7B711881-7D3F-4203-9007-BF4ED1821D3A}" type="slidenum">
              <a:rPr lang="en-US" altLang="en-US" smtClean="0"/>
              <a:pPr/>
              <a:t>5</a:t>
            </a:fld>
            <a:endParaRPr lang="en-US" altLang="en-US"/>
          </a:p>
        </p:txBody>
      </p:sp>
    </p:spTree>
    <p:extLst>
      <p:ext uri="{BB962C8B-B14F-4D97-AF65-F5344CB8AC3E}">
        <p14:creationId xmlns:p14="http://schemas.microsoft.com/office/powerpoint/2010/main" val="806293844"/>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d-ID" dirty="0"/>
              <a:t>Tabel 1</a:t>
            </a:r>
            <a:endParaRPr lang="en-US" dirty="0"/>
          </a:p>
        </p:txBody>
      </p:sp>
      <p:sp>
        <p:nvSpPr>
          <p:cNvPr id="6" name="Slide Number Placeholder 5"/>
          <p:cNvSpPr>
            <a:spLocks noGrp="1"/>
          </p:cNvSpPr>
          <p:nvPr>
            <p:ph type="sldNum" sz="quarter" idx="12"/>
          </p:nvPr>
        </p:nvSpPr>
        <p:spPr/>
        <p:txBody>
          <a:bodyPr/>
          <a:lstStyle/>
          <a:p>
            <a:fld id="{7B711881-7D3F-4203-9007-BF4ED1821D3A}" type="slidenum">
              <a:rPr lang="en-US" altLang="en-US" smtClean="0"/>
              <a:pPr/>
              <a:t>6</a:t>
            </a:fld>
            <a:endParaRPr lang="en-US" altLang="en-US"/>
          </a:p>
        </p:txBody>
      </p:sp>
      <p:pic>
        <p:nvPicPr>
          <p:cNvPr id="1026" name="Picture 2"/>
          <p:cNvPicPr>
            <a:picLocks noGrp="1" noChangeAspect="1" noChangeArrowheads="1"/>
          </p:cNvPicPr>
          <p:nvPr>
            <p:ph idx="1"/>
          </p:nvPr>
        </p:nvPicPr>
        <p:blipFill>
          <a:blip r:embed="rId2"/>
          <a:srcRect l="29589" t="19888" r="26040" b="31182"/>
          <a:stretch>
            <a:fillRect/>
          </a:stretch>
        </p:blipFill>
        <p:spPr bwMode="auto">
          <a:xfrm>
            <a:off x="642910" y="1285860"/>
            <a:ext cx="7715304" cy="4572032"/>
          </a:xfrm>
          <a:prstGeom prst="rect">
            <a:avLst/>
          </a:prstGeom>
          <a:noFill/>
          <a:ln w="9525">
            <a:noFill/>
            <a:miter lim="800000"/>
            <a:headEnd/>
            <a:tailEnd/>
          </a:ln>
          <a:effectLst/>
        </p:spPr>
      </p:pic>
    </p:spTree>
    <p:extLst>
      <p:ext uri="{BB962C8B-B14F-4D97-AF65-F5344CB8AC3E}">
        <p14:creationId xmlns:p14="http://schemas.microsoft.com/office/powerpoint/2010/main" val="1536509634"/>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400948" cy="4525963"/>
          </a:xfrm>
        </p:spPr>
        <p:txBody>
          <a:bodyPr/>
          <a:lstStyle/>
          <a:p>
            <a:pPr algn="just"/>
            <a:r>
              <a:rPr lang="id-ID" sz="2400" dirty="0"/>
              <a:t> Tujuan proses Monte Carlo adalah untuk menentukan variabel acak, permintaan, melalui uji petik dari distribusi probabilita, P(x). Permintaan tiap minggu dapat ditentukan secara acak dari distribusi probabilita tersebut dengan memutar sebuah roda yang dibagi menjadi bagian-bagian yang terdiri dari probabilita-probabilita, seperti ditunjukkan gambar 1.</a:t>
            </a:r>
            <a:endParaRPr lang="en-US" sz="2400" dirty="0"/>
          </a:p>
        </p:txBody>
      </p:sp>
      <p:sp>
        <p:nvSpPr>
          <p:cNvPr id="6" name="Slide Number Placeholder 5"/>
          <p:cNvSpPr>
            <a:spLocks noGrp="1"/>
          </p:cNvSpPr>
          <p:nvPr>
            <p:ph type="sldNum" sz="quarter" idx="12"/>
          </p:nvPr>
        </p:nvSpPr>
        <p:spPr/>
        <p:txBody>
          <a:bodyPr/>
          <a:lstStyle/>
          <a:p>
            <a:fld id="{7B711881-7D3F-4203-9007-BF4ED1821D3A}" type="slidenum">
              <a:rPr lang="en-US" altLang="en-US" smtClean="0"/>
              <a:pPr/>
              <a:t>7</a:t>
            </a:fld>
            <a:endParaRPr lang="en-US" altLang="en-US"/>
          </a:p>
        </p:txBody>
      </p:sp>
    </p:spTree>
    <p:extLst>
      <p:ext uri="{BB962C8B-B14F-4D97-AF65-F5344CB8AC3E}">
        <p14:creationId xmlns:p14="http://schemas.microsoft.com/office/powerpoint/2010/main" val="3722189818"/>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d-ID" dirty="0"/>
              <a:t>Gambar 1</a:t>
            </a:r>
            <a:endParaRPr lang="en-US" dirty="0"/>
          </a:p>
        </p:txBody>
      </p:sp>
      <p:sp>
        <p:nvSpPr>
          <p:cNvPr id="6" name="Slide Number Placeholder 5"/>
          <p:cNvSpPr>
            <a:spLocks noGrp="1"/>
          </p:cNvSpPr>
          <p:nvPr>
            <p:ph type="sldNum" sz="quarter" idx="12"/>
          </p:nvPr>
        </p:nvSpPr>
        <p:spPr/>
        <p:txBody>
          <a:bodyPr/>
          <a:lstStyle/>
          <a:p>
            <a:fld id="{7B711881-7D3F-4203-9007-BF4ED1821D3A}" type="slidenum">
              <a:rPr lang="en-US" altLang="en-US" smtClean="0"/>
              <a:pPr/>
              <a:t>8</a:t>
            </a:fld>
            <a:endParaRPr lang="en-US" altLang="en-US"/>
          </a:p>
        </p:txBody>
      </p:sp>
      <p:pic>
        <p:nvPicPr>
          <p:cNvPr id="2050" name="Picture 2"/>
          <p:cNvPicPr>
            <a:picLocks noGrp="1" noChangeAspect="1" noChangeArrowheads="1"/>
          </p:cNvPicPr>
          <p:nvPr>
            <p:ph idx="1"/>
          </p:nvPr>
        </p:nvPicPr>
        <p:blipFill>
          <a:blip r:embed="rId2"/>
          <a:srcRect l="35801" t="18309" r="30477" b="34339"/>
          <a:stretch>
            <a:fillRect/>
          </a:stretch>
        </p:blipFill>
        <p:spPr bwMode="auto">
          <a:xfrm>
            <a:off x="1857356" y="1571612"/>
            <a:ext cx="5357850" cy="4357718"/>
          </a:xfrm>
          <a:prstGeom prst="rect">
            <a:avLst/>
          </a:prstGeom>
          <a:noFill/>
          <a:ln w="9525">
            <a:noFill/>
            <a:miter lim="800000"/>
            <a:headEnd/>
            <a:tailEnd/>
          </a:ln>
          <a:effectLst/>
        </p:spPr>
      </p:pic>
    </p:spTree>
    <p:extLst>
      <p:ext uri="{BB962C8B-B14F-4D97-AF65-F5344CB8AC3E}">
        <p14:creationId xmlns:p14="http://schemas.microsoft.com/office/powerpoint/2010/main" val="939903505"/>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id-ID" sz="2400" dirty="0"/>
              <a:t>Karena area permukaan roda roullete dibagi menjadi bagian yang memuat nilai probabilita permintaan setiap minggu, roda tersebut mencerminkan distribusi probabilita permintaan jika nilai permintaan terjadi secara acak.</a:t>
            </a:r>
          </a:p>
          <a:p>
            <a:pPr algn="just"/>
            <a:r>
              <a:rPr lang="id-ID" sz="2400" dirty="0"/>
              <a:t>Selama periode beberapa minggu (yaitu beberapa kali memutar roda), frekuensi terjadinya nilai permintaan akan mendekati distribusi probabilita, P(x). Metode menentukan nilai variabel, x, dengan memilih secara acak dari suatu distribusi probabilita – roda tersebut – disebut proses Monte Carlo</a:t>
            </a:r>
            <a:endParaRPr lang="en-US" sz="2400" dirty="0"/>
          </a:p>
        </p:txBody>
      </p:sp>
      <p:sp>
        <p:nvSpPr>
          <p:cNvPr id="6" name="Slide Number Placeholder 5"/>
          <p:cNvSpPr>
            <a:spLocks noGrp="1"/>
          </p:cNvSpPr>
          <p:nvPr>
            <p:ph type="sldNum" sz="quarter" idx="12"/>
          </p:nvPr>
        </p:nvSpPr>
        <p:spPr/>
        <p:txBody>
          <a:bodyPr/>
          <a:lstStyle/>
          <a:p>
            <a:fld id="{7B711881-7D3F-4203-9007-BF4ED1821D3A}" type="slidenum">
              <a:rPr lang="en-US" altLang="en-US" smtClean="0"/>
              <a:pPr/>
              <a:t>9</a:t>
            </a:fld>
            <a:endParaRPr lang="en-US" altLang="en-US"/>
          </a:p>
        </p:txBody>
      </p:sp>
    </p:spTree>
    <p:extLst>
      <p:ext uri="{BB962C8B-B14F-4D97-AF65-F5344CB8AC3E}">
        <p14:creationId xmlns:p14="http://schemas.microsoft.com/office/powerpoint/2010/main" val="1117483473"/>
      </p:ext>
    </p:extLst>
  </p:cSld>
  <p:clrMapOvr>
    <a:masterClrMapping/>
  </p:clrMapOvr>
  <p:transition spd="slow">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4845</TotalTime>
  <Words>1233</Words>
  <Application>Microsoft Office PowerPoint</Application>
  <PresentationFormat>On-screen Show (4:3)</PresentationFormat>
  <Paragraphs>87</Paragraphs>
  <Slides>24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 Kode MK/SKS : /3</vt:lpstr>
      <vt:lpstr>Simulation  </vt:lpstr>
      <vt:lpstr>PowerPoint Presentation</vt:lpstr>
      <vt:lpstr>Proses Monte Carlo</vt:lpstr>
      <vt:lpstr>Penggunaan Angka Acak</vt:lpstr>
      <vt:lpstr>Tabel 1</vt:lpstr>
      <vt:lpstr>PowerPoint Presentation</vt:lpstr>
      <vt:lpstr>Gambar 1</vt:lpstr>
      <vt:lpstr>PowerPoint Presentation</vt:lpstr>
      <vt:lpstr>PowerPoint Presentation</vt:lpstr>
      <vt:lpstr>Gambar 2</vt:lpstr>
      <vt:lpstr>PowerPoint Presentation</vt:lpstr>
      <vt:lpstr>PowerPoint Presentation</vt:lpstr>
      <vt:lpstr>PowerPoint Presentation</vt:lpstr>
      <vt:lpstr>PowerPoint Presentation</vt:lpstr>
      <vt:lpstr>Tabel 4</vt:lpstr>
      <vt:lpstr>PowerPoint Presentation</vt:lpstr>
      <vt:lpstr>PowerPoint Presentation</vt:lpstr>
      <vt:lpstr>PowerPoint Presentation</vt:lpstr>
      <vt:lpstr>Simulasi Sistem Antrian</vt:lpstr>
      <vt:lpstr>PowerPoint Presentation</vt:lpstr>
      <vt:lpstr> Proses simulasi manual</vt:lpstr>
      <vt:lpstr>PowerPoint Presentation</vt:lpstr>
      <vt:lpstr>PowerPoint Presentation</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Kapsel_I_1</dc:title>
  <dc:creator>septilia</dc:creator>
  <cp:lastModifiedBy>Sri Lestari</cp:lastModifiedBy>
  <cp:revision>307</cp:revision>
  <dcterms:created xsi:type="dcterms:W3CDTF">2010-04-18T12:06:30Z</dcterms:created>
  <dcterms:modified xsi:type="dcterms:W3CDTF">2024-11-22T13:00:35Z</dcterms:modified>
</cp:coreProperties>
</file>