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8"/>
    <p:restoredTop sz="94707"/>
  </p:normalViewPr>
  <p:slideViewPr>
    <p:cSldViewPr snapToGrid="0" snapToObjects="1">
      <p:cViewPr varScale="1">
        <p:scale>
          <a:sx n="115" d="100"/>
          <a:sy n="115" d="100"/>
        </p:scale>
        <p:origin x="376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723" y="809898"/>
            <a:ext cx="7457037" cy="1554480"/>
          </a:xfrm>
        </p:spPr>
        <p:txBody>
          <a:bodyPr anchor="ctr">
            <a:normAutofit/>
          </a:bodyPr>
          <a:lstStyle/>
          <a:p>
            <a:r>
              <a:rPr lang="en-ID" sz="4200"/>
              <a:t>Visualisasi Data dengan Google Looker Studio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3771" y="3017522"/>
            <a:ext cx="7455989" cy="3124658"/>
          </a:xfrm>
        </p:spPr>
        <p:txBody>
          <a:bodyPr anchor="ctr">
            <a:normAutofit/>
          </a:bodyPr>
          <a:lstStyle/>
          <a:p>
            <a:r>
              <a:rPr lang="en-ID" sz="2100" dirty="0" err="1"/>
              <a:t>Assoc.Prof.Dr.M.Said</a:t>
            </a:r>
            <a:r>
              <a:rPr lang="en-ID" sz="2100" dirty="0"/>
              <a:t> Hasibuan</a:t>
            </a:r>
          </a:p>
          <a:p>
            <a:r>
              <a:rPr lang="en-ID" sz="2100" dirty="0" err="1"/>
              <a:t>msaid@darmajaya.</a:t>
            </a:r>
            <a:r>
              <a:rPr lang="en-ID" sz="2100" err="1"/>
              <a:t>ac</a:t>
            </a:r>
            <a:r>
              <a:rPr lang="en-ID" sz="2100"/>
              <a:t>.id</a:t>
            </a:r>
            <a:endParaRPr lang="en-ID" sz="2100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798" y="1463040"/>
            <a:ext cx="2847230" cy="2690949"/>
          </a:xfrm>
        </p:spPr>
        <p:txBody>
          <a:bodyPr anchor="t">
            <a:normAutofit/>
          </a:bodyPr>
          <a:lstStyle/>
          <a:p>
            <a:r>
              <a:rPr lang="en-ID" sz="4200"/>
              <a:t>Data Storytelling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7250" y="4415246"/>
            <a:ext cx="8986749" cy="2087795"/>
            <a:chOff x="143163" y="5763486"/>
            <a:chExt cx="11982332" cy="73955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50279" y="587829"/>
            <a:ext cx="4878975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42163" y="1463039"/>
            <a:ext cx="4156790" cy="4300447"/>
          </a:xfrm>
        </p:spPr>
        <p:txBody>
          <a:bodyPr anchor="t">
            <a:normAutofit/>
          </a:bodyPr>
          <a:lstStyle/>
          <a:p>
            <a:r>
              <a:rPr lang="en-ID" sz="1900"/>
              <a:t>What happened?</a:t>
            </a:r>
          </a:p>
          <a:p>
            <a:pPr lvl="1"/>
            <a:r>
              <a:rPr lang="en-ID" sz="1900"/>
              <a:t>Why?</a:t>
            </a:r>
          </a:p>
          <a:p>
            <a:pPr lvl="1"/>
            <a:r>
              <a:rPr lang="en-ID" sz="1900"/>
              <a:t>What does it mean?</a:t>
            </a:r>
          </a:p>
          <a:p>
            <a:pPr lvl="1"/>
            <a:r>
              <a:rPr lang="en-ID" sz="1900"/>
              <a:t>What should be done?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798" y="1463040"/>
            <a:ext cx="2847230" cy="2690949"/>
          </a:xfrm>
        </p:spPr>
        <p:txBody>
          <a:bodyPr anchor="t">
            <a:normAutofit/>
          </a:bodyPr>
          <a:lstStyle/>
          <a:p>
            <a:r>
              <a:rPr lang="en-ID" sz="4200"/>
              <a:t>Tugas Mahasiswa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7250" y="4415246"/>
            <a:ext cx="8986749" cy="2087795"/>
            <a:chOff x="143163" y="5763486"/>
            <a:chExt cx="11982332" cy="73955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50279" y="587829"/>
            <a:ext cx="4878975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42163" y="1463039"/>
            <a:ext cx="4156790" cy="4300447"/>
          </a:xfrm>
        </p:spPr>
        <p:txBody>
          <a:bodyPr anchor="t">
            <a:normAutofit/>
          </a:bodyPr>
          <a:lstStyle/>
          <a:p>
            <a:r>
              <a:rPr lang="en-ID" sz="1900"/>
              <a:t>Tugas 1: Dashboard interaktif</a:t>
            </a:r>
          </a:p>
          <a:p>
            <a:pPr lvl="1"/>
            <a:r>
              <a:rPr lang="en-ID" sz="1900"/>
              <a:t>Tugas 2: Executive Report 1 halaman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798" y="1463040"/>
            <a:ext cx="2847230" cy="2690949"/>
          </a:xfrm>
        </p:spPr>
        <p:txBody>
          <a:bodyPr anchor="t">
            <a:normAutofit/>
          </a:bodyPr>
          <a:lstStyle/>
          <a:p>
            <a:r>
              <a:rPr lang="en-ID" sz="4200"/>
              <a:t>Rubrik Penilaian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7250" y="4415246"/>
            <a:ext cx="8986749" cy="2087795"/>
            <a:chOff x="143163" y="5763486"/>
            <a:chExt cx="11982332" cy="73955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50279" y="587829"/>
            <a:ext cx="4878975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42163" y="1463039"/>
            <a:ext cx="4156790" cy="4300447"/>
          </a:xfrm>
        </p:spPr>
        <p:txBody>
          <a:bodyPr anchor="t">
            <a:normAutofit/>
          </a:bodyPr>
          <a:lstStyle/>
          <a:p>
            <a:r>
              <a:rPr lang="en-ID" sz="1900"/>
              <a:t>Desain dashboard (20%)</a:t>
            </a:r>
          </a:p>
          <a:p>
            <a:pPr lvl="1"/>
            <a:r>
              <a:rPr lang="en-ID" sz="1900"/>
              <a:t>Visualisasi (20%)</a:t>
            </a:r>
          </a:p>
          <a:p>
            <a:pPr lvl="1"/>
            <a:r>
              <a:rPr lang="en-ID" sz="1900"/>
              <a:t>Akurasi data (15%)</a:t>
            </a:r>
          </a:p>
          <a:p>
            <a:pPr lvl="1"/>
            <a:r>
              <a:rPr lang="en-ID" sz="1900"/>
              <a:t>Insight (25%)</a:t>
            </a:r>
          </a:p>
          <a:p>
            <a:pPr lvl="1"/>
            <a:r>
              <a:rPr lang="en-ID" sz="1900"/>
              <a:t>Inovasi (10%)</a:t>
            </a:r>
          </a:p>
          <a:p>
            <a:pPr lvl="1"/>
            <a:r>
              <a:rPr lang="en-ID" sz="1900"/>
              <a:t>Presentasi (10%)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336136" y="1336710"/>
            <a:ext cx="6858000" cy="418458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88181" y="1092216"/>
            <a:ext cx="6346209" cy="41820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833933" y="3515977"/>
            <a:ext cx="2501979" cy="418206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76002" y="1496845"/>
            <a:ext cx="6858001" cy="386430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74277" y="1668285"/>
            <a:ext cx="4318303" cy="3238727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797" y="586855"/>
            <a:ext cx="3172575" cy="3387497"/>
          </a:xfrm>
        </p:spPr>
        <p:txBody>
          <a:bodyPr anchor="b">
            <a:normAutofit/>
          </a:bodyPr>
          <a:lstStyle/>
          <a:p>
            <a:pPr algn="r"/>
            <a:r>
              <a:rPr lang="en-ID" sz="3500">
                <a:solidFill>
                  <a:srgbClr val="FFFFFF"/>
                </a:solidFill>
              </a:rPr>
              <a:t>Peran Visualisasi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68" y="649480"/>
            <a:ext cx="3646835" cy="5546047"/>
          </a:xfrm>
        </p:spPr>
        <p:txBody>
          <a:bodyPr anchor="ctr">
            <a:normAutofit/>
          </a:bodyPr>
          <a:lstStyle/>
          <a:p>
            <a:r>
              <a:rPr lang="en-ID" sz="1700"/>
              <a:t>Mempercepat pemahaman data</a:t>
            </a:r>
          </a:p>
          <a:p>
            <a:pPr lvl="1"/>
            <a:r>
              <a:rPr lang="en-ID" sz="1700"/>
              <a:t>Meningkatkan keputusan berbasis bukti</a:t>
            </a:r>
          </a:p>
          <a:p>
            <a:pPr lvl="1"/>
            <a:r>
              <a:rPr lang="en-ID" sz="1700"/>
              <a:t>Monitoring KPI real-time</a:t>
            </a:r>
          </a:p>
          <a:p>
            <a:pPr lvl="1"/>
            <a:r>
              <a:rPr lang="en-ID" sz="1700"/>
              <a:t>Mendukung kolaborasi manajerial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336136" y="1336710"/>
            <a:ext cx="6858000" cy="418458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88181" y="1092216"/>
            <a:ext cx="6346209" cy="41820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833933" y="3515977"/>
            <a:ext cx="2501979" cy="418206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76002" y="1496845"/>
            <a:ext cx="6858001" cy="386430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74277" y="1668285"/>
            <a:ext cx="4318303" cy="3238727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797" y="586855"/>
            <a:ext cx="3172575" cy="3387497"/>
          </a:xfrm>
        </p:spPr>
        <p:txBody>
          <a:bodyPr anchor="b">
            <a:normAutofit/>
          </a:bodyPr>
          <a:lstStyle/>
          <a:p>
            <a:pPr algn="r"/>
            <a:r>
              <a:rPr lang="en-ID" sz="3500">
                <a:solidFill>
                  <a:srgbClr val="FFFFFF"/>
                </a:solidFill>
              </a:rPr>
              <a:t>Apa itu Looker Studio?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68" y="649480"/>
            <a:ext cx="3646835" cy="5546047"/>
          </a:xfrm>
        </p:spPr>
        <p:txBody>
          <a:bodyPr anchor="ctr">
            <a:normAutofit/>
          </a:bodyPr>
          <a:lstStyle/>
          <a:p>
            <a:r>
              <a:rPr lang="en-ID" sz="1700" dirty="0"/>
              <a:t>Platform BI </a:t>
            </a:r>
            <a:r>
              <a:rPr lang="en-ID" sz="1700" dirty="0" err="1"/>
              <a:t>berbasis</a:t>
            </a:r>
            <a:r>
              <a:rPr lang="en-ID" sz="1700" dirty="0"/>
              <a:t> cloud</a:t>
            </a:r>
          </a:p>
          <a:p>
            <a:pPr lvl="1"/>
            <a:r>
              <a:rPr lang="en-ID" sz="1700" dirty="0"/>
              <a:t>Dashboard </a:t>
            </a:r>
            <a:r>
              <a:rPr lang="en-ID" sz="1700" dirty="0" err="1"/>
              <a:t>interaktif</a:t>
            </a:r>
            <a:endParaRPr lang="en-ID" sz="1700" dirty="0"/>
          </a:p>
          <a:p>
            <a:pPr lvl="1"/>
            <a:r>
              <a:rPr lang="en-ID" sz="1700" dirty="0" err="1"/>
              <a:t>Terintegrasi</a:t>
            </a:r>
            <a:r>
              <a:rPr lang="en-ID" sz="1700" dirty="0"/>
              <a:t> </a:t>
            </a:r>
            <a:r>
              <a:rPr lang="en-ID" sz="1700" dirty="0" err="1"/>
              <a:t>dengan</a:t>
            </a:r>
            <a:r>
              <a:rPr lang="en-ID" sz="1700" dirty="0"/>
              <a:t> Google</a:t>
            </a:r>
          </a:p>
          <a:p>
            <a:pPr lvl="1"/>
            <a:r>
              <a:rPr lang="en-ID" sz="1700" dirty="0"/>
              <a:t>Gratis dan </a:t>
            </a:r>
            <a:r>
              <a:rPr lang="en-ID" sz="1700" dirty="0" err="1"/>
              <a:t>mudah</a:t>
            </a:r>
            <a:r>
              <a:rPr lang="en-ID" sz="1700" dirty="0"/>
              <a:t> </a:t>
            </a:r>
            <a:r>
              <a:rPr lang="en-ID" sz="1700" dirty="0" err="1"/>
              <a:t>digunakan</a:t>
            </a:r>
            <a:endParaRPr lang="en-ID" sz="1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798" y="1463040"/>
            <a:ext cx="2847230" cy="2690949"/>
          </a:xfrm>
        </p:spPr>
        <p:txBody>
          <a:bodyPr anchor="t">
            <a:normAutofit/>
          </a:bodyPr>
          <a:lstStyle/>
          <a:p>
            <a:r>
              <a:rPr lang="en-ID" sz="4200"/>
              <a:t>Kelebihan &amp; Kekurangan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7250" y="4415246"/>
            <a:ext cx="8986749" cy="2087795"/>
            <a:chOff x="143163" y="5763486"/>
            <a:chExt cx="11982332" cy="73955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50279" y="587829"/>
            <a:ext cx="4878975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42163" y="1463039"/>
            <a:ext cx="4156790" cy="4300447"/>
          </a:xfrm>
        </p:spPr>
        <p:txBody>
          <a:bodyPr anchor="t">
            <a:normAutofit/>
          </a:bodyPr>
          <a:lstStyle/>
          <a:p>
            <a:r>
              <a:rPr lang="en-ID" sz="1900"/>
              <a:t>Kelebihan: gratis, integrasi Google, real-time</a:t>
            </a:r>
          </a:p>
          <a:p>
            <a:pPr lvl="1"/>
            <a:r>
              <a:rPr lang="en-ID" sz="1900"/>
              <a:t>Kekurangan: transformasi terbatas, tidak untuk data besar tanpa BigQuery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798" y="1463040"/>
            <a:ext cx="2847230" cy="2690949"/>
          </a:xfrm>
        </p:spPr>
        <p:txBody>
          <a:bodyPr anchor="t">
            <a:normAutofit/>
          </a:bodyPr>
          <a:lstStyle/>
          <a:p>
            <a:r>
              <a:rPr lang="en-ID" sz="4200"/>
              <a:t>Jenis Visualisasi Umum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7250" y="4415246"/>
            <a:ext cx="8986749" cy="2087795"/>
            <a:chOff x="143163" y="5763486"/>
            <a:chExt cx="11982332" cy="73955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50279" y="587829"/>
            <a:ext cx="4878975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42163" y="1463039"/>
            <a:ext cx="4156790" cy="4300447"/>
          </a:xfrm>
        </p:spPr>
        <p:txBody>
          <a:bodyPr anchor="t">
            <a:normAutofit/>
          </a:bodyPr>
          <a:lstStyle/>
          <a:p>
            <a:r>
              <a:rPr lang="en-ID" sz="1900"/>
              <a:t>Perbandingan: Bar/Column</a:t>
            </a:r>
          </a:p>
          <a:p>
            <a:pPr lvl="1"/>
            <a:r>
              <a:rPr lang="en-ID" sz="1900"/>
              <a:t>Trend: Line/Area</a:t>
            </a:r>
          </a:p>
          <a:p>
            <a:pPr lvl="1"/>
            <a:r>
              <a:rPr lang="en-ID" sz="1900"/>
              <a:t>Proporsi: Pie/Donut</a:t>
            </a:r>
          </a:p>
          <a:p>
            <a:pPr lvl="1"/>
            <a:r>
              <a:rPr lang="en-ID" sz="1900"/>
              <a:t>Distribusi: Histogram/Scatter</a:t>
            </a:r>
          </a:p>
          <a:p>
            <a:pPr lvl="1"/>
            <a:r>
              <a:rPr lang="en-ID" sz="1900"/>
              <a:t>KPI: Scorecard</a:t>
            </a:r>
          </a:p>
          <a:p>
            <a:pPr lvl="1"/>
            <a:r>
              <a:rPr lang="en-ID" sz="1900"/>
              <a:t>Lokasi: Geo Map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798" y="1463040"/>
            <a:ext cx="2847230" cy="2690949"/>
          </a:xfrm>
        </p:spPr>
        <p:txBody>
          <a:bodyPr anchor="t">
            <a:normAutofit/>
          </a:bodyPr>
          <a:lstStyle/>
          <a:p>
            <a:r>
              <a:rPr lang="en-ID" sz="4200"/>
              <a:t>Best Practice Visualisasi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7250" y="4415246"/>
            <a:ext cx="8986749" cy="2087795"/>
            <a:chOff x="143163" y="5763486"/>
            <a:chExt cx="11982332" cy="73955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50279" y="587829"/>
            <a:ext cx="4878975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42163" y="1463039"/>
            <a:ext cx="4156790" cy="4300447"/>
          </a:xfrm>
        </p:spPr>
        <p:txBody>
          <a:bodyPr anchor="t">
            <a:normAutofit/>
          </a:bodyPr>
          <a:lstStyle/>
          <a:p>
            <a:r>
              <a:rPr lang="en-ID" sz="1900"/>
              <a:t>Gunakan warna bermakna</a:t>
            </a:r>
          </a:p>
          <a:p>
            <a:pPr lvl="1"/>
            <a:r>
              <a:rPr lang="en-ID" sz="1900"/>
              <a:t>Hindari chart 3D</a:t>
            </a:r>
          </a:p>
          <a:p>
            <a:pPr lvl="1"/>
            <a:r>
              <a:rPr lang="en-ID" sz="1900"/>
              <a:t>Tampilkan insight, bukan dekorasi</a:t>
            </a:r>
          </a:p>
          <a:p>
            <a:pPr lvl="1"/>
            <a:r>
              <a:rPr lang="en-ID" sz="1900"/>
              <a:t>Gunakan filter interaktif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798" y="1463040"/>
            <a:ext cx="2847230" cy="2690949"/>
          </a:xfrm>
        </p:spPr>
        <p:txBody>
          <a:bodyPr anchor="t">
            <a:normAutofit/>
          </a:bodyPr>
          <a:lstStyle/>
          <a:p>
            <a:r>
              <a:rPr lang="en-ID" sz="4200"/>
              <a:t>Struktur Dashboard Ideal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7250" y="4415246"/>
            <a:ext cx="8986749" cy="2087795"/>
            <a:chOff x="143163" y="5763486"/>
            <a:chExt cx="11982332" cy="73955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50279" y="587829"/>
            <a:ext cx="4878975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42163" y="1463039"/>
            <a:ext cx="4156790" cy="4300447"/>
          </a:xfrm>
        </p:spPr>
        <p:txBody>
          <a:bodyPr anchor="t">
            <a:normAutofit/>
          </a:bodyPr>
          <a:lstStyle/>
          <a:p>
            <a:r>
              <a:rPr lang="en-ID" sz="1900"/>
              <a:t>Executive Summary/KPI</a:t>
            </a:r>
          </a:p>
          <a:p>
            <a:pPr lvl="1"/>
            <a:r>
              <a:rPr lang="en-ID" sz="1900"/>
              <a:t>Trend Analysis</a:t>
            </a:r>
          </a:p>
          <a:p>
            <a:pPr lvl="1"/>
            <a:r>
              <a:rPr lang="en-ID" sz="1900"/>
              <a:t>Diagnostic Section</a:t>
            </a:r>
          </a:p>
          <a:p>
            <a:pPr lvl="1"/>
            <a:r>
              <a:rPr lang="en-ID" sz="1900"/>
              <a:t>Actionable Insight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798" y="1463040"/>
            <a:ext cx="2847230" cy="2690949"/>
          </a:xfrm>
        </p:spPr>
        <p:txBody>
          <a:bodyPr anchor="t">
            <a:normAutofit/>
          </a:bodyPr>
          <a:lstStyle/>
          <a:p>
            <a:r>
              <a:rPr lang="en-ID" sz="4200"/>
              <a:t>Studi Kasus UMKM Lampung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7250" y="4415246"/>
            <a:ext cx="8986749" cy="2087795"/>
            <a:chOff x="143163" y="5763486"/>
            <a:chExt cx="11982332" cy="73955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50279" y="587829"/>
            <a:ext cx="4878975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42163" y="1463039"/>
            <a:ext cx="4156790" cy="4300447"/>
          </a:xfrm>
        </p:spPr>
        <p:txBody>
          <a:bodyPr anchor="t">
            <a:normAutofit/>
          </a:bodyPr>
          <a:lstStyle/>
          <a:p>
            <a:r>
              <a:rPr lang="en-ID" sz="1900"/>
              <a:t>Produk: Kopi, Sambal, Keripik</a:t>
            </a:r>
          </a:p>
          <a:p>
            <a:pPr lvl="1"/>
            <a:r>
              <a:rPr lang="en-ID" sz="1900"/>
              <a:t>Data 12 bulan</a:t>
            </a:r>
          </a:p>
          <a:p>
            <a:pPr lvl="1"/>
            <a:r>
              <a:rPr lang="en-ID" sz="1900"/>
              <a:t>Analisis: produk, tren, channel, lokasi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798" y="1463040"/>
            <a:ext cx="2847230" cy="2690949"/>
          </a:xfrm>
        </p:spPr>
        <p:txBody>
          <a:bodyPr anchor="t">
            <a:normAutofit/>
          </a:bodyPr>
          <a:lstStyle/>
          <a:p>
            <a:r>
              <a:rPr lang="en-ID" sz="4200"/>
              <a:t>Langkah Dashboard Looker Studio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7250" y="4415246"/>
            <a:ext cx="8986749" cy="2087795"/>
            <a:chOff x="143163" y="5763486"/>
            <a:chExt cx="11982332" cy="73955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50279" y="587829"/>
            <a:ext cx="4878975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42163" y="1463039"/>
            <a:ext cx="4156790" cy="4300447"/>
          </a:xfrm>
        </p:spPr>
        <p:txBody>
          <a:bodyPr anchor="t">
            <a:normAutofit/>
          </a:bodyPr>
          <a:lstStyle/>
          <a:p>
            <a:r>
              <a:rPr lang="en-ID" sz="1900"/>
              <a:t>1. Hubungkan data</a:t>
            </a:r>
          </a:p>
          <a:p>
            <a:pPr lvl="1"/>
            <a:r>
              <a:rPr lang="en-ID" sz="1900"/>
              <a:t>2. Desain layout</a:t>
            </a:r>
          </a:p>
          <a:p>
            <a:pPr lvl="1"/>
            <a:r>
              <a:rPr lang="en-ID" sz="1900"/>
              <a:t>3. KPI Cards</a:t>
            </a:r>
          </a:p>
          <a:p>
            <a:pPr lvl="1"/>
            <a:r>
              <a:rPr lang="en-ID" sz="1900"/>
              <a:t>4. Grafik Tren</a:t>
            </a:r>
          </a:p>
          <a:p>
            <a:pPr lvl="1"/>
            <a:r>
              <a:rPr lang="en-ID" sz="1900"/>
              <a:t>5. Visualisasi Produk/Channel</a:t>
            </a:r>
          </a:p>
          <a:p>
            <a:pPr lvl="1"/>
            <a:r>
              <a:rPr lang="en-ID" sz="1900"/>
              <a:t>6. Geo Map</a:t>
            </a:r>
          </a:p>
          <a:p>
            <a:pPr lvl="1"/>
            <a:r>
              <a:rPr lang="en-ID" sz="1900"/>
              <a:t>7. Filter interaktif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255</Words>
  <Application>Microsoft Macintosh PowerPoint</Application>
  <PresentationFormat>On-screen Show (4:3)</PresentationFormat>
  <Paragraphs>60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Visualisasi Data dengan Google Looker Studio</vt:lpstr>
      <vt:lpstr>Peran Visualisasi Data</vt:lpstr>
      <vt:lpstr>Apa itu Looker Studio?</vt:lpstr>
      <vt:lpstr>Kelebihan &amp; Kekurangan</vt:lpstr>
      <vt:lpstr>Jenis Visualisasi Umum</vt:lpstr>
      <vt:lpstr>Best Practice Visualisasi</vt:lpstr>
      <vt:lpstr>Struktur Dashboard Ideal</vt:lpstr>
      <vt:lpstr>Studi Kasus UMKM Lampung</vt:lpstr>
      <vt:lpstr>Langkah Dashboard Looker Studio</vt:lpstr>
      <vt:lpstr>Data Storytelling</vt:lpstr>
      <vt:lpstr>Tugas Mahasiswa</vt:lpstr>
      <vt:lpstr>Rubrik Penilaian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Muhammad Said Hasibuan</cp:lastModifiedBy>
  <cp:revision>3</cp:revision>
  <dcterms:created xsi:type="dcterms:W3CDTF">2013-01-27T09:14:16Z</dcterms:created>
  <dcterms:modified xsi:type="dcterms:W3CDTF">2025-11-29T03:07:47Z</dcterms:modified>
  <cp:category/>
</cp:coreProperties>
</file>