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93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36917-F0CC-41D4-B451-11216C18A9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F35F49-29BB-48F7-9716-2331D40A4D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4419A9-161B-436E-BA47-E46031FB6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0DA8-FC2E-4FFA-A520-4A2F5BFAB0CA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494AE8-097F-487D-AFAA-695613242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6D652-B1BA-461C-934D-CD8AB94E8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13F28-4DF2-4A67-8B26-43BBCE3D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273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EEB72-8534-4C4D-AFAC-D5BED6B78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2AE20D-D2B4-4F71-9B12-9091EC22C9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E66915-0A2F-41DD-A59C-3F7B97B3A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0DA8-FC2E-4FFA-A520-4A2F5BFAB0CA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712CC9-086E-46BF-8E3F-656179B32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F49409-1807-4D87-A0F5-271046E0F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13F28-4DF2-4A67-8B26-43BBCE3D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83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4778EE-1DAA-4379-8286-1C2BBA5AE2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158A4-032B-4888-9032-B79B61A3E0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9B5FBE-90AE-4591-8439-9AD22C1F6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0DA8-FC2E-4FFA-A520-4A2F5BFAB0CA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7AC8B9-DB5F-402A-B405-17693304A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EBE2A2-6F2C-48E2-8F19-D56A5D0F3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13F28-4DF2-4A67-8B26-43BBCE3D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183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A4B07-5DE1-471A-BCBD-C90C6432C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BF21E-151E-4C0F-9A72-D8C72B2801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2EBA91-87C0-4AA3-82C9-0F365C0CE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0DA8-FC2E-4FFA-A520-4A2F5BFAB0CA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9CBC82-725D-4E30-9537-CE3D7919A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F1DAD-790B-420E-A14C-A3FB38849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13F28-4DF2-4A67-8B26-43BBCE3D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686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A0E80-A4A1-4A91-88C2-53A8CDBBA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3D0CBC-F97B-4437-BB0F-2FAB6EF0E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DC907-8461-4878-A709-C2C3A7FAD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0DA8-FC2E-4FFA-A520-4A2F5BFAB0CA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5F8AE6-8DFA-4500-B950-4A715A594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045849-D175-4D53-934B-ABCF4F72E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13F28-4DF2-4A67-8B26-43BBCE3D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008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94160-F482-46A7-B962-3591E665D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A253B-10F5-499A-A254-8348926592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36B116-974E-4FA9-8D22-062C4AB3CD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D539BC-06F5-4A1F-A1EB-EF183B9D4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0DA8-FC2E-4FFA-A520-4A2F5BFAB0CA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AA529C-ADED-4A97-8E69-D1BCA3B23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2924C4-04FF-439C-9F5F-852218432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13F28-4DF2-4A67-8B26-43BBCE3D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047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325D2-0129-4873-A986-269EF84BB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842DA2-AFCB-4DD5-B896-A894457286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611AAA-52E0-4BAF-939C-6F5F457C7B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85E270-083C-49A8-BDD4-8292F14E04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3D9D5D-E530-42EF-BEA4-6AA505FF63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F99D8E-D6FB-42F0-86C4-DD658CAAA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0DA8-FC2E-4FFA-A520-4A2F5BFAB0CA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E2C31B-5A84-4038-9BA5-ACCE11CD0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DF664C-9DDC-4837-B419-74034877D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13F28-4DF2-4A67-8B26-43BBCE3D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094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C9503-68AC-4E19-827C-EB64F3C5E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EDEEF6-C834-4D65-A060-A6F00C510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0DA8-FC2E-4FFA-A520-4A2F5BFAB0CA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EF606E-53BC-4081-904B-9C5309EB4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1BE820-E16F-475F-9BAF-09B764129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13F28-4DF2-4A67-8B26-43BBCE3D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859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1198DE-CB6A-4DA5-9787-2C0FB6B8F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0DA8-FC2E-4FFA-A520-4A2F5BFAB0CA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F4EBE1-B616-46FF-8D2A-79257DE14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B3A49F-6F05-4861-AFB7-386BB46FC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13F28-4DF2-4A67-8B26-43BBCE3D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86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88724-AA42-42E4-8886-41CB257C8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F2FDC-88BF-4886-B077-15232EBED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3607F2-5753-4E51-B229-AACE7D50F8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7D5B11-EEB5-40F6-9B4C-0895C5215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0DA8-FC2E-4FFA-A520-4A2F5BFAB0CA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17CD9E-ABA0-4285-91C0-1A8DF5DDE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2874B0-F090-400A-AE4E-710D19422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13F28-4DF2-4A67-8B26-43BBCE3D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580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5FB4A-42C5-4220-B2AC-5D7461009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F66D64-56D4-4CDA-A97A-C04A1F6343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B2D69F-ED05-40FE-9B8F-0AAE4774A6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EEE3BD-1A94-43C7-9A2D-40B8103E2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30DA8-FC2E-4FFA-A520-4A2F5BFAB0CA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D24ECA-3894-462D-9305-E31A45282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A38786-0877-4E4D-B096-6F1594BC7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13F28-4DF2-4A67-8B26-43BBCE3D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396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B53F5E-4D9A-4CF0-972B-648A11A78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A8190C-CA19-4DA0-B41F-F989659626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0D426D-D2DD-4C2B-8D51-188AEDC596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30DA8-FC2E-4FFA-A520-4A2F5BFAB0CA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B9A1D7-2D3F-4445-A3E5-0623B6EE5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12408C-7F07-450F-AAA3-BCE07A0B59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13F28-4DF2-4A67-8B26-43BBCE3D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610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367B466-8228-45D7-A601-3CA53458B712}"/>
              </a:ext>
            </a:extLst>
          </p:cNvPr>
          <p:cNvSpPr/>
          <p:nvPr/>
        </p:nvSpPr>
        <p:spPr>
          <a:xfrm>
            <a:off x="0" y="1341120"/>
            <a:ext cx="12192000" cy="249936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D00173-D9AF-495F-8005-F23158AB24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Peran </a:t>
            </a:r>
            <a:r>
              <a:rPr lang="en-US" b="1" dirty="0" err="1"/>
              <a:t>Ilustrasi</a:t>
            </a:r>
            <a:r>
              <a:rPr lang="en-US" b="1" dirty="0"/>
              <a:t> Pada </a:t>
            </a:r>
            <a:r>
              <a:rPr lang="en-US" b="1" dirty="0" err="1"/>
              <a:t>Ranah</a:t>
            </a:r>
            <a:r>
              <a:rPr lang="en-US" b="1" dirty="0"/>
              <a:t> </a:t>
            </a:r>
            <a:r>
              <a:rPr lang="en-US" b="1" dirty="0" err="1"/>
              <a:t>Komersil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6701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8F2C6F7-7A28-4093-83AD-158EA526B12A}"/>
              </a:ext>
            </a:extLst>
          </p:cNvPr>
          <p:cNvSpPr txBox="1"/>
          <p:nvPr/>
        </p:nvSpPr>
        <p:spPr>
          <a:xfrm>
            <a:off x="6309360" y="2328595"/>
            <a:ext cx="4876800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b="1" dirty="0"/>
              <a:t>Brand/</a:t>
            </a:r>
            <a:r>
              <a:rPr lang="en-US" sz="2800" b="1" dirty="0" err="1"/>
              <a:t>Produk</a:t>
            </a:r>
            <a:r>
              <a:rPr lang="en-US" sz="2800" dirty="0"/>
              <a:t> </a:t>
            </a:r>
          </a:p>
          <a:p>
            <a:pPr algn="r"/>
            <a:endParaRPr lang="en-US" dirty="0"/>
          </a:p>
          <a:p>
            <a:pPr algn="r"/>
            <a:r>
              <a:rPr lang="en-US" sz="2400" dirty="0" err="1"/>
              <a:t>Karakter</a:t>
            </a:r>
            <a:r>
              <a:rPr lang="en-US" sz="2400" dirty="0"/>
              <a:t> </a:t>
            </a:r>
            <a:r>
              <a:rPr lang="en-US" sz="2400" dirty="0" err="1"/>
              <a:t>hewan</a:t>
            </a:r>
            <a:r>
              <a:rPr lang="en-US" sz="2400" dirty="0"/>
              <a:t>/</a:t>
            </a:r>
            <a:r>
              <a:rPr lang="en-US" sz="2400" dirty="0" err="1"/>
              <a:t>lucu</a:t>
            </a:r>
            <a:r>
              <a:rPr lang="en-US" sz="2400" dirty="0"/>
              <a:t> yang </a:t>
            </a:r>
            <a:r>
              <a:rPr lang="en-US" sz="2400" dirty="0" err="1"/>
              <a:t>muncul</a:t>
            </a:r>
            <a:r>
              <a:rPr lang="en-US" sz="2400" dirty="0"/>
              <a:t> di logo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kemasan</a:t>
            </a:r>
            <a:r>
              <a:rPr lang="en-US" sz="2400" dirty="0"/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D4D7BB-305C-4733-8967-8144CBDC5D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1" r="21333"/>
          <a:stretch/>
        </p:blipFill>
        <p:spPr>
          <a:xfrm>
            <a:off x="838200" y="0"/>
            <a:ext cx="39471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418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B1536DB-1B07-40CC-83D2-EC5481DA3BA0}"/>
              </a:ext>
            </a:extLst>
          </p:cNvPr>
          <p:cNvSpPr txBox="1"/>
          <p:nvPr/>
        </p:nvSpPr>
        <p:spPr>
          <a:xfrm>
            <a:off x="944880" y="2259449"/>
            <a:ext cx="4053840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Pendidikan &amp; </a:t>
            </a:r>
            <a:r>
              <a:rPr lang="en-US" sz="2800" b="1" dirty="0" err="1"/>
              <a:t>Kampanye</a:t>
            </a:r>
            <a:r>
              <a:rPr lang="en-US" sz="2800" b="1" dirty="0"/>
              <a:t> </a:t>
            </a:r>
            <a:r>
              <a:rPr lang="en-US" sz="2800" b="1" dirty="0" err="1"/>
              <a:t>Sosial</a:t>
            </a:r>
            <a:r>
              <a:rPr lang="en-US" sz="2800" dirty="0"/>
              <a:t> </a:t>
            </a:r>
          </a:p>
          <a:p>
            <a:endParaRPr lang="en-US" dirty="0"/>
          </a:p>
          <a:p>
            <a:r>
              <a:rPr lang="en-US" sz="2400" dirty="0" err="1"/>
              <a:t>Karakter</a:t>
            </a:r>
            <a:r>
              <a:rPr lang="en-US" sz="2400" dirty="0"/>
              <a:t> </a:t>
            </a:r>
            <a:r>
              <a:rPr lang="en-US" sz="2400" dirty="0" err="1"/>
              <a:t>ilustrasi</a:t>
            </a:r>
            <a:r>
              <a:rPr lang="en-US" sz="2400" dirty="0"/>
              <a:t> yang </a:t>
            </a:r>
            <a:r>
              <a:rPr lang="en-US" sz="2400" dirty="0" err="1"/>
              <a:t>mengedukasi</a:t>
            </a:r>
            <a:r>
              <a:rPr lang="en-US" sz="2400" dirty="0"/>
              <a:t> </a:t>
            </a:r>
            <a:r>
              <a:rPr lang="en-US" sz="2400" dirty="0" err="1"/>
              <a:t>masyarakat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cara</a:t>
            </a:r>
            <a:r>
              <a:rPr lang="en-US" sz="2400" dirty="0"/>
              <a:t> </a:t>
            </a:r>
            <a:r>
              <a:rPr lang="en-US" sz="2400" dirty="0" err="1"/>
              <a:t>menyenangkan</a:t>
            </a:r>
            <a:r>
              <a:rPr lang="en-US" sz="2400" dirty="0"/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E3E152-0173-4E5F-8D04-182CF4CA9A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650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9E055D0-6508-4C1C-9FE0-BDF2FE43D96F}"/>
              </a:ext>
            </a:extLst>
          </p:cNvPr>
          <p:cNvSpPr/>
          <p:nvPr/>
        </p:nvSpPr>
        <p:spPr>
          <a:xfrm>
            <a:off x="0" y="1889760"/>
            <a:ext cx="12192000" cy="2590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89CDFA-D815-442D-8253-E22D76650BCE}"/>
              </a:ext>
            </a:extLst>
          </p:cNvPr>
          <p:cNvSpPr txBox="1"/>
          <p:nvPr/>
        </p:nvSpPr>
        <p:spPr>
          <a:xfrm>
            <a:off x="3048000" y="2710934"/>
            <a:ext cx="6096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dirty="0"/>
              <a:t>SYARAT MASKOT</a:t>
            </a:r>
          </a:p>
        </p:txBody>
      </p:sp>
    </p:spTree>
    <p:extLst>
      <p:ext uri="{BB962C8B-B14F-4D97-AF65-F5344CB8AC3E}">
        <p14:creationId xmlns:p14="http://schemas.microsoft.com/office/powerpoint/2010/main" val="469009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D615028-4600-4C5E-B8D8-E5366E6CCF53}"/>
              </a:ext>
            </a:extLst>
          </p:cNvPr>
          <p:cNvSpPr txBox="1"/>
          <p:nvPr/>
        </p:nvSpPr>
        <p:spPr>
          <a:xfrm>
            <a:off x="533400" y="375196"/>
            <a:ext cx="4038600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/>
              <a:t>Unik</a:t>
            </a:r>
            <a:r>
              <a:rPr lang="en-US" sz="2400" b="1" dirty="0"/>
              <a:t> &amp; </a:t>
            </a:r>
            <a:r>
              <a:rPr lang="en-US" sz="2400" b="1" dirty="0" err="1"/>
              <a:t>Mudah</a:t>
            </a:r>
            <a:r>
              <a:rPr lang="en-US" sz="2400" b="1" dirty="0"/>
              <a:t> </a:t>
            </a:r>
            <a:r>
              <a:rPr lang="en-US" sz="2400" b="1" dirty="0" err="1"/>
              <a:t>Diingat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 err="1"/>
              <a:t>Karakter</a:t>
            </a:r>
            <a:r>
              <a:rPr lang="en-US" sz="2000" dirty="0"/>
              <a:t> </a:t>
            </a:r>
            <a:r>
              <a:rPr lang="en-US" sz="2000" dirty="0" err="1"/>
              <a:t>harus</a:t>
            </a:r>
            <a:r>
              <a:rPr lang="en-US" sz="2000" dirty="0"/>
              <a:t> </a:t>
            </a:r>
            <a:r>
              <a:rPr lang="en-US" sz="2000" dirty="0" err="1"/>
              <a:t>berbeda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yang lain,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membingungkan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maskot</a:t>
            </a:r>
            <a:r>
              <a:rPr lang="en-US" sz="2000" dirty="0"/>
              <a:t> lain.</a:t>
            </a:r>
          </a:p>
          <a:p>
            <a:endParaRPr lang="en-US" sz="2000" dirty="0"/>
          </a:p>
          <a:p>
            <a:r>
              <a:rPr lang="en-US" sz="2000" dirty="0"/>
              <a:t>Punya </a:t>
            </a:r>
            <a:r>
              <a:rPr lang="en-US" sz="2000" dirty="0" err="1"/>
              <a:t>ciri</a:t>
            </a:r>
            <a:r>
              <a:rPr lang="en-US" sz="2000" dirty="0"/>
              <a:t> </a:t>
            </a:r>
            <a:r>
              <a:rPr lang="en-US" sz="2000" dirty="0" err="1"/>
              <a:t>khas</a:t>
            </a:r>
            <a:r>
              <a:rPr lang="en-US" sz="2000" dirty="0"/>
              <a:t> visual (</a:t>
            </a:r>
            <a:r>
              <a:rPr lang="en-US" sz="2000" dirty="0" err="1"/>
              <a:t>warna</a:t>
            </a:r>
            <a:r>
              <a:rPr lang="en-US" sz="2000" dirty="0"/>
              <a:t>, </a:t>
            </a:r>
            <a:r>
              <a:rPr lang="en-US" sz="2000" dirty="0" err="1"/>
              <a:t>bentuk</a:t>
            </a:r>
            <a:r>
              <a:rPr lang="en-US" sz="2000" dirty="0"/>
              <a:t>, </a:t>
            </a:r>
            <a:r>
              <a:rPr lang="en-US" sz="2000" dirty="0" err="1"/>
              <a:t>atribut</a:t>
            </a:r>
            <a:r>
              <a:rPr lang="en-US" sz="2000" dirty="0"/>
              <a:t>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B70DC4-B8BB-431C-9481-5EA8E4676C3A}"/>
              </a:ext>
            </a:extLst>
          </p:cNvPr>
          <p:cNvSpPr txBox="1"/>
          <p:nvPr/>
        </p:nvSpPr>
        <p:spPr>
          <a:xfrm>
            <a:off x="533400" y="3714304"/>
            <a:ext cx="40386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/>
              <a:t>Relevan</a:t>
            </a:r>
            <a:r>
              <a:rPr lang="en-US" sz="2400" b="1" dirty="0"/>
              <a:t> </a:t>
            </a:r>
            <a:r>
              <a:rPr lang="en-US" sz="2400" b="1" dirty="0" err="1"/>
              <a:t>dengan</a:t>
            </a:r>
            <a:r>
              <a:rPr lang="en-US" sz="2400" b="1" dirty="0"/>
              <a:t> </a:t>
            </a:r>
            <a:r>
              <a:rPr lang="en-US" sz="2400" b="1" dirty="0" err="1"/>
              <a:t>Identitas</a:t>
            </a:r>
            <a:br>
              <a:rPr lang="en-US" dirty="0"/>
            </a:br>
            <a:endParaRPr lang="en-US" dirty="0"/>
          </a:p>
          <a:p>
            <a:r>
              <a:rPr lang="en-US" sz="2000" dirty="0" err="1"/>
              <a:t>Mencerminkan</a:t>
            </a:r>
            <a:r>
              <a:rPr lang="en-US" sz="2000" dirty="0"/>
              <a:t> </a:t>
            </a:r>
            <a:r>
              <a:rPr lang="en-US" sz="2000" dirty="0" err="1"/>
              <a:t>visi</a:t>
            </a:r>
            <a:r>
              <a:rPr lang="en-US" sz="2000" dirty="0"/>
              <a:t>, </a:t>
            </a:r>
            <a:r>
              <a:rPr lang="en-US" sz="2000" dirty="0" err="1"/>
              <a:t>misi</a:t>
            </a:r>
            <a:r>
              <a:rPr lang="en-US" sz="2000" dirty="0"/>
              <a:t>, </a:t>
            </a:r>
            <a:r>
              <a:rPr lang="en-US" sz="2000" dirty="0" err="1"/>
              <a:t>nilai</a:t>
            </a:r>
            <a:r>
              <a:rPr lang="en-US" sz="2000" dirty="0"/>
              <a:t>,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karakter</a:t>
            </a:r>
            <a:r>
              <a:rPr lang="en-US" sz="2000" dirty="0"/>
              <a:t> </a:t>
            </a:r>
            <a:r>
              <a:rPr lang="en-US" sz="2000" dirty="0" err="1"/>
              <a:t>lembaga</a:t>
            </a:r>
            <a:r>
              <a:rPr lang="en-US" sz="2000" dirty="0"/>
              <a:t>/brand/acara yang </a:t>
            </a:r>
            <a:r>
              <a:rPr lang="en-US" sz="2000" dirty="0" err="1"/>
              <a:t>diwakili</a:t>
            </a:r>
            <a:r>
              <a:rPr lang="en-US" sz="2000" dirty="0"/>
              <a:t>.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 err="1"/>
              <a:t>Misalnya</a:t>
            </a:r>
            <a:r>
              <a:rPr lang="en-US" sz="2000" dirty="0"/>
              <a:t>: </a:t>
            </a:r>
            <a:r>
              <a:rPr lang="en-US" sz="2000" dirty="0" err="1"/>
              <a:t>maskot</a:t>
            </a:r>
            <a:r>
              <a:rPr lang="en-US" sz="2000" dirty="0"/>
              <a:t> </a:t>
            </a:r>
            <a:r>
              <a:rPr lang="en-US" sz="2000" dirty="0" err="1"/>
              <a:t>olahraga</a:t>
            </a:r>
            <a:r>
              <a:rPr lang="en-US" sz="2000" dirty="0"/>
              <a:t> </a:t>
            </a:r>
            <a:r>
              <a:rPr lang="en-US" sz="2000" dirty="0" err="1"/>
              <a:t>enerjik</a:t>
            </a:r>
            <a:r>
              <a:rPr lang="en-US" sz="2000" dirty="0"/>
              <a:t> dan </a:t>
            </a:r>
            <a:r>
              <a:rPr lang="en-US" sz="2000" dirty="0" err="1"/>
              <a:t>bersemangat</a:t>
            </a:r>
            <a:r>
              <a:rPr lang="en-US" sz="2000" dirty="0"/>
              <a:t>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D00DF60-C944-45CC-9A80-A018F752ABCD}"/>
              </a:ext>
            </a:extLst>
          </p:cNvPr>
          <p:cNvCxnSpPr>
            <a:cxnSpLocks/>
          </p:cNvCxnSpPr>
          <p:nvPr/>
        </p:nvCxnSpPr>
        <p:spPr>
          <a:xfrm>
            <a:off x="4572000" y="355238"/>
            <a:ext cx="0" cy="61475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1A9499F-E323-4253-8DBB-4FE68A8B3466}"/>
              </a:ext>
            </a:extLst>
          </p:cNvPr>
          <p:cNvSpPr txBox="1"/>
          <p:nvPr/>
        </p:nvSpPr>
        <p:spPr>
          <a:xfrm>
            <a:off x="4831080" y="355238"/>
            <a:ext cx="307847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/>
              <a:t>Sederhana</a:t>
            </a:r>
            <a:r>
              <a:rPr lang="en-US" sz="2400" b="1" dirty="0"/>
              <a:t> </a:t>
            </a:r>
            <a:r>
              <a:rPr lang="en-US" sz="2400" b="1" dirty="0" err="1"/>
              <a:t>namun</a:t>
            </a:r>
            <a:r>
              <a:rPr lang="en-US" sz="2400" b="1" dirty="0"/>
              <a:t> </a:t>
            </a:r>
            <a:r>
              <a:rPr lang="en-US" sz="2400" b="1" dirty="0" err="1"/>
              <a:t>Kuat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terlalu</a:t>
            </a:r>
            <a:r>
              <a:rPr lang="en-US" sz="2000" dirty="0"/>
              <a:t> </a:t>
            </a:r>
            <a:r>
              <a:rPr lang="en-US" sz="2000" dirty="0" err="1"/>
              <a:t>rumit</a:t>
            </a:r>
            <a:r>
              <a:rPr lang="en-US" sz="2000" dirty="0"/>
              <a:t> dan </a:t>
            </a:r>
            <a:r>
              <a:rPr lang="en-US" sz="2000" dirty="0" err="1"/>
              <a:t>adaptif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 err="1"/>
              <a:t>Tetap</a:t>
            </a:r>
            <a:r>
              <a:rPr lang="en-US" sz="2000" dirty="0"/>
              <a:t> </a:t>
            </a:r>
            <a:r>
              <a:rPr lang="en-US" sz="2000" dirty="0" err="1"/>
              <a:t>jelas</a:t>
            </a:r>
            <a:r>
              <a:rPr lang="en-US" sz="2000" dirty="0"/>
              <a:t> </a:t>
            </a:r>
            <a:r>
              <a:rPr lang="en-US" sz="2000" dirty="0" err="1"/>
              <a:t>meskipun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ukuran</a:t>
            </a:r>
            <a:r>
              <a:rPr lang="en-US" sz="2000" dirty="0"/>
              <a:t> </a:t>
            </a:r>
            <a:r>
              <a:rPr lang="en-US" sz="2000" dirty="0" err="1"/>
              <a:t>kecil</a:t>
            </a:r>
            <a:endParaRPr lang="en-US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763FAD-FF1B-42F8-8EBB-72EBA333A641}"/>
              </a:ext>
            </a:extLst>
          </p:cNvPr>
          <p:cNvSpPr txBox="1"/>
          <p:nvPr/>
        </p:nvSpPr>
        <p:spPr>
          <a:xfrm>
            <a:off x="4831080" y="3729692"/>
            <a:ext cx="359663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/>
              <a:t>Ekspresif</a:t>
            </a:r>
            <a:r>
              <a:rPr lang="en-US" sz="2000" b="1" dirty="0"/>
              <a:t> &amp; </a:t>
            </a:r>
            <a:r>
              <a:rPr lang="en-US" sz="2000" b="1" dirty="0" err="1"/>
              <a:t>Komunikatif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menampilkan</a:t>
            </a:r>
            <a:r>
              <a:rPr lang="en-US" sz="2000" dirty="0"/>
              <a:t> </a:t>
            </a:r>
            <a:r>
              <a:rPr lang="en-US" sz="2000" dirty="0" err="1"/>
              <a:t>ekspresi</a:t>
            </a:r>
            <a:r>
              <a:rPr lang="en-US" sz="2000" dirty="0"/>
              <a:t> (</a:t>
            </a:r>
            <a:r>
              <a:rPr lang="en-US" sz="2000" dirty="0" err="1"/>
              <a:t>senyum</a:t>
            </a:r>
            <a:r>
              <a:rPr lang="en-US" sz="2000" dirty="0"/>
              <a:t>, </a:t>
            </a:r>
            <a:r>
              <a:rPr lang="en-US" sz="2000" dirty="0" err="1"/>
              <a:t>semangat</a:t>
            </a:r>
            <a:r>
              <a:rPr lang="en-US" sz="2000" dirty="0"/>
              <a:t>, ceria) yang </a:t>
            </a:r>
            <a:r>
              <a:rPr lang="en-US" sz="2000" dirty="0" err="1"/>
              <a:t>mudah</a:t>
            </a:r>
            <a:r>
              <a:rPr lang="en-US" sz="2000" dirty="0"/>
              <a:t> </a:t>
            </a:r>
            <a:r>
              <a:rPr lang="en-US" sz="2000" dirty="0" err="1"/>
              <a:t>dipahami</a:t>
            </a:r>
            <a:r>
              <a:rPr lang="en-US" sz="2000" dirty="0"/>
              <a:t> </a:t>
            </a:r>
            <a:r>
              <a:rPr lang="en-US" sz="2000" dirty="0" err="1"/>
              <a:t>audiens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r>
              <a:rPr lang="en-US" sz="2000" dirty="0" err="1"/>
              <a:t>Karakter</a:t>
            </a:r>
            <a:r>
              <a:rPr lang="en-US" sz="2000" dirty="0"/>
              <a:t> </a:t>
            </a:r>
            <a:r>
              <a:rPr lang="en-US" sz="2000" dirty="0" err="1"/>
              <a:t>bisa</a:t>
            </a:r>
            <a:r>
              <a:rPr lang="en-US" sz="2000" dirty="0"/>
              <a:t> “</a:t>
            </a:r>
            <a:r>
              <a:rPr lang="en-US" sz="2000" dirty="0" err="1"/>
              <a:t>bercerita</a:t>
            </a:r>
            <a:r>
              <a:rPr lang="en-US" sz="2000" dirty="0"/>
              <a:t>” </a:t>
            </a:r>
            <a:r>
              <a:rPr lang="en-US" sz="2000" dirty="0" err="1"/>
              <a:t>lewat</a:t>
            </a:r>
            <a:r>
              <a:rPr lang="en-US" sz="2000" dirty="0"/>
              <a:t> pose dan </a:t>
            </a:r>
            <a:r>
              <a:rPr lang="en-US" sz="2000" dirty="0" err="1"/>
              <a:t>mimik</a:t>
            </a:r>
            <a:r>
              <a:rPr lang="en-US" sz="2000" dirty="0"/>
              <a:t>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71B75CD-48BC-4E4C-A9EE-74BCA96A9398}"/>
              </a:ext>
            </a:extLst>
          </p:cNvPr>
          <p:cNvCxnSpPr>
            <a:cxnSpLocks/>
          </p:cNvCxnSpPr>
          <p:nvPr/>
        </p:nvCxnSpPr>
        <p:spPr>
          <a:xfrm>
            <a:off x="8427719" y="375196"/>
            <a:ext cx="0" cy="61475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D6F1942-5878-45C1-95EF-DDBACA2ED953}"/>
              </a:ext>
            </a:extLst>
          </p:cNvPr>
          <p:cNvSpPr txBox="1"/>
          <p:nvPr/>
        </p:nvSpPr>
        <p:spPr>
          <a:xfrm>
            <a:off x="8610600" y="375196"/>
            <a:ext cx="3078479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/>
              <a:t>Membangun</a:t>
            </a:r>
            <a:r>
              <a:rPr lang="en-US" sz="2400" b="1" dirty="0"/>
              <a:t> </a:t>
            </a:r>
            <a:r>
              <a:rPr lang="en-US" sz="2400" b="1" dirty="0" err="1"/>
              <a:t>Koneksi</a:t>
            </a:r>
            <a:r>
              <a:rPr lang="en-US" sz="2400" b="1" dirty="0"/>
              <a:t> </a:t>
            </a:r>
            <a:r>
              <a:rPr lang="en-US" sz="2400" b="1" dirty="0" err="1"/>
              <a:t>Emosional</a:t>
            </a:r>
            <a:br>
              <a:rPr lang="en-US" dirty="0"/>
            </a:br>
            <a:endParaRPr lang="en-US" dirty="0"/>
          </a:p>
          <a:p>
            <a:r>
              <a:rPr lang="en-US" dirty="0"/>
              <a:t>Mampu </a:t>
            </a:r>
            <a:r>
              <a:rPr lang="en-US" dirty="0" err="1"/>
              <a:t>menciptakan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emosional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audience</a:t>
            </a:r>
          </a:p>
          <a:p>
            <a:endParaRPr lang="en-US" dirty="0"/>
          </a:p>
          <a:p>
            <a:r>
              <a:rPr lang="en-US" dirty="0" err="1"/>
              <a:t>Desainya</a:t>
            </a:r>
            <a:r>
              <a:rPr lang="en-US" dirty="0"/>
              <a:t> </a:t>
            </a:r>
            <a:r>
              <a:rPr lang="en-US" dirty="0" err="1"/>
              <a:t>lucu</a:t>
            </a:r>
            <a:r>
              <a:rPr lang="en-US" dirty="0"/>
              <a:t>, </a:t>
            </a:r>
            <a:r>
              <a:rPr lang="en-US" dirty="0" err="1"/>
              <a:t>ramah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inspiratif</a:t>
            </a:r>
            <a:r>
              <a:rPr lang="en-US" dirty="0"/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D5EDB5-4291-4CFF-91AC-5276E93703EB}"/>
              </a:ext>
            </a:extLst>
          </p:cNvPr>
          <p:cNvSpPr txBox="1"/>
          <p:nvPr/>
        </p:nvSpPr>
        <p:spPr>
          <a:xfrm>
            <a:off x="8610600" y="3729692"/>
            <a:ext cx="2574510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Timeless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terlalu</a:t>
            </a:r>
            <a:r>
              <a:rPr lang="en-US" sz="2000" dirty="0"/>
              <a:t> </a:t>
            </a:r>
            <a:r>
              <a:rPr lang="en-US" sz="2000" dirty="0" err="1"/>
              <a:t>terikat</a:t>
            </a:r>
            <a:r>
              <a:rPr lang="en-US" sz="2000" dirty="0"/>
              <a:t> </a:t>
            </a:r>
            <a:r>
              <a:rPr lang="en-US" sz="2000" dirty="0" err="1"/>
              <a:t>tren</a:t>
            </a:r>
            <a:r>
              <a:rPr lang="en-US" sz="2000" dirty="0"/>
              <a:t> </a:t>
            </a:r>
            <a:r>
              <a:rPr lang="en-US" sz="2000" dirty="0" err="1"/>
              <a:t>sesaat</a:t>
            </a:r>
            <a:r>
              <a:rPr lang="en-US" sz="2000" dirty="0"/>
              <a:t>, </a:t>
            </a:r>
            <a:r>
              <a:rPr lang="en-US" sz="2000" dirty="0" err="1"/>
              <a:t>sehingga</a:t>
            </a:r>
            <a:r>
              <a:rPr lang="en-US" sz="2000" dirty="0"/>
              <a:t> </a:t>
            </a:r>
            <a:r>
              <a:rPr lang="en-US" sz="2000" dirty="0" err="1"/>
              <a:t>bisa</a:t>
            </a:r>
            <a:r>
              <a:rPr lang="en-US" sz="2000" dirty="0"/>
              <a:t> </a:t>
            </a:r>
            <a:r>
              <a:rPr lang="en-US" sz="2000" dirty="0" err="1"/>
              <a:t>digunakan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jangka</a:t>
            </a:r>
            <a:r>
              <a:rPr lang="en-US" sz="2000" dirty="0"/>
              <a:t> </a:t>
            </a:r>
            <a:r>
              <a:rPr lang="en-US" sz="2000" dirty="0" err="1"/>
              <a:t>panjang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3076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AACE07A-6BFB-407C-B4F1-D9E4FBD8103D}"/>
              </a:ext>
            </a:extLst>
          </p:cNvPr>
          <p:cNvSpPr/>
          <p:nvPr/>
        </p:nvSpPr>
        <p:spPr>
          <a:xfrm>
            <a:off x="0" y="1691640"/>
            <a:ext cx="3489960" cy="7315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38853D-4689-45E9-8B1E-A74DD4DE86EC}"/>
              </a:ext>
            </a:extLst>
          </p:cNvPr>
          <p:cNvSpPr txBox="1"/>
          <p:nvPr/>
        </p:nvSpPr>
        <p:spPr>
          <a:xfrm>
            <a:off x="3048000" y="394454"/>
            <a:ext cx="6096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/>
              <a:t>Tugas</a:t>
            </a:r>
            <a:r>
              <a:rPr lang="en-US" sz="3200" b="1" dirty="0"/>
              <a:t> 2 Desain </a:t>
            </a:r>
            <a:r>
              <a:rPr lang="en-US" sz="3200" b="1" dirty="0" err="1"/>
              <a:t>Maskot</a:t>
            </a:r>
            <a:r>
              <a:rPr lang="en-US" sz="3200" b="1" dirty="0"/>
              <a:t> </a:t>
            </a:r>
          </a:p>
          <a:p>
            <a:pPr algn="ctr"/>
            <a:r>
              <a:rPr lang="en-US" sz="3200" b="1" dirty="0" err="1"/>
              <a:t>Untuk</a:t>
            </a:r>
            <a:r>
              <a:rPr lang="en-US" sz="3200" b="1" dirty="0"/>
              <a:t> </a:t>
            </a:r>
            <a:r>
              <a:rPr lang="en-US" sz="3200" b="1" dirty="0" err="1"/>
              <a:t>Komersil</a:t>
            </a:r>
            <a:r>
              <a:rPr lang="en-US" sz="3200" b="1" dirty="0"/>
              <a:t> </a:t>
            </a:r>
            <a:r>
              <a:rPr lang="en-US" sz="3200" b="1" dirty="0" err="1"/>
              <a:t>Produk</a:t>
            </a:r>
            <a:endParaRPr lang="en-US" sz="32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A27A55-E1FE-4617-BB3D-6C182BDF1845}"/>
              </a:ext>
            </a:extLst>
          </p:cNvPr>
          <p:cNvSpPr txBox="1"/>
          <p:nvPr/>
        </p:nvSpPr>
        <p:spPr>
          <a:xfrm>
            <a:off x="670560" y="1811774"/>
            <a:ext cx="445008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/>
              <a:t>Ketentuan</a:t>
            </a:r>
            <a:endParaRPr lang="en-US" sz="2400" b="1" dirty="0"/>
          </a:p>
          <a:p>
            <a:endParaRPr lang="en-US" sz="2400" b="1" dirty="0"/>
          </a:p>
          <a:p>
            <a:r>
              <a:rPr lang="en-US" sz="2000" dirty="0" err="1"/>
              <a:t>Mewakili</a:t>
            </a:r>
            <a:r>
              <a:rPr lang="en-US" sz="2000" dirty="0"/>
              <a:t> brand</a:t>
            </a:r>
          </a:p>
          <a:p>
            <a:endParaRPr lang="en-US" sz="2000" dirty="0"/>
          </a:p>
          <a:p>
            <a:r>
              <a:rPr lang="en-US" sz="2000" dirty="0" err="1"/>
              <a:t>Memiliki</a:t>
            </a:r>
            <a:r>
              <a:rPr lang="en-US" sz="2000" dirty="0"/>
              <a:t> </a:t>
            </a:r>
            <a:r>
              <a:rPr lang="en-US" sz="2000" dirty="0" err="1"/>
              <a:t>sifat</a:t>
            </a:r>
            <a:r>
              <a:rPr lang="en-US" sz="2000" dirty="0"/>
              <a:t> </a:t>
            </a:r>
            <a:r>
              <a:rPr lang="en-US" sz="2000" dirty="0" err="1"/>
              <a:t>humanis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 err="1"/>
              <a:t>Bukan</a:t>
            </a:r>
            <a:r>
              <a:rPr lang="en-US" sz="2000" dirty="0"/>
              <a:t> </a:t>
            </a:r>
            <a:r>
              <a:rPr lang="en-US" sz="2000" dirty="0" err="1"/>
              <a:t>plagiat</a:t>
            </a:r>
            <a:r>
              <a:rPr lang="en-US" sz="2000" dirty="0"/>
              <a:t> </a:t>
            </a:r>
            <a:r>
              <a:rPr lang="en-US" sz="2000" dirty="0" err="1"/>
              <a:t>serta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boleh</a:t>
            </a:r>
            <a:r>
              <a:rPr lang="en-US" sz="2000" dirty="0"/>
              <a:t> </a:t>
            </a:r>
            <a:r>
              <a:rPr lang="en-US" sz="2000" dirty="0" err="1"/>
              <a:t>menggunakan</a:t>
            </a:r>
            <a:r>
              <a:rPr lang="en-US" sz="2000" dirty="0"/>
              <a:t> AI </a:t>
            </a:r>
            <a:r>
              <a:rPr lang="en-US" sz="2000" dirty="0" err="1"/>
              <a:t>kecuali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konsep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r>
              <a:rPr lang="en-US" sz="2000" dirty="0" err="1"/>
              <a:t>Sesuai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selera</a:t>
            </a:r>
            <a:r>
              <a:rPr lang="en-US" sz="2000" dirty="0"/>
              <a:t> target pasar masing-masing brand.</a:t>
            </a:r>
          </a:p>
          <a:p>
            <a:endParaRPr lang="en-US" sz="2000" dirty="0"/>
          </a:p>
          <a:p>
            <a:r>
              <a:rPr lang="en-US" sz="2000" dirty="0" err="1"/>
              <a:t>Melalui</a:t>
            </a:r>
            <a:r>
              <a:rPr lang="en-US" sz="2000" dirty="0"/>
              <a:t> proses </a:t>
            </a:r>
            <a:r>
              <a:rPr lang="en-US" sz="2000" dirty="0" err="1"/>
              <a:t>asistensi</a:t>
            </a:r>
            <a:r>
              <a:rPr lang="en-US" sz="2000" dirty="0"/>
              <a:t> </a:t>
            </a:r>
            <a:r>
              <a:rPr lang="en-US" sz="2000" dirty="0" err="1"/>
              <a:t>mulai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konsep</a:t>
            </a:r>
            <a:r>
              <a:rPr lang="en-US" sz="2000" dirty="0"/>
              <a:t> </a:t>
            </a:r>
            <a:r>
              <a:rPr lang="en-US" sz="2000" dirty="0" err="1"/>
              <a:t>hingga</a:t>
            </a:r>
            <a:r>
              <a:rPr lang="en-US" sz="2000" dirty="0"/>
              <a:t> final </a:t>
            </a:r>
            <a:r>
              <a:rPr lang="en-US" sz="2000" dirty="0" err="1"/>
              <a:t>desain</a:t>
            </a:r>
            <a:r>
              <a:rPr lang="en-US" sz="2000" dirty="0"/>
              <a:t> </a:t>
            </a:r>
          </a:p>
          <a:p>
            <a:endParaRPr lang="en-US" sz="2400" b="1" dirty="0"/>
          </a:p>
          <a:p>
            <a:endParaRPr lang="en-US" sz="2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3700E5-5DB3-4F9D-9EB1-50385EFC2241}"/>
              </a:ext>
            </a:extLst>
          </p:cNvPr>
          <p:cNvSpPr txBox="1"/>
          <p:nvPr/>
        </p:nvSpPr>
        <p:spPr>
          <a:xfrm>
            <a:off x="6233160" y="2226826"/>
            <a:ext cx="4450080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400" b="1" dirty="0"/>
          </a:p>
          <a:p>
            <a:r>
              <a:rPr lang="en-US" sz="2000" dirty="0" err="1"/>
              <a:t>Dikumpulkan</a:t>
            </a:r>
            <a:r>
              <a:rPr lang="en-US" sz="2000" dirty="0"/>
              <a:t> </a:t>
            </a:r>
            <a:r>
              <a:rPr lang="en-US" sz="2000" dirty="0" err="1"/>
              <a:t>sebelum</a:t>
            </a:r>
            <a:r>
              <a:rPr lang="en-US" sz="2000" dirty="0"/>
              <a:t> UAS </a:t>
            </a:r>
            <a:r>
              <a:rPr lang="en-US" sz="2000" dirty="0" err="1"/>
              <a:t>ke</a:t>
            </a:r>
            <a:r>
              <a:rPr lang="en-US" sz="2000" dirty="0"/>
              <a:t> link drive </a:t>
            </a:r>
            <a:r>
              <a:rPr lang="en-US" sz="2000" dirty="0" err="1"/>
              <a:t>dengan</a:t>
            </a:r>
            <a:r>
              <a:rPr lang="en-US" sz="2000" dirty="0"/>
              <a:t> format </a:t>
            </a:r>
            <a:r>
              <a:rPr lang="en-US" sz="2000" dirty="0" err="1"/>
              <a:t>softfile</a:t>
            </a:r>
            <a:r>
              <a:rPr lang="en-US" sz="2000" dirty="0"/>
              <a:t> </a:t>
            </a:r>
            <a:r>
              <a:rPr lang="en-US" sz="2000" dirty="0" err="1"/>
              <a:t>desain</a:t>
            </a:r>
            <a:r>
              <a:rPr lang="en-US" sz="2000" dirty="0"/>
              <a:t> dan JPG.</a:t>
            </a:r>
          </a:p>
          <a:p>
            <a:endParaRPr lang="en-US" sz="2000" dirty="0"/>
          </a:p>
          <a:p>
            <a:r>
              <a:rPr lang="en-US" sz="2000" dirty="0" err="1"/>
              <a:t>Maskot</a:t>
            </a:r>
            <a:r>
              <a:rPr lang="en-US" sz="2000" dirty="0"/>
              <a:t> </a:t>
            </a:r>
            <a:r>
              <a:rPr lang="en-US" sz="2000" dirty="0" err="1"/>
              <a:t>wajib</a:t>
            </a:r>
            <a:r>
              <a:rPr lang="en-US" sz="2000" dirty="0"/>
              <a:t> </a:t>
            </a:r>
            <a:r>
              <a:rPr lang="en-US" sz="2000" dirty="0" err="1"/>
              <a:t>diaplikasikan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media merchandise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komersil</a:t>
            </a:r>
            <a:r>
              <a:rPr lang="en-US" sz="2000" dirty="0"/>
              <a:t> </a:t>
            </a:r>
            <a:r>
              <a:rPr lang="en-US" sz="2000" dirty="0" err="1"/>
              <a:t>seperti</a:t>
            </a:r>
            <a:r>
              <a:rPr lang="en-US" sz="2000" dirty="0"/>
              <a:t> </a:t>
            </a:r>
            <a:r>
              <a:rPr lang="en-US" sz="2000" dirty="0" err="1"/>
              <a:t>Godie</a:t>
            </a:r>
            <a:r>
              <a:rPr lang="en-US" sz="2000" dirty="0"/>
              <a:t> Bag, </a:t>
            </a:r>
            <a:r>
              <a:rPr lang="en-US" sz="2000" dirty="0" err="1"/>
              <a:t>Payung</a:t>
            </a:r>
            <a:r>
              <a:rPr lang="en-US" sz="2000" dirty="0"/>
              <a:t>, Pin, </a:t>
            </a:r>
            <a:r>
              <a:rPr lang="en-US" sz="2000" dirty="0" err="1"/>
              <a:t>Gantungan</a:t>
            </a:r>
            <a:r>
              <a:rPr lang="en-US" sz="2000" dirty="0"/>
              <a:t> </a:t>
            </a:r>
            <a:r>
              <a:rPr lang="en-US" sz="2000" dirty="0" err="1"/>
              <a:t>Kunci</a:t>
            </a:r>
            <a:r>
              <a:rPr lang="en-US" sz="2000" dirty="0"/>
              <a:t> </a:t>
            </a:r>
            <a:r>
              <a:rPr lang="en-US" sz="2000" dirty="0" err="1"/>
              <a:t>dll</a:t>
            </a:r>
            <a:r>
              <a:rPr lang="en-US" sz="2000" dirty="0"/>
              <a:t> (</a:t>
            </a:r>
            <a:r>
              <a:rPr lang="en-US" sz="2000" dirty="0" err="1"/>
              <a:t>Hanya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bentuk</a:t>
            </a:r>
            <a:r>
              <a:rPr lang="en-US" sz="2000" dirty="0"/>
              <a:t> Mockup).</a:t>
            </a:r>
          </a:p>
          <a:p>
            <a:endParaRPr lang="en-US" sz="2000" dirty="0"/>
          </a:p>
          <a:p>
            <a:r>
              <a:rPr lang="en-US" sz="2000" dirty="0" err="1"/>
              <a:t>Kemudian</a:t>
            </a:r>
            <a:r>
              <a:rPr lang="en-US" sz="2000" dirty="0"/>
              <a:t> Post di Media </a:t>
            </a:r>
            <a:r>
              <a:rPr lang="en-US" sz="2000" dirty="0" err="1"/>
              <a:t>Sosial</a:t>
            </a:r>
            <a:r>
              <a:rPr lang="en-US" sz="2000" dirty="0"/>
              <a:t> Masing-masing.</a:t>
            </a: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77982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DA1C1A-B89D-4DFF-AC3C-3241FE7CBE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0"/>
            <a:ext cx="5471160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705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BCF027-B567-4C9B-AAFE-0CC343423B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0"/>
            <a:ext cx="548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984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3FB49E6-C70B-4A9A-911F-657AA5D9D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0398"/>
            <a:ext cx="6416040" cy="1143000"/>
          </a:xfrm>
          <a:solidFill>
            <a:srgbClr val="FFC000"/>
          </a:solidFill>
        </p:spPr>
        <p:txBody>
          <a:bodyPr/>
          <a:lstStyle/>
          <a:p>
            <a:r>
              <a:rPr lang="en-US" dirty="0"/>
              <a:t>  </a:t>
            </a:r>
            <a:r>
              <a:rPr b="1" dirty="0"/>
              <a:t>Media </a:t>
            </a:r>
            <a:r>
              <a:rPr b="1" dirty="0" err="1"/>
              <a:t>Komunikasi</a:t>
            </a:r>
            <a:r>
              <a:rPr b="1" dirty="0"/>
              <a:t> Visual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CC5F753-AFF4-48BF-A19C-7C374B5DC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4960" y="2765901"/>
            <a:ext cx="8229600" cy="20346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dirty="0" err="1"/>
              <a:t>Membantu</a:t>
            </a:r>
            <a:r>
              <a:rPr dirty="0"/>
              <a:t> </a:t>
            </a:r>
            <a:r>
              <a:rPr dirty="0" err="1"/>
              <a:t>menyampaikan</a:t>
            </a:r>
            <a:r>
              <a:rPr dirty="0"/>
              <a:t> </a:t>
            </a:r>
            <a:r>
              <a:rPr dirty="0" err="1"/>
              <a:t>pesan</a:t>
            </a:r>
            <a:r>
              <a:rPr dirty="0"/>
              <a:t> </a:t>
            </a:r>
            <a:r>
              <a:rPr dirty="0" err="1"/>
              <a:t>produk</a:t>
            </a:r>
            <a:r>
              <a:rPr dirty="0"/>
              <a:t>/</a:t>
            </a:r>
            <a:r>
              <a:rPr dirty="0" err="1"/>
              <a:t>jasa</a:t>
            </a:r>
            <a:r>
              <a:rPr dirty="0"/>
              <a:t> </a:t>
            </a:r>
            <a:r>
              <a:rPr lang="en-US" dirty="0"/>
              <a:t>agar </a:t>
            </a:r>
            <a:r>
              <a:rPr dirty="0" err="1"/>
              <a:t>lebih</a:t>
            </a:r>
            <a:r>
              <a:rPr dirty="0"/>
              <a:t> </a:t>
            </a:r>
            <a:r>
              <a:rPr dirty="0" err="1"/>
              <a:t>menarik</a:t>
            </a:r>
            <a:endParaRPr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dirty="0" err="1"/>
              <a:t>Mempermudah</a:t>
            </a:r>
            <a:r>
              <a:rPr dirty="0"/>
              <a:t> </a:t>
            </a:r>
            <a:r>
              <a:rPr dirty="0" err="1"/>
              <a:t>audiens</a:t>
            </a:r>
            <a:r>
              <a:rPr dirty="0"/>
              <a:t> </a:t>
            </a:r>
            <a:r>
              <a:rPr dirty="0" err="1"/>
              <a:t>menangkap</a:t>
            </a:r>
            <a:r>
              <a:rPr dirty="0"/>
              <a:t> </a:t>
            </a:r>
            <a:r>
              <a:rPr dirty="0" err="1"/>
              <a:t>informasi</a:t>
            </a:r>
            <a:r>
              <a:rPr lang="en-US" dirty="0"/>
              <a:t>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dan </a:t>
            </a:r>
            <a:r>
              <a:rPr lang="en-US" dirty="0" err="1"/>
              <a:t>jasa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FC74D02A-0AF8-476A-91F5-C27A3A6938BE}"/>
              </a:ext>
            </a:extLst>
          </p:cNvPr>
          <p:cNvSpPr/>
          <p:nvPr/>
        </p:nvSpPr>
        <p:spPr>
          <a:xfrm>
            <a:off x="1066800" y="2971800"/>
            <a:ext cx="259080" cy="24384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EC31E4D2-3CBD-46A9-938C-5BAEBE4C7F6F}"/>
              </a:ext>
            </a:extLst>
          </p:cNvPr>
          <p:cNvSpPr/>
          <p:nvPr/>
        </p:nvSpPr>
        <p:spPr>
          <a:xfrm>
            <a:off x="1066800" y="4160202"/>
            <a:ext cx="259080" cy="24384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652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E7C8013-FC3A-470E-A5FA-7C88453A4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560" y="518478"/>
            <a:ext cx="5425440" cy="1143000"/>
          </a:xfrm>
          <a:solidFill>
            <a:srgbClr val="FFC000"/>
          </a:solidFill>
        </p:spPr>
        <p:txBody>
          <a:bodyPr/>
          <a:lstStyle/>
          <a:p>
            <a:pPr algn="r"/>
            <a:r>
              <a:rPr b="1" dirty="0" err="1"/>
              <a:t>Identitas</a:t>
            </a:r>
            <a:r>
              <a:rPr b="1" dirty="0"/>
              <a:t> &amp; Branding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5FFECB8-2C91-4A25-AA3C-35F89DFAA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120" y="2560637"/>
            <a:ext cx="8229600" cy="3078163"/>
          </a:xfrm>
        </p:spPr>
        <p:txBody>
          <a:bodyPr/>
          <a:lstStyle/>
          <a:p>
            <a:pPr marL="0" indent="0">
              <a:buNone/>
            </a:pPr>
            <a:r>
              <a:rPr dirty="0" err="1"/>
              <a:t>Ilustrasi</a:t>
            </a:r>
            <a:r>
              <a:rPr dirty="0"/>
              <a:t> </a:t>
            </a:r>
            <a:r>
              <a:rPr dirty="0" err="1"/>
              <a:t>memperkuat</a:t>
            </a:r>
            <a:r>
              <a:rPr dirty="0"/>
              <a:t> </a:t>
            </a:r>
            <a:r>
              <a:rPr dirty="0" err="1"/>
              <a:t>karakter</a:t>
            </a:r>
            <a:r>
              <a:rPr dirty="0"/>
              <a:t> brand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dirty="0" err="1"/>
              <a:t>Menciptakan</a:t>
            </a:r>
            <a:r>
              <a:rPr dirty="0"/>
              <a:t> </a:t>
            </a:r>
            <a:r>
              <a:rPr dirty="0" err="1"/>
              <a:t>kesan</a:t>
            </a:r>
            <a:r>
              <a:rPr dirty="0"/>
              <a:t> </a:t>
            </a:r>
            <a:r>
              <a:rPr dirty="0" err="1"/>
              <a:t>unik</a:t>
            </a:r>
            <a:r>
              <a:rPr dirty="0"/>
              <a:t> &amp; </a:t>
            </a:r>
            <a:r>
              <a:rPr dirty="0" err="1"/>
              <a:t>membedakan</a:t>
            </a:r>
            <a:r>
              <a:rPr dirty="0"/>
              <a:t> </a:t>
            </a:r>
            <a:r>
              <a:rPr dirty="0" err="1"/>
              <a:t>dari</a:t>
            </a:r>
            <a:r>
              <a:rPr dirty="0"/>
              <a:t> </a:t>
            </a:r>
            <a:r>
              <a:rPr dirty="0" err="1"/>
              <a:t>kompetitor</a:t>
            </a:r>
            <a:endParaRPr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dirty="0" err="1"/>
              <a:t>Contoh</a:t>
            </a:r>
            <a:r>
              <a:rPr dirty="0"/>
              <a:t>: </a:t>
            </a:r>
            <a:r>
              <a:rPr dirty="0" err="1"/>
              <a:t>maskot</a:t>
            </a:r>
            <a:r>
              <a:rPr lang="en-US" dirty="0"/>
              <a:t> - </a:t>
            </a:r>
            <a:r>
              <a:rPr dirty="0"/>
              <a:t>ikon</a:t>
            </a: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0D2B46B8-918D-4D1C-AA62-B5AF1E18D947}"/>
              </a:ext>
            </a:extLst>
          </p:cNvPr>
          <p:cNvSpPr/>
          <p:nvPr/>
        </p:nvSpPr>
        <p:spPr>
          <a:xfrm>
            <a:off x="1021080" y="2560637"/>
            <a:ext cx="441960" cy="434022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3D8F18AA-D202-46CB-A496-5470755CCAAC}"/>
              </a:ext>
            </a:extLst>
          </p:cNvPr>
          <p:cNvSpPr/>
          <p:nvPr/>
        </p:nvSpPr>
        <p:spPr>
          <a:xfrm>
            <a:off x="1021080" y="3863342"/>
            <a:ext cx="441960" cy="434022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719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F0EFF0D-C603-4D6F-8E14-81546990D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6558"/>
            <a:ext cx="6294120" cy="1143000"/>
          </a:xfrm>
          <a:solidFill>
            <a:srgbClr val="FFC000"/>
          </a:solidFill>
        </p:spPr>
        <p:txBody>
          <a:bodyPr/>
          <a:lstStyle/>
          <a:p>
            <a:r>
              <a:rPr lang="en-US" dirty="0"/>
              <a:t>  </a:t>
            </a:r>
            <a:r>
              <a:rPr b="1" dirty="0" err="1"/>
              <a:t>Daya</a:t>
            </a:r>
            <a:r>
              <a:rPr b="1" dirty="0"/>
              <a:t> Tarik &amp; Nilai </a:t>
            </a:r>
            <a:r>
              <a:rPr b="1" dirty="0" err="1"/>
              <a:t>Produk</a:t>
            </a:r>
            <a:endParaRPr b="1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994FDDE-5DEE-4855-9C7A-AD21DF1E3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1160" y="2224563"/>
            <a:ext cx="6568440" cy="24076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sz="2400" dirty="0" err="1"/>
              <a:t>Menambah</a:t>
            </a:r>
            <a:r>
              <a:rPr sz="2400" dirty="0"/>
              <a:t> </a:t>
            </a:r>
            <a:r>
              <a:rPr sz="2400" dirty="0" err="1"/>
              <a:t>estetika</a:t>
            </a:r>
            <a:r>
              <a:rPr sz="2400" dirty="0"/>
              <a:t> pada </a:t>
            </a:r>
            <a:r>
              <a:rPr sz="2400" dirty="0" err="1"/>
              <a:t>iklan</a:t>
            </a:r>
            <a:r>
              <a:rPr sz="2400" dirty="0"/>
              <a:t>, poster, dan </a:t>
            </a:r>
            <a:r>
              <a:rPr sz="2400" dirty="0" err="1"/>
              <a:t>kemasan</a:t>
            </a:r>
            <a:endParaRPr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sz="2400" dirty="0" err="1"/>
              <a:t>Warna</a:t>
            </a:r>
            <a:r>
              <a:rPr sz="2400" dirty="0"/>
              <a:t> &amp; </a:t>
            </a:r>
            <a:r>
              <a:rPr sz="2400" dirty="0" err="1"/>
              <a:t>gaya</a:t>
            </a:r>
            <a:r>
              <a:rPr sz="2400" dirty="0"/>
              <a:t> </a:t>
            </a:r>
            <a:r>
              <a:rPr sz="2400" dirty="0" err="1"/>
              <a:t>ilustrasi</a:t>
            </a:r>
            <a:r>
              <a:rPr sz="2400" dirty="0"/>
              <a:t> </a:t>
            </a:r>
            <a:r>
              <a:rPr sz="2400" dirty="0" err="1"/>
              <a:t>memicu</a:t>
            </a:r>
            <a:r>
              <a:rPr sz="2400" dirty="0"/>
              <a:t> </a:t>
            </a:r>
            <a:r>
              <a:rPr sz="2400" dirty="0" err="1"/>
              <a:t>emosi</a:t>
            </a:r>
            <a:r>
              <a:rPr sz="2400" dirty="0"/>
              <a:t> </a:t>
            </a:r>
            <a:r>
              <a:rPr sz="2400" dirty="0" err="1"/>
              <a:t>positif</a:t>
            </a:r>
            <a:endParaRPr lang="fi-FI" sz="2400" dirty="0"/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/>
              <a:t>Ilustrasi menarik menaikkan nilai jual produk</a:t>
            </a:r>
          </a:p>
          <a:p>
            <a:pPr marL="0" indent="0">
              <a:buNone/>
            </a:pPr>
            <a:r>
              <a:rPr lang="fi-FI" sz="2400" dirty="0"/>
              <a:t>(Riswato et al 2025; </a:t>
            </a:r>
            <a:r>
              <a:rPr lang="en-US" sz="2400" dirty="0"/>
              <a:t>How Visual Design in Dairy Packaging Affects Consumer Attention and Decision-Making)</a:t>
            </a:r>
            <a:endParaRPr lang="fi-FI" sz="2400" dirty="0"/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1198D49C-633E-4264-945B-96A98CBBAB12}"/>
              </a:ext>
            </a:extLst>
          </p:cNvPr>
          <p:cNvSpPr/>
          <p:nvPr/>
        </p:nvSpPr>
        <p:spPr>
          <a:xfrm>
            <a:off x="769620" y="2437922"/>
            <a:ext cx="441960" cy="42672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AE6801A0-D6C6-4428-87D4-841353328441}"/>
              </a:ext>
            </a:extLst>
          </p:cNvPr>
          <p:cNvSpPr/>
          <p:nvPr/>
        </p:nvSpPr>
        <p:spPr>
          <a:xfrm>
            <a:off x="769620" y="3428363"/>
            <a:ext cx="441960" cy="42672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87B87DF6-5D55-4042-8B2C-059D0BCB0B1C}"/>
              </a:ext>
            </a:extLst>
          </p:cNvPr>
          <p:cNvSpPr/>
          <p:nvPr/>
        </p:nvSpPr>
        <p:spPr>
          <a:xfrm>
            <a:off x="769620" y="5043644"/>
            <a:ext cx="441960" cy="42672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91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BFBCCB1-001E-4A48-9BCB-315BD45D0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7880" y="335598"/>
            <a:ext cx="6294120" cy="1143000"/>
          </a:xfrm>
          <a:solidFill>
            <a:srgbClr val="FFC000"/>
          </a:solidFill>
        </p:spPr>
        <p:txBody>
          <a:bodyPr/>
          <a:lstStyle/>
          <a:p>
            <a:pPr algn="r"/>
            <a:r>
              <a:rPr b="1" dirty="0" err="1"/>
              <a:t>Fleksibilitas</a:t>
            </a:r>
            <a:r>
              <a:rPr b="1" dirty="0"/>
              <a:t> &amp; Storytelling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139CB81-EA79-409C-A6D6-140CD4617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2580" y="2164080"/>
            <a:ext cx="7452360" cy="34137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sz="3200" dirty="0" err="1"/>
              <a:t>Ilustrasi</a:t>
            </a:r>
            <a:r>
              <a:rPr sz="3200" dirty="0"/>
              <a:t> </a:t>
            </a:r>
            <a:r>
              <a:rPr sz="3200" dirty="0" err="1"/>
              <a:t>bisa</a:t>
            </a:r>
            <a:r>
              <a:rPr sz="3200" dirty="0"/>
              <a:t> </a:t>
            </a:r>
            <a:r>
              <a:rPr sz="3200" dirty="0" err="1"/>
              <a:t>diterapkan</a:t>
            </a:r>
            <a:r>
              <a:rPr sz="3200" dirty="0"/>
              <a:t> di media </a:t>
            </a:r>
            <a:r>
              <a:rPr sz="3200" dirty="0" err="1"/>
              <a:t>cetak</a:t>
            </a:r>
            <a:r>
              <a:rPr sz="3200" dirty="0"/>
              <a:t> </a:t>
            </a:r>
            <a:r>
              <a:rPr lang="en-US" sz="3200" dirty="0"/>
              <a:t> </a:t>
            </a:r>
          </a:p>
          <a:p>
            <a:pPr marL="0" indent="0">
              <a:buNone/>
            </a:pPr>
            <a:r>
              <a:rPr sz="3200" dirty="0"/>
              <a:t>&amp; digital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sz="3200" dirty="0" err="1"/>
              <a:t>Digunakan</a:t>
            </a:r>
            <a:r>
              <a:rPr sz="3200" dirty="0"/>
              <a:t> </a:t>
            </a:r>
            <a:r>
              <a:rPr sz="3200" dirty="0" err="1"/>
              <a:t>dalam</a:t>
            </a:r>
            <a:r>
              <a:rPr sz="3200" dirty="0"/>
              <a:t> merchandise &amp; packaging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sz="3200" dirty="0" err="1"/>
              <a:t>Membantu</a:t>
            </a:r>
            <a:r>
              <a:rPr sz="3200" dirty="0"/>
              <a:t> </a:t>
            </a:r>
            <a:r>
              <a:rPr sz="3200" dirty="0" err="1"/>
              <a:t>membangun</a:t>
            </a:r>
            <a:r>
              <a:rPr sz="3200" dirty="0"/>
              <a:t> </a:t>
            </a:r>
            <a:r>
              <a:rPr sz="3200" dirty="0" err="1"/>
              <a:t>narasi</a:t>
            </a:r>
            <a:r>
              <a:rPr sz="3200" dirty="0"/>
              <a:t> visual brand</a:t>
            </a: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CDF2976F-699C-411D-8610-F14C4F502343}"/>
              </a:ext>
            </a:extLst>
          </p:cNvPr>
          <p:cNvSpPr/>
          <p:nvPr/>
        </p:nvSpPr>
        <p:spPr>
          <a:xfrm>
            <a:off x="1013460" y="2385378"/>
            <a:ext cx="426720" cy="464502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F5E4BD00-8039-456B-ADCB-03DC1EA1B38F}"/>
              </a:ext>
            </a:extLst>
          </p:cNvPr>
          <p:cNvSpPr/>
          <p:nvPr/>
        </p:nvSpPr>
        <p:spPr>
          <a:xfrm>
            <a:off x="1013460" y="3779521"/>
            <a:ext cx="426720" cy="464502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47E788DC-2E6D-4970-AD31-E0158CC02686}"/>
              </a:ext>
            </a:extLst>
          </p:cNvPr>
          <p:cNvSpPr/>
          <p:nvPr/>
        </p:nvSpPr>
        <p:spPr>
          <a:xfrm>
            <a:off x="1013460" y="4941413"/>
            <a:ext cx="426720" cy="464502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271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7444D6E-581D-4E97-9C6D-A1E616F5BC88}"/>
              </a:ext>
            </a:extLst>
          </p:cNvPr>
          <p:cNvSpPr/>
          <p:nvPr/>
        </p:nvSpPr>
        <p:spPr>
          <a:xfrm>
            <a:off x="0" y="1752600"/>
            <a:ext cx="12192000" cy="249936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032D476-43E5-491D-A87B-515BAB797621}"/>
              </a:ext>
            </a:extLst>
          </p:cNvPr>
          <p:cNvSpPr txBox="1">
            <a:spLocks/>
          </p:cNvSpPr>
          <p:nvPr/>
        </p:nvSpPr>
        <p:spPr>
          <a:xfrm>
            <a:off x="2324100" y="2346960"/>
            <a:ext cx="75438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6600" b="1" dirty="0">
                <a:latin typeface="+mn-lt"/>
              </a:rPr>
              <a:t>MASKOT</a:t>
            </a:r>
          </a:p>
        </p:txBody>
      </p:sp>
    </p:spTree>
    <p:extLst>
      <p:ext uri="{BB962C8B-B14F-4D97-AF65-F5344CB8AC3E}">
        <p14:creationId xmlns:p14="http://schemas.microsoft.com/office/powerpoint/2010/main" val="2503195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F2E6B9B-54CE-40CC-8D9B-EB4B3DA6A7CF}"/>
              </a:ext>
            </a:extLst>
          </p:cNvPr>
          <p:cNvSpPr/>
          <p:nvPr/>
        </p:nvSpPr>
        <p:spPr>
          <a:xfrm>
            <a:off x="0" y="1082040"/>
            <a:ext cx="3429000" cy="9448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87E010A-D01A-4870-8E1E-692281AAD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056" y="1376772"/>
            <a:ext cx="4837504" cy="4104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b="1" dirty="0">
                <a:latin typeface="Antipasto Pro DemiBold" pitchFamily="2" charset="0"/>
              </a:rPr>
              <a:t>Pengertian</a:t>
            </a:r>
          </a:p>
          <a:p>
            <a:pPr marL="0" indent="0">
              <a:buNone/>
            </a:pPr>
            <a:endParaRPr lang="id-ID" sz="2000" dirty="0">
              <a:latin typeface="Antipasto Pro DemiBold" pitchFamily="2" charset="0"/>
            </a:endParaRPr>
          </a:p>
          <a:p>
            <a:pPr marL="0" indent="0" algn="just">
              <a:buNone/>
            </a:pPr>
            <a:r>
              <a:rPr lang="en-US" sz="2400" dirty="0" err="1"/>
              <a:t>Maskot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tokoh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figur</a:t>
            </a:r>
            <a:r>
              <a:rPr lang="en-US" sz="2400" dirty="0"/>
              <a:t> </a:t>
            </a:r>
            <a:r>
              <a:rPr lang="en-US" sz="2400" dirty="0" err="1"/>
              <a:t>berupa</a:t>
            </a:r>
            <a:r>
              <a:rPr lang="en-US" sz="2400" dirty="0"/>
              <a:t> </a:t>
            </a:r>
            <a:r>
              <a:rPr lang="en-US" sz="2400" dirty="0" err="1"/>
              <a:t>manusia</a:t>
            </a:r>
            <a:r>
              <a:rPr lang="en-US" sz="2400" dirty="0"/>
              <a:t>, </a:t>
            </a:r>
            <a:r>
              <a:rPr lang="en-US" sz="2400" dirty="0" err="1"/>
              <a:t>hewan</a:t>
            </a:r>
            <a:r>
              <a:rPr lang="en-US" sz="2400" dirty="0"/>
              <a:t>, </a:t>
            </a:r>
            <a:r>
              <a:rPr lang="en-US" sz="2400" dirty="0" err="1"/>
              <a:t>benda</a:t>
            </a:r>
            <a:r>
              <a:rPr lang="en-US" sz="2400" dirty="0"/>
              <a:t>,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karakter</a:t>
            </a:r>
            <a:r>
              <a:rPr lang="en-US" sz="2400" dirty="0"/>
              <a:t> </a:t>
            </a:r>
            <a:r>
              <a:rPr lang="en-US" sz="2400" dirty="0" err="1"/>
              <a:t>imajinatif</a:t>
            </a:r>
            <a:r>
              <a:rPr lang="en-US" sz="2400" dirty="0"/>
              <a:t> yang </a:t>
            </a:r>
            <a:r>
              <a:rPr lang="en-US" sz="2400" dirty="0" err="1"/>
              <a:t>diciptakan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simbol</a:t>
            </a:r>
            <a:r>
              <a:rPr lang="en-US" sz="2400" dirty="0"/>
              <a:t> </a:t>
            </a:r>
            <a:r>
              <a:rPr lang="en-US" sz="2400" dirty="0" err="1"/>
              <a:t>representatif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kelompok</a:t>
            </a:r>
            <a:r>
              <a:rPr lang="en-US" sz="2400" dirty="0"/>
              <a:t>, </a:t>
            </a:r>
            <a:r>
              <a:rPr lang="en-US" sz="2400" dirty="0" err="1"/>
              <a:t>organisasi</a:t>
            </a:r>
            <a:r>
              <a:rPr lang="en-US" sz="2400" dirty="0"/>
              <a:t>, </a:t>
            </a:r>
            <a:r>
              <a:rPr lang="en-US" sz="2400" dirty="0" err="1"/>
              <a:t>institusi</a:t>
            </a:r>
            <a:r>
              <a:rPr lang="en-US" sz="2400" dirty="0"/>
              <a:t>, </a:t>
            </a:r>
            <a:r>
              <a:rPr lang="en-US" sz="2400" dirty="0" err="1"/>
              <a:t>produk</a:t>
            </a:r>
            <a:r>
              <a:rPr lang="en-US" sz="2400" dirty="0"/>
              <a:t>, </a:t>
            </a:r>
            <a:r>
              <a:rPr lang="en-US" sz="2400" dirty="0" err="1"/>
              <a:t>atau</a:t>
            </a:r>
            <a:r>
              <a:rPr lang="en-US" sz="2400" dirty="0"/>
              <a:t> acara.</a:t>
            </a:r>
            <a:endParaRPr lang="id-ID" sz="2400" dirty="0">
              <a:latin typeface="Antipasto Pro DemiBold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0D34C5-E157-45D2-8F2F-80E0714AD6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522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074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164BBAC-391D-4865-9BF5-CCEF7CD53902}"/>
              </a:ext>
            </a:extLst>
          </p:cNvPr>
          <p:cNvSpPr/>
          <p:nvPr/>
        </p:nvSpPr>
        <p:spPr>
          <a:xfrm>
            <a:off x="0" y="1021080"/>
            <a:ext cx="2834640" cy="8077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5943B8-927C-4236-AD32-C4AB476C6502}"/>
              </a:ext>
            </a:extLst>
          </p:cNvPr>
          <p:cNvSpPr txBox="1"/>
          <p:nvPr/>
        </p:nvSpPr>
        <p:spPr>
          <a:xfrm>
            <a:off x="899160" y="1151453"/>
            <a:ext cx="6172200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/>
              <a:t>Fungsi</a:t>
            </a:r>
            <a:r>
              <a:rPr lang="en-US" sz="3200" b="1" dirty="0"/>
              <a:t> </a:t>
            </a:r>
          </a:p>
          <a:p>
            <a:endParaRPr lang="en-US" dirty="0"/>
          </a:p>
          <a:p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identitas</a:t>
            </a:r>
            <a:r>
              <a:rPr lang="en-US" sz="2400" dirty="0"/>
              <a:t> visual yang </a:t>
            </a:r>
            <a:r>
              <a:rPr lang="en-US" sz="2400" dirty="0" err="1"/>
              <a:t>mudah</a:t>
            </a:r>
            <a:r>
              <a:rPr lang="en-US" sz="2400" dirty="0"/>
              <a:t> </a:t>
            </a:r>
            <a:r>
              <a:rPr lang="en-US" sz="2400" dirty="0" err="1"/>
              <a:t>dikenali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 err="1"/>
              <a:t>Memberikan</a:t>
            </a:r>
            <a:r>
              <a:rPr lang="en-US" sz="2400" dirty="0"/>
              <a:t> </a:t>
            </a:r>
            <a:r>
              <a:rPr lang="en-US" sz="2400" dirty="0" err="1"/>
              <a:t>daya</a:t>
            </a:r>
            <a:r>
              <a:rPr lang="en-US" sz="2400" dirty="0"/>
              <a:t> </a:t>
            </a:r>
            <a:r>
              <a:rPr lang="en-US" sz="2400" dirty="0" err="1"/>
              <a:t>tarik</a:t>
            </a:r>
            <a:r>
              <a:rPr lang="en-US" sz="2400" dirty="0"/>
              <a:t> </a:t>
            </a:r>
            <a:r>
              <a:rPr lang="en-US" sz="2400" dirty="0" err="1"/>
              <a:t>emosional</a:t>
            </a:r>
            <a:r>
              <a:rPr lang="en-US" sz="2400" dirty="0"/>
              <a:t> dan </a:t>
            </a:r>
            <a:r>
              <a:rPr lang="en-US" sz="2400" dirty="0" err="1"/>
              <a:t>membangun</a:t>
            </a:r>
            <a:r>
              <a:rPr lang="en-US" sz="2400" dirty="0"/>
              <a:t> </a:t>
            </a:r>
            <a:r>
              <a:rPr lang="en-US" sz="2400" dirty="0" err="1"/>
              <a:t>kedekatan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audiens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Perantara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brand/</a:t>
            </a:r>
            <a:r>
              <a:rPr lang="en-US" sz="2400" dirty="0" err="1"/>
              <a:t>perwakilan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 </a:t>
            </a:r>
            <a:r>
              <a:rPr lang="en-US" sz="2400" dirty="0" err="1"/>
              <a:t>merek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 err="1"/>
              <a:t>Sering</a:t>
            </a:r>
            <a:r>
              <a:rPr lang="en-US" sz="2400" dirty="0"/>
              <a:t>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branding, </a:t>
            </a:r>
            <a:r>
              <a:rPr lang="en-US" sz="2400" dirty="0" err="1"/>
              <a:t>promosi</a:t>
            </a:r>
            <a:r>
              <a:rPr lang="en-US" sz="2400" dirty="0"/>
              <a:t>, </a:t>
            </a:r>
            <a:r>
              <a:rPr lang="en-US" sz="2400" dirty="0" err="1"/>
              <a:t>hiburan</a:t>
            </a:r>
            <a:r>
              <a:rPr lang="en-US" sz="2400" dirty="0"/>
              <a:t>, </a:t>
            </a:r>
            <a:r>
              <a:rPr lang="en-US" sz="2400" dirty="0" err="1"/>
              <a:t>maupun</a:t>
            </a:r>
            <a:r>
              <a:rPr lang="en-US" sz="2400" dirty="0"/>
              <a:t> </a:t>
            </a:r>
            <a:r>
              <a:rPr lang="en-US" sz="2400" dirty="0" err="1"/>
              <a:t>komunikasi</a:t>
            </a:r>
            <a:r>
              <a:rPr lang="en-US" sz="2400" dirty="0"/>
              <a:t> visual </a:t>
            </a:r>
            <a:r>
              <a:rPr lang="en-US" sz="2400" dirty="0" err="1"/>
              <a:t>lainnya</a:t>
            </a:r>
            <a:r>
              <a:rPr lang="en-US" sz="2400" dirty="0"/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B6E72A-6BF7-4566-ADFC-12EF644B07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206" y="-1"/>
            <a:ext cx="42203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161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E435F43-0177-433B-A83E-207C818243C2}"/>
              </a:ext>
            </a:extLst>
          </p:cNvPr>
          <p:cNvSpPr txBox="1"/>
          <p:nvPr/>
        </p:nvSpPr>
        <p:spPr>
          <a:xfrm>
            <a:off x="807720" y="120217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/>
              <a:t>Contoh</a:t>
            </a:r>
            <a:r>
              <a:rPr lang="en-US" sz="3600" b="1" dirty="0"/>
              <a:t> </a:t>
            </a:r>
            <a:r>
              <a:rPr lang="en-US" sz="3600" b="1" dirty="0" err="1"/>
              <a:t>Maskot</a:t>
            </a:r>
            <a:endParaRPr lang="en-US" sz="36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10FCA2-E1FF-462F-9E17-DDCE4739951E}"/>
              </a:ext>
            </a:extLst>
          </p:cNvPr>
          <p:cNvSpPr txBox="1"/>
          <p:nvPr/>
        </p:nvSpPr>
        <p:spPr>
          <a:xfrm>
            <a:off x="807720" y="3351014"/>
            <a:ext cx="481584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/>
              <a:t>Olahraga</a:t>
            </a:r>
            <a:endParaRPr lang="en-US" sz="2800" dirty="0"/>
          </a:p>
          <a:p>
            <a:endParaRPr lang="en-US" sz="2400" dirty="0"/>
          </a:p>
          <a:p>
            <a:r>
              <a:rPr lang="en-US" sz="2400" dirty="0" err="1"/>
              <a:t>Maskot</a:t>
            </a:r>
            <a:r>
              <a:rPr lang="en-US" sz="2400" dirty="0"/>
              <a:t> </a:t>
            </a:r>
            <a:r>
              <a:rPr lang="en-US" sz="2400" dirty="0" err="1"/>
              <a:t>Piala</a:t>
            </a:r>
            <a:r>
              <a:rPr lang="en-US" sz="2400" dirty="0"/>
              <a:t> Dunia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Olimpiade</a:t>
            </a:r>
            <a:r>
              <a:rPr lang="en-US" sz="2400" dirty="0"/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506C34-E412-49BC-A6AD-B5D8113A0B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2" y="-77986"/>
            <a:ext cx="548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3790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452</Words>
  <Application>Microsoft Office PowerPoint</Application>
  <PresentationFormat>Widescreen</PresentationFormat>
  <Paragraphs>89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Antipasto Pro DemiBold</vt:lpstr>
      <vt:lpstr>Arial</vt:lpstr>
      <vt:lpstr>Calibri</vt:lpstr>
      <vt:lpstr>Calibri Light</vt:lpstr>
      <vt:lpstr>Office Theme</vt:lpstr>
      <vt:lpstr>Peran Ilustrasi Pada Ranah Komersil</vt:lpstr>
      <vt:lpstr>  Media Komunikasi Visual</vt:lpstr>
      <vt:lpstr>Identitas &amp; Branding</vt:lpstr>
      <vt:lpstr>  Daya Tarik &amp; Nilai Produk</vt:lpstr>
      <vt:lpstr>Fleksibilitas &amp; Storytelling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Peran Ilustrasi Pada Ranah Komersil</dc:title>
  <dc:creator>Ade M</dc:creator>
  <cp:lastModifiedBy>Ade M</cp:lastModifiedBy>
  <cp:revision>11</cp:revision>
  <dcterms:created xsi:type="dcterms:W3CDTF">2025-09-25T07:08:08Z</dcterms:created>
  <dcterms:modified xsi:type="dcterms:W3CDTF">2025-11-30T05:35:07Z</dcterms:modified>
</cp:coreProperties>
</file>