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6" r:id="rId12"/>
    <p:sldId id="271" r:id="rId13"/>
  </p:sldIdLst>
  <p:sldSz cx="14630400" cy="8229600"/>
  <p:notesSz cx="8229600" cy="14630400"/>
  <p:embeddedFontLst>
    <p:embeddedFont>
      <p:font typeface="Brygada 1918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 Medium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03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259" y="2305645"/>
            <a:ext cx="7645479" cy="9848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7750"/>
              </a:lnSpc>
              <a:buNone/>
            </a:pPr>
            <a:r>
              <a:rPr lang="en-US" sz="66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Fungsi Linier</a:t>
            </a:r>
            <a:endParaRPr 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1104900"/>
            <a:ext cx="10337800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Tentukan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persamaan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garis</a:t>
            </a:r>
            <a:r>
              <a:rPr lang="en-US" sz="2800" dirty="0">
                <a:solidFill>
                  <a:schemeClr val="bg1"/>
                </a:solidFill>
              </a:rPr>
              <a:t> linier </a:t>
            </a:r>
            <a:r>
              <a:rPr lang="en-US" sz="2800" dirty="0" err="1">
                <a:solidFill>
                  <a:schemeClr val="bg1"/>
                </a:solidFill>
              </a:rPr>
              <a:t>berikut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gambarkan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err="1">
                <a:solidFill>
                  <a:schemeClr val="bg1"/>
                </a:solidFill>
              </a:rPr>
              <a:t>Diketahui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satu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titik</a:t>
            </a:r>
            <a:r>
              <a:rPr lang="en-US" sz="2800" dirty="0">
                <a:solidFill>
                  <a:schemeClr val="bg1"/>
                </a:solidFill>
              </a:rPr>
              <a:t> (4,2)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gradiennya</a:t>
            </a:r>
            <a:r>
              <a:rPr lang="en-US" sz="2800" dirty="0">
                <a:solidFill>
                  <a:schemeClr val="bg1"/>
                </a:solidFill>
              </a:rPr>
              <a:t> m=−1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n-US" sz="2800" dirty="0" err="1">
                <a:solidFill>
                  <a:schemeClr val="bg1"/>
                </a:solidFill>
              </a:rPr>
              <a:t>Diketahui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satu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titik</a:t>
            </a:r>
            <a:r>
              <a:rPr lang="en-US" sz="2800" dirty="0">
                <a:solidFill>
                  <a:schemeClr val="bg1"/>
                </a:solidFill>
              </a:rPr>
              <a:t> (1,7)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gradiennya</a:t>
            </a:r>
            <a:r>
              <a:rPr lang="en-US" sz="2800" dirty="0">
                <a:solidFill>
                  <a:schemeClr val="bg1"/>
                </a:solidFill>
              </a:rPr>
              <a:t> m=3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n-US" sz="2800" dirty="0" err="1">
                <a:solidFill>
                  <a:schemeClr val="bg1"/>
                </a:solidFill>
              </a:rPr>
              <a:t>Diketahui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satu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titik</a:t>
            </a:r>
            <a:r>
              <a:rPr lang="en-US" sz="2800" dirty="0">
                <a:solidFill>
                  <a:schemeClr val="bg1"/>
                </a:solidFill>
              </a:rPr>
              <a:t> (2,-3)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gradiennya</a:t>
            </a:r>
            <a:r>
              <a:rPr lang="en-US" sz="2800" dirty="0">
                <a:solidFill>
                  <a:schemeClr val="bg1"/>
                </a:solidFill>
              </a:rPr>
              <a:t> m=−1</a:t>
            </a:r>
          </a:p>
        </p:txBody>
      </p:sp>
    </p:spTree>
    <p:extLst>
      <p:ext uri="{BB962C8B-B14F-4D97-AF65-F5344CB8AC3E}">
        <p14:creationId xmlns:p14="http://schemas.microsoft.com/office/powerpoint/2010/main" val="95943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90560" y="688779"/>
            <a:ext cx="12865140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60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Hubungan Dua Garis Lurus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749260" y="1974414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Berimpit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30924" y="2488248"/>
            <a:ext cx="2891314" cy="2054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Dua garis akan berimpit apabila persamaan garis yang satu merupakan kelipatan (proporsional) dari persamaan garis yang lain.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4170402" y="1974414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Sejajar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161234" y="2488248"/>
            <a:ext cx="2891314" cy="1712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Dua garis akan sejajar apabila kemiringan garis yang satu sama dengan kemiringan garis yang lain (m1 = m2).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767595" y="4922722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Berpotongan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7595" y="5543550"/>
            <a:ext cx="2891314" cy="2054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Dua garis akan berpotongan apabila kemiringan garis yang satu tidak sama dengan kemiringan garis yang lain (m1 ≠ m2).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4161234" y="4922722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Tegak Lurus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4170402" y="5543550"/>
            <a:ext cx="2891314" cy="2396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Dua garis akan saling tegak lurus apabila kemiringan garis yang satu merupakan kebalikan dari kemiringan garis yang lain dengan tanda yang berlawanan.</a:t>
            </a:r>
            <a:endParaRPr lang="en-US" sz="165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0" b="22389"/>
          <a:stretch/>
        </p:blipFill>
        <p:spPr bwMode="auto">
          <a:xfrm>
            <a:off x="6397506" y="7306321"/>
            <a:ext cx="1603494" cy="68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0" descr="preencoded.png"/>
          <p:cNvPicPr>
            <a:picLocks noChangeAspect="1"/>
          </p:cNvPicPr>
          <p:nvPr/>
        </p:nvPicPr>
        <p:blipFill rotWithShape="1">
          <a:blip r:embed="rId4"/>
          <a:srcRect l="1578" r="2539" b="10646"/>
          <a:stretch/>
        </p:blipFill>
        <p:spPr>
          <a:xfrm>
            <a:off x="7721599" y="2073912"/>
            <a:ext cx="6312825" cy="44411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781827" y="3506105"/>
            <a:ext cx="7645479" cy="9848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750"/>
              </a:lnSpc>
              <a:buNone/>
            </a:pPr>
            <a:r>
              <a:rPr lang="en-US" sz="6200" b="1" dirty="0" err="1">
                <a:solidFill>
                  <a:schemeClr val="bg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Terima</a:t>
            </a:r>
            <a:r>
              <a:rPr lang="en-US" sz="6200" b="1" dirty="0">
                <a:solidFill>
                  <a:schemeClr val="bg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 </a:t>
            </a:r>
            <a:r>
              <a:rPr lang="en-US" sz="6200" b="1" dirty="0" err="1">
                <a:solidFill>
                  <a:schemeClr val="bg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Kasih</a:t>
            </a:r>
            <a:r>
              <a:rPr lang="en-US" sz="6200" b="1" dirty="0">
                <a:solidFill>
                  <a:schemeClr val="bg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 </a:t>
            </a:r>
            <a:r>
              <a:rPr lang="en-US" sz="6200" b="1" dirty="0">
                <a:solidFill>
                  <a:schemeClr val="bg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  <a:sym typeface="Wingdings" panose="05000000000000000000" pitchFamily="2" charset="2"/>
              </a:rPr>
              <a:t></a:t>
            </a:r>
            <a:endParaRPr lang="en-US" sz="6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85189" y="681780"/>
            <a:ext cx="6783824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Pengertian Fungsi Linier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35660" y="2890480"/>
            <a:ext cx="76454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endParaRPr lang="en-US" sz="1650" dirty="0"/>
          </a:p>
        </p:txBody>
      </p:sp>
      <p:sp>
        <p:nvSpPr>
          <p:cNvPr id="5" name="Shape 2"/>
          <p:cNvSpPr/>
          <p:nvPr/>
        </p:nvSpPr>
        <p:spPr>
          <a:xfrm>
            <a:off x="5957867" y="1569272"/>
            <a:ext cx="7217450" cy="267533"/>
          </a:xfrm>
          <a:prstGeom prst="roundRect">
            <a:avLst>
              <a:gd name="adj" fmla="val 12004"/>
            </a:avLst>
          </a:prstGeom>
          <a:solidFill>
            <a:srgbClr val="4D1529"/>
          </a:solidFill>
          <a:ln/>
        </p:spPr>
      </p:sp>
      <p:sp>
        <p:nvSpPr>
          <p:cNvPr id="6" name="Text 3"/>
          <p:cNvSpPr/>
          <p:nvPr/>
        </p:nvSpPr>
        <p:spPr>
          <a:xfrm>
            <a:off x="6085189" y="2205633"/>
            <a:ext cx="7303056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ct val="200000"/>
              </a:lnSpc>
              <a:buSzPct val="100000"/>
              <a:buChar char="•"/>
            </a:pP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Fungsi linier disebut juga fungsi garis lurus yaitu, fungsi yang paling sederhana, memiliki satu variabel bebas dengan pangkat satu.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085189" y="4227401"/>
            <a:ext cx="7303056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ct val="200000"/>
              </a:lnSpc>
              <a:buSzPct val="100000"/>
              <a:buChar char="•"/>
            </a:pP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Dikatakan fungsi garis lurus karena bila digambarkan kedudukan titik-titiknya maka akan membentuk suatu garis lurus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6235660" y="6031230"/>
            <a:ext cx="76454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6526" y="897883"/>
            <a:ext cx="13024613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60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Bentuk Umum Fungsi Linier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749260" y="2181225"/>
            <a:ext cx="131318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Bentuk umum persamaan fungsi linier dengan satu variabel bebas adalah sebagai berikut: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49260" y="2764512"/>
            <a:ext cx="131318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49256" y="3159415"/>
            <a:ext cx="131318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Y = a + mX</a:t>
            </a: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 atau  </a:t>
            </a:r>
            <a:r>
              <a:rPr lang="en-US" sz="2200" b="1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Y = mX + a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49259" y="4051518"/>
            <a:ext cx="131318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Y = Variabel terikat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49260" y="4574589"/>
            <a:ext cx="131318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X = Variabel bebas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49258" y="5116246"/>
            <a:ext cx="131318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a = Intercept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49257" y="5748164"/>
            <a:ext cx="131318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m = Koefisien </a:t>
            </a:r>
            <a:r>
              <a:rPr lang="en-US" sz="2200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arah</a:t>
            </a: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garis</a:t>
            </a: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/</a:t>
            </a:r>
            <a:r>
              <a:rPr lang="en-US" sz="2200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lereng</a:t>
            </a: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/slope/</a:t>
            </a:r>
            <a:r>
              <a:rPr lang="en-US" sz="2200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kemiringan</a:t>
            </a: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/</a:t>
            </a:r>
            <a:r>
              <a:rPr lang="en-US" sz="2200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gradien</a:t>
            </a:r>
            <a:endParaRPr lang="en-US" sz="2200" dirty="0">
              <a:solidFill>
                <a:srgbClr val="F4CAB8"/>
              </a:solidFill>
              <a:latin typeface="Montserrat Medium" pitchFamily="34" charset="0"/>
              <a:ea typeface="Montserrat Medium" pitchFamily="34" charset="-122"/>
              <a:cs typeface="Montserrat Medium" pitchFamily="34" charset="-120"/>
            </a:endParaRPr>
          </a:p>
          <a:p>
            <a:pPr marL="0" indent="0">
              <a:lnSpc>
                <a:spcPts val="2650"/>
              </a:lnSpc>
              <a:buNone/>
            </a:pPr>
            <a:endParaRPr lang="en-US" sz="2200" dirty="0">
              <a:solidFill>
                <a:srgbClr val="F4CAB8"/>
              </a:solidFill>
              <a:latin typeface="Montserrat Medium" pitchFamily="34" charset="0"/>
              <a:ea typeface="Montserrat Medium" pitchFamily="34" charset="-122"/>
              <a:cs typeface="Montserrat Medium" pitchFamily="34" charset="-120"/>
            </a:endParaRPr>
          </a:p>
          <a:p>
            <a:pPr>
              <a:lnSpc>
                <a:spcPts val="2650"/>
              </a:lnSpc>
            </a:pPr>
            <a:r>
              <a:rPr lang="en-US" sz="2200" b="1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  					  m= ∆Y/ ∆X</a:t>
            </a:r>
            <a:endParaRPr lang="en-US" sz="2200" b="1" dirty="0"/>
          </a:p>
        </p:txBody>
      </p:sp>
      <p:sp>
        <p:nvSpPr>
          <p:cNvPr id="11" name="Text 9"/>
          <p:cNvSpPr/>
          <p:nvPr/>
        </p:nvSpPr>
        <p:spPr>
          <a:xfrm>
            <a:off x="749260" y="6847523"/>
            <a:ext cx="131318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64130" y="716714"/>
            <a:ext cx="10039588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Kemiringan dan Titik Potong Sumbu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49260" y="2002420"/>
            <a:ext cx="6565940" cy="26095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Kemiringan (slope) </a:t>
            </a:r>
            <a:r>
              <a:rPr lang="en-US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dari fungsi linier adalah perubahan variabel terikat (y) dibagi dengan perubahan variabel bebas (x). Kemiringan juga disebut sebagai gradien, yang dilambangkan dengan huruf </a:t>
            </a:r>
            <a:r>
              <a:rPr lang="en-US" b="1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m</a:t>
            </a:r>
            <a:r>
              <a:rPr lang="en-US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. Nilai kemiringan menentukan apakah suatu </a:t>
            </a:r>
            <a:r>
              <a:rPr lang="en-US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garis</a:t>
            </a:r>
            <a:r>
              <a:rPr lang="en-US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naik</a:t>
            </a:r>
            <a:r>
              <a:rPr lang="en-US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, menurun, atau konstan.</a:t>
            </a: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749260" y="4835652"/>
            <a:ext cx="6565940" cy="2070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Titik potong sumbu </a:t>
            </a:r>
            <a:r>
              <a:rPr lang="en-US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adalah titik di mana garis linier berpotongan dengan sumbu koordinat. Titik potong sumbu x dilambangkan dengan </a:t>
            </a:r>
            <a:r>
              <a:rPr lang="en-US" b="1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a</a:t>
            </a:r>
            <a:r>
              <a:rPr lang="en-US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, sedangkan titik potong sumbu y dilambangkan dengan </a:t>
            </a:r>
            <a:r>
              <a:rPr lang="en-US" b="1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b</a:t>
            </a:r>
            <a:r>
              <a:rPr lang="en-US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.</a:t>
            </a:r>
            <a:endParaRPr lang="en-US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142" y="3609975"/>
            <a:ext cx="6304836" cy="14761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8237" y="814328"/>
            <a:ext cx="5709404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Contoh Kemiringan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 rotWithShape="1">
          <a:blip r:embed="rId3"/>
          <a:srcRect b="45962"/>
          <a:stretch/>
        </p:blipFill>
        <p:spPr>
          <a:xfrm>
            <a:off x="749259" y="1828799"/>
            <a:ext cx="8086733" cy="270071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49260" y="5888355"/>
            <a:ext cx="2885361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49259" y="4968247"/>
            <a:ext cx="13131879" cy="2127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Grafik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fungsi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linier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dengan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kemiringan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positif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(m&gt;0)</a:t>
            </a:r>
          </a:p>
          <a:p>
            <a:pPr marL="347663" indent="-1588" algn="just">
              <a:lnSpc>
                <a:spcPct val="150000"/>
              </a:lnSpc>
            </a:pP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Hal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ini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menunjukkan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bahwa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perubahan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Y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dengan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perubahan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X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searah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,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maksudnya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jika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X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naik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,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maka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Y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juga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akan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naik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dan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sebaliknya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AutoNum type="alphaLcPeriod" startAt="2"/>
            </a:pP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Grafik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fungsi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linier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dengan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kemiringan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negatif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(m&lt;0)</a:t>
            </a:r>
          </a:p>
          <a:p>
            <a:pPr marL="288925" indent="58738" algn="just">
              <a:lnSpc>
                <a:spcPct val="150000"/>
              </a:lnSpc>
            </a:pP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Hal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ini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menunjukkan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bahwa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perubahan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Y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dengan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perubahan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X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berlawanan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arah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,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maksudnya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jika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X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naik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,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maka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Y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akan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turun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dan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</a:rPr>
              <a:t>sebaliknya</a:t>
            </a:r>
            <a:endParaRPr lang="en-US" sz="2000" dirty="0"/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F4CAB8"/>
              </a:solidFill>
              <a:latin typeface="Montserrat Medium" pitchFamily="34" charset="0"/>
              <a:ea typeface="Montserrat Medium" pitchFamily="34" charset="-122"/>
              <a:cs typeface="Montserrat Medium" pitchFamily="34" charset="-12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endParaRPr lang="en-US" sz="2000" dirty="0">
              <a:solidFill>
                <a:srgbClr val="F4CAB8"/>
              </a:solidFill>
              <a:latin typeface="Montserrat Medium" pitchFamily="34" charset="0"/>
              <a:ea typeface="Montserrat Medium" pitchFamily="34" charset="-122"/>
              <a:cs typeface="Montserrat Medium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7628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260" y="3626287"/>
            <a:ext cx="8315325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Menentukan Persamaan Garis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749260" y="5053370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1. </a:t>
            </a:r>
            <a:r>
              <a:rPr lang="en-US" sz="2200" b="1" dirty="0" err="1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Metode</a:t>
            </a: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 Dua Titik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969179" y="5610105"/>
            <a:ext cx="4163139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Persamaan garis dapat ditentukan menggunakan dua titik yang diketahui pada bidang koordinat.</a:t>
            </a:r>
            <a:endParaRPr lang="en-US" sz="1650" dirty="0"/>
          </a:p>
        </p:txBody>
      </p:sp>
      <p:sp>
        <p:nvSpPr>
          <p:cNvPr id="8" name="Text 3"/>
          <p:cNvSpPr/>
          <p:nvPr/>
        </p:nvSpPr>
        <p:spPr>
          <a:xfrm>
            <a:off x="6680347" y="5053370"/>
            <a:ext cx="5855036" cy="713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2. </a:t>
            </a:r>
            <a:r>
              <a:rPr lang="en-US" sz="2200" b="1" dirty="0" err="1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Metode</a:t>
            </a: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 Satu Titik dan Satu Kemiringan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6982956" y="5610251"/>
            <a:ext cx="4163258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Selain dua titik, persamaan garis juga dapat ditentukan menggunakan satu titik dan satu nilai kemiringan.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68237" y="806106"/>
            <a:ext cx="5709404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Metode Dua Titik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49260" y="1852333"/>
            <a:ext cx="13013039" cy="3900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200000"/>
              </a:lnSpc>
            </a:pP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Untuk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menentukan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persamaan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garis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lurus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menggunakan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metode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dua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titik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kita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perlu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mengetahui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dua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titik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yang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berada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pada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garis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tersebut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Dengan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menggunakan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kedua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titik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tersebut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kita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dapat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menghitung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kemiringan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garis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dan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menemukan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persamaan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garis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lurus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yang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melalui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kedua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titik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tersebut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. </a:t>
            </a:r>
            <a:r>
              <a:rPr lang="id-ID" sz="2200" dirty="0">
                <a:solidFill>
                  <a:schemeClr val="bg1"/>
                </a:solidFill>
                <a:latin typeface="Montserrat Medium" panose="020B0604020202020204" charset="0"/>
              </a:rPr>
              <a:t>Apabila diketahui dua titik A dan B dengan koordinat masing-masing (</a:t>
            </a:r>
            <a:r>
              <a:rPr lang="id-ID" sz="2200" i="1" dirty="0">
                <a:solidFill>
                  <a:schemeClr val="bg1"/>
                </a:solidFill>
                <a:latin typeface="Montserrat Medium" panose="020B0604020202020204" charset="0"/>
              </a:rPr>
              <a:t>x1, y1) dan (x2, y2), </a:t>
            </a:r>
            <a:r>
              <a:rPr lang="fi-FI" sz="2200" dirty="0">
                <a:solidFill>
                  <a:schemeClr val="bg1"/>
                </a:solidFill>
                <a:latin typeface="Montserrat Medium" panose="020B0604020202020204" charset="0"/>
              </a:rPr>
              <a:t>maka rumus persamaan liniernya adalah sebagai berikut:</a:t>
            </a:r>
            <a:endParaRPr lang="id-ID" sz="2200" dirty="0">
              <a:solidFill>
                <a:schemeClr val="bg1"/>
              </a:solidFill>
              <a:latin typeface="Montserrat Medium" panose="020B060402020202020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r="23226"/>
          <a:stretch/>
        </p:blipFill>
        <p:spPr bwMode="auto">
          <a:xfrm>
            <a:off x="5267768" y="5961444"/>
            <a:ext cx="4103938" cy="175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298" y="883377"/>
            <a:ext cx="5393803" cy="646284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29341" y="750641"/>
            <a:ext cx="6878598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Contoh Metode Dua Titik</a:t>
            </a:r>
            <a:endParaRPr lang="en-US" sz="4450" dirty="0"/>
          </a:p>
        </p:txBody>
      </p:sp>
      <p:sp>
        <p:nvSpPr>
          <p:cNvPr id="6" name="Text 2"/>
          <p:cNvSpPr/>
          <p:nvPr/>
        </p:nvSpPr>
        <p:spPr>
          <a:xfrm>
            <a:off x="630490" y="2048372"/>
            <a:ext cx="7645479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200" b="1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Contoh</a:t>
            </a:r>
            <a:r>
              <a:rPr lang="en-US" sz="2200" b="1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: Tentukanlah persamaan garis lurus yang melalui titik (2, 3) </a:t>
            </a:r>
            <a:r>
              <a:rPr lang="en-US" sz="2200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dan</a:t>
            </a: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(6, 5)!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200" dirty="0">
              <a:solidFill>
                <a:srgbClr val="F4CAB8"/>
              </a:solidFill>
              <a:latin typeface="Montserrat Medium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dirty="0" err="1">
                <a:solidFill>
                  <a:srgbClr val="F4CAB8"/>
                </a:solidFill>
                <a:latin typeface="Montserrat Medium" pitchFamily="34" charset="0"/>
              </a:rPr>
              <a:t>Kerjakan</a:t>
            </a: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</a:rPr>
              <a:t>!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</a:rPr>
              <a:t>A(2,4) </a:t>
            </a:r>
            <a:r>
              <a:rPr lang="en-US" sz="2200" dirty="0" err="1">
                <a:solidFill>
                  <a:srgbClr val="F4CAB8"/>
                </a:solidFill>
                <a:latin typeface="Montserrat Medium" pitchFamily="34" charset="0"/>
              </a:rPr>
              <a:t>dan</a:t>
            </a: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</a:rPr>
              <a:t> B(5,10)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</a:rPr>
              <a:t>G(5,8) </a:t>
            </a:r>
            <a:r>
              <a:rPr lang="en-US" sz="2200" dirty="0" err="1">
                <a:solidFill>
                  <a:srgbClr val="F4CAB8"/>
                </a:solidFill>
                <a:latin typeface="Montserrat Medium" pitchFamily="34" charset="0"/>
              </a:rPr>
              <a:t>dan</a:t>
            </a: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</a:rPr>
              <a:t> H(10,6)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</a:rPr>
              <a:t>R(1,4) </a:t>
            </a:r>
            <a:r>
              <a:rPr lang="en-US" sz="2200" dirty="0" err="1">
                <a:solidFill>
                  <a:srgbClr val="F4CAB8"/>
                </a:solidFill>
                <a:latin typeface="Montserrat Medium" pitchFamily="34" charset="0"/>
              </a:rPr>
              <a:t>dan</a:t>
            </a: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</a:rPr>
              <a:t> S(2,2)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</a:rPr>
              <a:t>D(5,2) </a:t>
            </a:r>
            <a:r>
              <a:rPr lang="en-US" sz="2200" dirty="0" err="1">
                <a:solidFill>
                  <a:srgbClr val="F4CAB8"/>
                </a:solidFill>
                <a:latin typeface="Montserrat Medium" pitchFamily="34" charset="0"/>
              </a:rPr>
              <a:t>dan</a:t>
            </a: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</a:rPr>
              <a:t> U(1,8)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</a:rPr>
              <a:t>E(20,15) </a:t>
            </a:r>
            <a:r>
              <a:rPr lang="en-US" sz="2200" dirty="0" err="1">
                <a:solidFill>
                  <a:srgbClr val="F4CAB8"/>
                </a:solidFill>
                <a:latin typeface="Montserrat Medium" pitchFamily="34" charset="0"/>
              </a:rPr>
              <a:t>dan</a:t>
            </a: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</a:rPr>
              <a:t> F(4,6)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98676" y="696263"/>
            <a:ext cx="12954040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Metode Satu Titik dan Satu Kemiringan</a:t>
            </a:r>
            <a:endParaRPr lang="en-US" sz="4450" dirty="0"/>
          </a:p>
        </p:txBody>
      </p:sp>
      <p:sp>
        <p:nvSpPr>
          <p:cNvPr id="7" name="Text 3"/>
          <p:cNvSpPr/>
          <p:nvPr/>
        </p:nvSpPr>
        <p:spPr>
          <a:xfrm>
            <a:off x="7475696" y="6042541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749259" y="1797735"/>
            <a:ext cx="129286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2200" dirty="0">
                <a:solidFill>
                  <a:schemeClr val="bg1"/>
                </a:solidFill>
                <a:latin typeface="Montserrat Medium" panose="020B0604020202020204" charset="0"/>
              </a:rPr>
              <a:t>Dari sebuah titik A (x1, y1) dan suatu kemiringan (m)</a:t>
            </a:r>
            <a:r>
              <a:rPr lang="en-US" sz="2200" dirty="0">
                <a:solidFill>
                  <a:schemeClr val="bg1"/>
                </a:solidFill>
                <a:latin typeface="Montserrat Medium" panose="020B0604020202020204" charset="0"/>
              </a:rPr>
              <a:t> </a:t>
            </a:r>
            <a:r>
              <a:rPr lang="id-ID" sz="2200" dirty="0">
                <a:solidFill>
                  <a:schemeClr val="bg1"/>
                </a:solidFill>
                <a:latin typeface="Montserrat Medium" panose="020B0604020202020204" charset="0"/>
              </a:rPr>
              <a:t>dapat dibentuk sebuah persamaan linier dengan rumus sebagai berikut: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8642" y="4600928"/>
            <a:ext cx="131240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id-ID" sz="2200" dirty="0">
                <a:solidFill>
                  <a:schemeClr val="bg1"/>
                </a:solidFill>
                <a:latin typeface="Montserrat Medium" panose="020B0604020202020204" charset="0"/>
              </a:rPr>
              <a:t>Misal diketahui titik A (2,3) dan kemiringan </a:t>
            </a:r>
            <a:r>
              <a:rPr lang="id-ID" sz="2200" i="1" dirty="0">
                <a:solidFill>
                  <a:schemeClr val="bg1"/>
                </a:solidFill>
                <a:latin typeface="Montserrat Medium" panose="020B0604020202020204" charset="0"/>
              </a:rPr>
              <a:t>m=0,5 maka persamaan liniernya adalah:</a:t>
            </a:r>
            <a:endParaRPr lang="id-ID" sz="2200" dirty="0">
              <a:solidFill>
                <a:schemeClr val="bg1"/>
              </a:solidFill>
              <a:latin typeface="Montserrat Medium" panose="020B060402020202020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90" y="3311407"/>
            <a:ext cx="2857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89" y="5673419"/>
            <a:ext cx="3561419" cy="216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184</TotalTime>
  <Words>653</Words>
  <Application>Microsoft Office PowerPoint</Application>
  <PresentationFormat>Custom</PresentationFormat>
  <Paragraphs>65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Brygada 1918 Bold</vt:lpstr>
      <vt:lpstr>Montserrat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Winda Rika Lestari</cp:lastModifiedBy>
  <cp:revision>17</cp:revision>
  <dcterms:created xsi:type="dcterms:W3CDTF">2024-10-07T00:27:05Z</dcterms:created>
  <dcterms:modified xsi:type="dcterms:W3CDTF">2025-10-14T00:44:09Z</dcterms:modified>
</cp:coreProperties>
</file>