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6" d="100"/>
          <a:sy n="56" d="100"/>
        </p:scale>
        <p:origin x="620" y="5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CBE5ADC-5271-4C97-897C-613703D1B372}" type="datetimeFigureOut">
              <a:rPr lang="en-US" smtClean="0"/>
              <a:t>10/6/2025</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A23887DD-BE1A-4EA2-BDC5-D67E9CC0844D}" type="slidenum">
              <a:rPr lang="en-US" smtClean="0"/>
              <a:t>‹#›</a:t>
            </a:fld>
            <a:endParaRPr lang="en-US"/>
          </a:p>
        </p:txBody>
      </p:sp>
    </p:spTree>
    <p:extLst>
      <p:ext uri="{BB962C8B-B14F-4D97-AF65-F5344CB8AC3E}">
        <p14:creationId xmlns:p14="http://schemas.microsoft.com/office/powerpoint/2010/main" val="211788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ctrTitle"/>
          </p:nvPr>
        </p:nvSpPr>
        <p:spPr>
          <a:xfrm>
            <a:off x="2101215" y="1560942"/>
            <a:ext cx="10427971" cy="3011056"/>
          </a:xfrm>
        </p:spPr>
        <p:txBody>
          <a:bodyPr anchor="b">
            <a:normAutofit/>
          </a:bodyPr>
          <a:lstStyle>
            <a:lvl1pPr algn="ctr">
              <a:defRPr sz="5760"/>
            </a:lvl1pPr>
          </a:lstStyle>
          <a:p>
            <a:r>
              <a:rPr lang="en-US"/>
              <a:t>Click to edit Master title style</a:t>
            </a:r>
            <a:endParaRPr lang="en-US" dirty="0"/>
          </a:p>
        </p:txBody>
      </p:sp>
      <p:sp>
        <p:nvSpPr>
          <p:cNvPr id="3" name="Subtitle 2"/>
          <p:cNvSpPr>
            <a:spLocks noGrp="1"/>
          </p:cNvSpPr>
          <p:nvPr>
            <p:ph type="subTitle" idx="1"/>
          </p:nvPr>
        </p:nvSpPr>
        <p:spPr>
          <a:xfrm>
            <a:off x="2101215" y="4663441"/>
            <a:ext cx="10427971" cy="1645919"/>
          </a:xfrm>
        </p:spPr>
        <p:txBody>
          <a:bodyPr>
            <a:normAutofit/>
          </a:bodyPr>
          <a:lstStyle>
            <a:lvl1pPr marL="0" indent="0" algn="ctr">
              <a:buNone/>
              <a:defRPr sz="2640">
                <a:solidFill>
                  <a:schemeClr val="bg1">
                    <a:lumMod val="50000"/>
                  </a:schemeClr>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08663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53" y="5147249"/>
            <a:ext cx="12437318" cy="973932"/>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21693" y="837913"/>
            <a:ext cx="11787038" cy="3856963"/>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96529" y="6130474"/>
            <a:ext cx="12437342" cy="81896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20457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19"/>
            <a:ext cx="12437342" cy="4112694"/>
          </a:xfrm>
        </p:spPr>
        <p:txBody>
          <a:bodyPr anchor="ctr"/>
          <a:lstStyle>
            <a:lvl1pPr algn="ctr">
              <a:defRPr sz="3840"/>
            </a:lvl1pPr>
          </a:lstStyle>
          <a:p>
            <a:r>
              <a:rPr lang="en-US"/>
              <a:t>Click to edit Master title style</a:t>
            </a:r>
            <a:endParaRPr lang="en-US" dirty="0"/>
          </a:p>
        </p:txBody>
      </p:sp>
      <p:sp>
        <p:nvSpPr>
          <p:cNvPr id="4" name="Text Placeholder 3"/>
          <p:cNvSpPr>
            <a:spLocks noGrp="1"/>
          </p:cNvSpPr>
          <p:nvPr>
            <p:ph type="body" sz="half" idx="2"/>
          </p:nvPr>
        </p:nvSpPr>
        <p:spPr>
          <a:xfrm>
            <a:off x="1096530" y="5045785"/>
            <a:ext cx="12437342" cy="1903656"/>
          </a:xfrm>
        </p:spPr>
        <p:txBody>
          <a:bodyPr anchor="ct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05758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735455" y="731520"/>
            <a:ext cx="11163302" cy="3591485"/>
          </a:xfrm>
        </p:spPr>
        <p:txBody>
          <a:bodyPr anchor="ctr"/>
          <a:lstStyle>
            <a:lvl1pPr>
              <a:defRPr sz="3840"/>
            </a:lvl1pPr>
          </a:lstStyle>
          <a:p>
            <a:r>
              <a:rPr lang="en-US"/>
              <a:t>Click to edit Master title style</a:t>
            </a:r>
            <a:endParaRPr lang="en-US" dirty="0"/>
          </a:p>
        </p:txBody>
      </p:sp>
      <p:sp>
        <p:nvSpPr>
          <p:cNvPr id="12" name="Text Placeholder 3"/>
          <p:cNvSpPr>
            <a:spLocks noGrp="1"/>
          </p:cNvSpPr>
          <p:nvPr>
            <p:ph type="body" sz="half" idx="13"/>
          </p:nvPr>
        </p:nvSpPr>
        <p:spPr>
          <a:xfrm>
            <a:off x="2064773" y="4332038"/>
            <a:ext cx="10502759" cy="713746"/>
          </a:xfrm>
        </p:spPr>
        <p:txBody>
          <a:bodyPr anchor="t">
            <a:normAutofit/>
          </a:bodyPr>
          <a:lstStyle>
            <a:lvl1pPr marL="0" indent="0">
              <a:buNone/>
              <a:defRPr sz="168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4" name="Text Placeholder 3"/>
          <p:cNvSpPr>
            <a:spLocks noGrp="1"/>
          </p:cNvSpPr>
          <p:nvPr>
            <p:ph type="body" sz="half" idx="2"/>
          </p:nvPr>
        </p:nvSpPr>
        <p:spPr>
          <a:xfrm>
            <a:off x="1096529" y="5247356"/>
            <a:ext cx="12437342" cy="1705264"/>
          </a:xfrm>
        </p:spPr>
        <p:txBody>
          <a:bodyPr anchor="ctr">
            <a:normAutofit/>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201786" y="90499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4" name="TextBox 13"/>
          <p:cNvSpPr txBox="1"/>
          <p:nvPr/>
        </p:nvSpPr>
        <p:spPr>
          <a:xfrm>
            <a:off x="12669070" y="3592294"/>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Tree>
    <p:extLst>
      <p:ext uri="{BB962C8B-B14F-4D97-AF65-F5344CB8AC3E}">
        <p14:creationId xmlns:p14="http://schemas.microsoft.com/office/powerpoint/2010/main" val="22756401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2566466"/>
            <a:ext cx="12437342" cy="3014202"/>
          </a:xfrm>
        </p:spPr>
        <p:txBody>
          <a:bodyPr anchor="b"/>
          <a:lstStyle>
            <a:lvl1pPr algn="ctr">
              <a:defRPr sz="3840"/>
            </a:lvl1pPr>
          </a:lstStyle>
          <a:p>
            <a:r>
              <a:rPr lang="en-US"/>
              <a:t>Click to edit Master title style</a:t>
            </a:r>
            <a:endParaRPr lang="en-US" dirty="0"/>
          </a:p>
        </p:txBody>
      </p:sp>
      <p:sp>
        <p:nvSpPr>
          <p:cNvPr id="4" name="Text Placeholder 3"/>
          <p:cNvSpPr>
            <a:spLocks noGrp="1"/>
          </p:cNvSpPr>
          <p:nvPr>
            <p:ph type="body" sz="half" idx="2"/>
          </p:nvPr>
        </p:nvSpPr>
        <p:spPr>
          <a:xfrm>
            <a:off x="1096530" y="5594802"/>
            <a:ext cx="12437342" cy="1368773"/>
          </a:xfrm>
        </p:spPr>
        <p:txBody>
          <a:bodyPr anchor="t"/>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92378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5" name="Title 1"/>
          <p:cNvSpPr>
            <a:spLocks noGrp="1"/>
          </p:cNvSpPr>
          <p:nvPr>
            <p:ph type="title"/>
          </p:nvPr>
        </p:nvSpPr>
        <p:spPr>
          <a:xfrm>
            <a:off x="1096529" y="731520"/>
            <a:ext cx="12437342" cy="192611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96529" y="2840512"/>
            <a:ext cx="3958771"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8" name="Text Placeholder 3"/>
          <p:cNvSpPr>
            <a:spLocks noGrp="1"/>
          </p:cNvSpPr>
          <p:nvPr>
            <p:ph type="body" sz="half" idx="15"/>
          </p:nvPr>
        </p:nvSpPr>
        <p:spPr>
          <a:xfrm>
            <a:off x="1096529" y="3532027"/>
            <a:ext cx="395877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9" name="Text Placeholder 4"/>
          <p:cNvSpPr>
            <a:spLocks noGrp="1"/>
          </p:cNvSpPr>
          <p:nvPr>
            <p:ph type="body" sz="quarter" idx="3"/>
          </p:nvPr>
        </p:nvSpPr>
        <p:spPr>
          <a:xfrm>
            <a:off x="5342868" y="2840512"/>
            <a:ext cx="3949825"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Text Placeholder 3"/>
          <p:cNvSpPr>
            <a:spLocks noGrp="1"/>
          </p:cNvSpPr>
          <p:nvPr>
            <p:ph type="body" sz="half" idx="16"/>
          </p:nvPr>
        </p:nvSpPr>
        <p:spPr>
          <a:xfrm>
            <a:off x="5329618" y="3532027"/>
            <a:ext cx="396402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1" name="Text Placeholder 4"/>
          <p:cNvSpPr>
            <a:spLocks noGrp="1"/>
          </p:cNvSpPr>
          <p:nvPr>
            <p:ph type="body" sz="quarter" idx="13"/>
          </p:nvPr>
        </p:nvSpPr>
        <p:spPr>
          <a:xfrm>
            <a:off x="9567957" y="2840512"/>
            <a:ext cx="3965914"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Text Placeholder 3"/>
          <p:cNvSpPr>
            <a:spLocks noGrp="1"/>
          </p:cNvSpPr>
          <p:nvPr>
            <p:ph type="body" sz="half" idx="17"/>
          </p:nvPr>
        </p:nvSpPr>
        <p:spPr>
          <a:xfrm>
            <a:off x="9567957" y="3532027"/>
            <a:ext cx="3965914"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83452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0" name="Title 1"/>
          <p:cNvSpPr>
            <a:spLocks noGrp="1"/>
          </p:cNvSpPr>
          <p:nvPr>
            <p:ph type="title"/>
          </p:nvPr>
        </p:nvSpPr>
        <p:spPr>
          <a:xfrm>
            <a:off x="1096529" y="732927"/>
            <a:ext cx="12437342" cy="192470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96529" y="5045784"/>
            <a:ext cx="3955691"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0" name="Picture Placeholder 2"/>
          <p:cNvSpPr>
            <a:spLocks noGrp="1" noChangeAspect="1"/>
          </p:cNvSpPr>
          <p:nvPr>
            <p:ph type="pic" idx="15"/>
          </p:nvPr>
        </p:nvSpPr>
        <p:spPr>
          <a:xfrm>
            <a:off x="1096529" y="2840512"/>
            <a:ext cx="3955691" cy="18288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1" name="Text Placeholder 3"/>
          <p:cNvSpPr>
            <a:spLocks noGrp="1"/>
          </p:cNvSpPr>
          <p:nvPr>
            <p:ph type="body" sz="half" idx="18"/>
          </p:nvPr>
        </p:nvSpPr>
        <p:spPr>
          <a:xfrm>
            <a:off x="1096529" y="5737298"/>
            <a:ext cx="3955691" cy="1212142"/>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2" name="Text Placeholder 4"/>
          <p:cNvSpPr>
            <a:spLocks noGrp="1"/>
          </p:cNvSpPr>
          <p:nvPr>
            <p:ph type="body" sz="quarter" idx="3"/>
          </p:nvPr>
        </p:nvSpPr>
        <p:spPr>
          <a:xfrm>
            <a:off x="5331311" y="5045784"/>
            <a:ext cx="3962194"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3" name="Picture Placeholder 2"/>
          <p:cNvSpPr>
            <a:spLocks noGrp="1" noChangeAspect="1"/>
          </p:cNvSpPr>
          <p:nvPr>
            <p:ph type="pic" idx="21"/>
          </p:nvPr>
        </p:nvSpPr>
        <p:spPr>
          <a:xfrm>
            <a:off x="5329618" y="2840512"/>
            <a:ext cx="3964022" cy="18288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4" name="Text Placeholder 3"/>
          <p:cNvSpPr>
            <a:spLocks noGrp="1"/>
          </p:cNvSpPr>
          <p:nvPr>
            <p:ph type="body" sz="half" idx="19"/>
          </p:nvPr>
        </p:nvSpPr>
        <p:spPr>
          <a:xfrm>
            <a:off x="5329618" y="5737297"/>
            <a:ext cx="3964022" cy="1212143"/>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5" name="Text Placeholder 4"/>
          <p:cNvSpPr>
            <a:spLocks noGrp="1"/>
          </p:cNvSpPr>
          <p:nvPr>
            <p:ph type="body" sz="quarter" idx="13"/>
          </p:nvPr>
        </p:nvSpPr>
        <p:spPr>
          <a:xfrm>
            <a:off x="9567958" y="5045784"/>
            <a:ext cx="3960817"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6" name="Picture Placeholder 2"/>
          <p:cNvSpPr>
            <a:spLocks noGrp="1" noChangeAspect="1"/>
          </p:cNvSpPr>
          <p:nvPr>
            <p:ph type="pic" idx="22"/>
          </p:nvPr>
        </p:nvSpPr>
        <p:spPr>
          <a:xfrm>
            <a:off x="9567957" y="2840512"/>
            <a:ext cx="3965914" cy="18288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7" name="Text Placeholder 3"/>
          <p:cNvSpPr>
            <a:spLocks noGrp="1"/>
          </p:cNvSpPr>
          <p:nvPr>
            <p:ph type="body" sz="half" idx="20"/>
          </p:nvPr>
        </p:nvSpPr>
        <p:spPr>
          <a:xfrm>
            <a:off x="9567808" y="5737294"/>
            <a:ext cx="3966064" cy="1212145"/>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8015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096530" y="2840512"/>
            <a:ext cx="12437342" cy="4108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971940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Vertical Title 1"/>
          <p:cNvSpPr>
            <a:spLocks noGrp="1"/>
          </p:cNvSpPr>
          <p:nvPr>
            <p:ph type="title" orient="vert"/>
          </p:nvPr>
        </p:nvSpPr>
        <p:spPr>
          <a:xfrm>
            <a:off x="10469880" y="731522"/>
            <a:ext cx="3063991" cy="621791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096530" y="731522"/>
            <a:ext cx="9190469" cy="62179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879233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707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93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096529" y="2840511"/>
            <a:ext cx="12436591"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744572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482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19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7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57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351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54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91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994276"/>
            <a:ext cx="12422102" cy="3284183"/>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096529" y="4388949"/>
            <a:ext cx="12422102" cy="1641820"/>
          </a:xfrm>
        </p:spPr>
        <p:txBody>
          <a:bodyPr>
            <a:normAutofit/>
          </a:bodyPr>
          <a:lstStyle>
            <a:lvl1pPr marL="0" indent="0" algn="ctr">
              <a:buNone/>
              <a:defRPr sz="2400">
                <a:solidFill>
                  <a:schemeClr val="bg1">
                    <a:lumMod val="50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73331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096529" y="2840511"/>
            <a:ext cx="6127231"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7406640" y="2840511"/>
            <a:ext cx="6126480"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8233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5594" y="2845222"/>
            <a:ext cx="5848169"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Content Placeholder 3"/>
          <p:cNvSpPr>
            <a:spLocks noGrp="1"/>
          </p:cNvSpPr>
          <p:nvPr>
            <p:ph sz="quarter" idx="13"/>
          </p:nvPr>
        </p:nvSpPr>
        <p:spPr>
          <a:xfrm>
            <a:off x="1096530" y="3661215"/>
            <a:ext cx="6127232" cy="3288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75708" y="2845222"/>
            <a:ext cx="5858165"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3" name="Content Placeholder 5"/>
          <p:cNvSpPr>
            <a:spLocks noGrp="1"/>
          </p:cNvSpPr>
          <p:nvPr>
            <p:ph sz="quarter" idx="14"/>
          </p:nvPr>
        </p:nvSpPr>
        <p:spPr>
          <a:xfrm>
            <a:off x="7406641" y="3661215"/>
            <a:ext cx="6126481" cy="3288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46972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65148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Date Placeholder 1"/>
          <p:cNvSpPr>
            <a:spLocks noGrp="1"/>
          </p:cNvSpPr>
          <p:nvPr>
            <p:ph type="dt" sz="half" idx="10"/>
          </p:nvPr>
        </p:nvSpPr>
        <p:spPr/>
        <p:txBody>
          <a:bodyPr/>
          <a:lstStyle/>
          <a:p>
            <a:fld id="{56E91E96-98B0-4413-9547-46F3504108EF}" type="datetimeFigureOut">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74618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731520"/>
            <a:ext cx="4722826" cy="2427902"/>
          </a:xfrm>
        </p:spPr>
        <p:txBody>
          <a:bodyPr anchor="b"/>
          <a:lstStyle>
            <a:lvl1pPr algn="ctr">
              <a:defRPr sz="3840"/>
            </a:lvl1pPr>
          </a:lstStyle>
          <a:p>
            <a:r>
              <a:rPr lang="en-US"/>
              <a:t>Click to edit Master title style</a:t>
            </a:r>
            <a:endParaRPr lang="en-US" dirty="0"/>
          </a:p>
        </p:txBody>
      </p:sp>
      <p:sp>
        <p:nvSpPr>
          <p:cNvPr id="10" name="Content Placeholder 2"/>
          <p:cNvSpPr>
            <a:spLocks noGrp="1"/>
          </p:cNvSpPr>
          <p:nvPr>
            <p:ph sz="quarter" idx="13"/>
          </p:nvPr>
        </p:nvSpPr>
        <p:spPr>
          <a:xfrm>
            <a:off x="6093675" y="731521"/>
            <a:ext cx="7440196" cy="621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6529" y="3159422"/>
            <a:ext cx="4722827" cy="3790018"/>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15074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20"/>
            <a:ext cx="7121963" cy="2427905"/>
          </a:xfrm>
        </p:spPr>
        <p:txBody>
          <a:bodyPr anchor="b"/>
          <a:lstStyle>
            <a:lvl1pPr algn="ct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8909763" y="731521"/>
            <a:ext cx="3906430" cy="621792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96553" y="3159423"/>
            <a:ext cx="7121939" cy="379001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9436483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8">
            <a:alphaModFix amt="70000"/>
            <a:extLst>
              <a:ext uri="{28A0092B-C50C-407E-A947-70E740481C1C}">
                <a14:useLocalDpi xmlns:a14="http://schemas.microsoft.com/office/drawing/2010/main" val="0"/>
              </a:ext>
            </a:extLst>
          </a:blip>
          <a:srcRect/>
          <a:stretch>
            <a:fillRect/>
          </a:stretch>
        </p:blipFill>
        <p:spPr bwMode="auto">
          <a:xfrm>
            <a:off x="0" y="1"/>
            <a:ext cx="14630404" cy="822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096531" y="742221"/>
            <a:ext cx="12437341" cy="19154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6530" y="2840512"/>
            <a:ext cx="12437342" cy="4108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14484" y="7059931"/>
            <a:ext cx="3291840" cy="438150"/>
          </a:xfrm>
          <a:prstGeom prst="rect">
            <a:avLst/>
          </a:prstGeom>
        </p:spPr>
        <p:txBody>
          <a:bodyPr vert="horz" lIns="91440" tIns="45720" rIns="91440" bIns="45720" rtlCol="0" anchor="ctr"/>
          <a:lstStyle>
            <a:lvl1pPr algn="r">
              <a:defRPr sz="1200">
                <a:solidFill>
                  <a:schemeClr val="tx1"/>
                </a:solidFill>
              </a:defRPr>
            </a:lvl1pPr>
          </a:lstStyle>
          <a:p>
            <a:fld id="{90298CD5-6C1E-4009-B41F-6DF62E31D3BE}" type="datetimeFigureOut">
              <a:rPr lang="en-US" smtClean="0"/>
              <a:pPr/>
              <a:t>10/6/2025</a:t>
            </a:fld>
            <a:endParaRPr lang="en-US" dirty="0"/>
          </a:p>
        </p:txBody>
      </p:sp>
      <p:sp>
        <p:nvSpPr>
          <p:cNvPr id="5" name="Footer Placeholder 4"/>
          <p:cNvSpPr>
            <a:spLocks noGrp="1"/>
          </p:cNvSpPr>
          <p:nvPr>
            <p:ph type="ftr" sz="quarter" idx="3"/>
          </p:nvPr>
        </p:nvSpPr>
        <p:spPr>
          <a:xfrm>
            <a:off x="1096530" y="7059931"/>
            <a:ext cx="8007464" cy="438150"/>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2616814" y="7059931"/>
            <a:ext cx="917058" cy="438150"/>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674539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Lst>
  <p:hf sldNum="0" hdr="0" ftr="0" dt="0"/>
  <p:txStyles>
    <p:titleStyle>
      <a:lvl1pPr algn="ctr" defTabSz="1097280" rtl="0" eaLnBrk="1" latinLnBrk="0" hangingPunct="1">
        <a:lnSpc>
          <a:spcPct val="90000"/>
        </a:lnSpc>
        <a:spcBef>
          <a:spcPct val="0"/>
        </a:spcBef>
        <a:buNone/>
        <a:defRPr sz="4320" kern="1200" cap="all" baseline="0">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tx1"/>
        </a:buClr>
        <a:buFont typeface="Arial" panose="020B0604020202020204" pitchFamily="34" charset="0"/>
        <a:buChar char="•"/>
        <a:defRPr sz="2160" kern="1200" cap="all"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tx1"/>
        </a:buClr>
        <a:buFont typeface="Arial" panose="020B0604020202020204" pitchFamily="34" charset="0"/>
        <a:buChar char="•"/>
        <a:defRPr sz="1920" kern="1200" cap="all" baseline="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837724" y="2772250"/>
            <a:ext cx="9297353" cy="2245519"/>
          </a:xfrm>
          <a:prstGeom prst="rect">
            <a:avLst/>
          </a:prstGeom>
          <a:noFill/>
          <a:ln/>
        </p:spPr>
        <p:txBody>
          <a:bodyPr wrap="square" lIns="0" tIns="0" rIns="0" bIns="0" rtlCol="0" anchor="t"/>
          <a:lstStyle/>
          <a:p>
            <a:pPr marL="0" indent="0">
              <a:lnSpc>
                <a:spcPts val="7650"/>
              </a:lnSpc>
              <a:buNone/>
            </a:pPr>
            <a:r>
              <a:rPr lang="en-US" sz="6100" kern="0" spc="-122" dirty="0">
                <a:solidFill>
                  <a:srgbClr val="000000"/>
                </a:solidFill>
                <a:latin typeface="Segoe UI Black" panose="020B0A02040204020203" pitchFamily="34" charset="0"/>
                <a:ea typeface="Segoe UI Black" panose="020B0A02040204020203" pitchFamily="34" charset="0"/>
                <a:cs typeface="Source Serif Pro Semi Bold" pitchFamily="34" charset="-120"/>
              </a:rPr>
              <a:t>Sistem Persamaan Linier Dua Variabel (SPLDV)</a:t>
            </a:r>
            <a:endParaRPr lang="en-US" sz="6100" dirty="0">
              <a:latin typeface="Segoe UI Black" panose="020B0A02040204020203" pitchFamily="34" charset="0"/>
              <a:ea typeface="Segoe UI Black" panose="020B0A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2153722"/>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egoe UI Black" panose="020B0A02040204020203" pitchFamily="34" charset="0"/>
                <a:ea typeface="Segoe UI Black" panose="020B0A02040204020203" pitchFamily="34" charset="0"/>
                <a:cs typeface="Source Serif Pro Semi Bold" pitchFamily="34" charset="-120"/>
              </a:rPr>
              <a:t>Definisi </a:t>
            </a:r>
            <a:endParaRPr lang="en-US" sz="4400" dirty="0">
              <a:latin typeface="Segoe UI Black" panose="020B0A02040204020203" pitchFamily="34" charset="0"/>
              <a:ea typeface="Segoe UI Black" panose="020B0A02040204020203" pitchFamily="34" charset="0"/>
            </a:endParaRPr>
          </a:p>
        </p:txBody>
      </p:sp>
      <p:sp>
        <p:nvSpPr>
          <p:cNvPr id="4" name="Shape 1"/>
          <p:cNvSpPr/>
          <p:nvPr/>
        </p:nvSpPr>
        <p:spPr>
          <a:xfrm>
            <a:off x="837724" y="4382572"/>
            <a:ext cx="12954952" cy="2605207"/>
          </a:xfrm>
          <a:prstGeom prst="roundRect">
            <a:avLst>
              <a:gd name="adj" fmla="val 3859"/>
            </a:avLst>
          </a:prstGeom>
          <a:solidFill>
            <a:srgbClr val="F0D4F7"/>
          </a:solidFill>
          <a:ln w="7620">
            <a:solidFill>
              <a:srgbClr val="D6BADD"/>
            </a:solidFill>
            <a:prstDash val="solid"/>
          </a:ln>
        </p:spPr>
      </p:sp>
      <p:sp>
        <p:nvSpPr>
          <p:cNvPr id="5" name="Text 2"/>
          <p:cNvSpPr/>
          <p:nvPr/>
        </p:nvSpPr>
        <p:spPr>
          <a:xfrm>
            <a:off x="1084658" y="4583787"/>
            <a:ext cx="4218861" cy="351949"/>
          </a:xfrm>
          <a:prstGeom prst="rect">
            <a:avLst/>
          </a:prstGeom>
          <a:noFill/>
          <a:ln/>
        </p:spPr>
        <p:txBody>
          <a:bodyPr wrap="none" lIns="0" tIns="0" rIns="0" bIns="0" rtlCol="0" anchor="t"/>
          <a:lstStyle/>
          <a:p>
            <a:pPr marL="0" indent="0">
              <a:lnSpc>
                <a:spcPts val="2750"/>
              </a:lnSpc>
              <a:buNone/>
            </a:pPr>
            <a:r>
              <a:rPr lang="en-US" sz="2400" kern="0" spc="-44" dirty="0">
                <a:solidFill>
                  <a:srgbClr val="272525"/>
                </a:solidFill>
                <a:latin typeface="Source Serif Pro Semi Bold" pitchFamily="34" charset="0"/>
                <a:ea typeface="Source Serif Pro Semi Bold" pitchFamily="34" charset="-122"/>
                <a:cs typeface="Source Serif Pro Semi Bold" pitchFamily="34" charset="-120"/>
              </a:rPr>
              <a:t>Persamaan Linier Dua Variabel</a:t>
            </a:r>
            <a:endParaRPr lang="en-US" sz="2400" dirty="0"/>
          </a:p>
        </p:txBody>
      </p:sp>
      <p:sp>
        <p:nvSpPr>
          <p:cNvPr id="6" name="Text 3"/>
          <p:cNvSpPr/>
          <p:nvPr/>
        </p:nvSpPr>
        <p:spPr>
          <a:xfrm>
            <a:off x="1188720" y="5205055"/>
            <a:ext cx="12357020" cy="766048"/>
          </a:xfrm>
          <a:prstGeom prst="rect">
            <a:avLst/>
          </a:prstGeom>
          <a:noFill/>
          <a:ln/>
        </p:spPr>
        <p:txBody>
          <a:bodyPr wrap="square" lIns="0" tIns="0" rIns="0" bIns="0" rtlCol="0" anchor="t"/>
          <a:lstStyle/>
          <a:p>
            <a:pPr marL="342900" indent="-342900" algn="l">
              <a:lnSpc>
                <a:spcPts val="3000"/>
              </a:lnSpc>
              <a:buSzPct val="100000"/>
              <a:buChar char="•"/>
            </a:pPr>
            <a:r>
              <a:rPr lang="en-US" sz="2400" kern="0" spc="-38" dirty="0">
                <a:solidFill>
                  <a:srgbClr val="272525"/>
                </a:solidFill>
                <a:latin typeface="Source Sans Pro" pitchFamily="34" charset="0"/>
                <a:ea typeface="Source Sans Pro" pitchFamily="34" charset="-122"/>
                <a:cs typeface="Source Sans Pro" pitchFamily="34" charset="-120"/>
              </a:rPr>
              <a:t>Persamaan linier dua variabel adalah persamaan matematika yang melibatkan dua variabel, di mana setiap variabel memiliki pangkat satu</a:t>
            </a:r>
            <a:endParaRPr lang="en-US" sz="2400" dirty="0"/>
          </a:p>
        </p:txBody>
      </p:sp>
      <p:sp>
        <p:nvSpPr>
          <p:cNvPr id="7" name="Text 4"/>
          <p:cNvSpPr/>
          <p:nvPr/>
        </p:nvSpPr>
        <p:spPr>
          <a:xfrm>
            <a:off x="1188720" y="6077664"/>
            <a:ext cx="12357020" cy="766048"/>
          </a:xfrm>
          <a:prstGeom prst="rect">
            <a:avLst/>
          </a:prstGeom>
          <a:noFill/>
          <a:ln/>
        </p:spPr>
        <p:txBody>
          <a:bodyPr wrap="square" lIns="0" tIns="0" rIns="0" bIns="0" rtlCol="0" anchor="t"/>
          <a:lstStyle/>
          <a:p>
            <a:pPr marL="342900" indent="-342900" algn="l">
              <a:lnSpc>
                <a:spcPts val="3000"/>
              </a:lnSpc>
              <a:buSzPct val="100000"/>
              <a:buChar char="•"/>
            </a:pPr>
            <a:r>
              <a:rPr lang="en-US" sz="2400" kern="0" spc="-38" dirty="0">
                <a:solidFill>
                  <a:srgbClr val="272525"/>
                </a:solidFill>
                <a:latin typeface="Source Sans Pro" pitchFamily="34" charset="0"/>
                <a:ea typeface="Source Sans Pro" pitchFamily="34" charset="-122"/>
                <a:cs typeface="Source Sans Pro" pitchFamily="34" charset="-120"/>
              </a:rPr>
              <a:t>Sistem persamaan linier dua variabel terdiri dari dua atau lebih persamaan linier dua variabel yang harus diselesaikan secara bersamaan.</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195989"/>
            <a:ext cx="7711916"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Georgia" panose="02040502050405020303" pitchFamily="18" charset="0"/>
                <a:ea typeface="Source Serif Pro Semi Bold" pitchFamily="34" charset="-122"/>
                <a:cs typeface="Source Serif Pro Semi Bold" pitchFamily="34" charset="-120"/>
              </a:rPr>
              <a:t>Bentuk Umum Persamaan Linier Dua Variabel</a:t>
            </a:r>
            <a:endParaRPr lang="en-US" sz="4400" dirty="0">
              <a:latin typeface="Georgia" panose="02040502050405020303" pitchFamily="18" charset="0"/>
            </a:endParaRPr>
          </a:p>
        </p:txBody>
      </p:sp>
      <p:sp>
        <p:nvSpPr>
          <p:cNvPr id="4" name="Text 1"/>
          <p:cNvSpPr/>
          <p:nvPr/>
        </p:nvSpPr>
        <p:spPr>
          <a:xfrm>
            <a:off x="837724" y="3962995"/>
            <a:ext cx="7711916" cy="76604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Sistem persamaan linier dua variabel terdiri dari dua persamaan dengan dua variabel . Bentuk umum dari sistem persamaan linier dua variabel adalah </a:t>
            </a:r>
            <a:endParaRPr lang="en-US" sz="2400" dirty="0"/>
          </a:p>
        </p:txBody>
      </p:sp>
      <p:sp>
        <p:nvSpPr>
          <p:cNvPr id="5" name="Text 2"/>
          <p:cNvSpPr/>
          <p:nvPr/>
        </p:nvSpPr>
        <p:spPr>
          <a:xfrm>
            <a:off x="837724" y="5992654"/>
            <a:ext cx="7468553" cy="383024"/>
          </a:xfrm>
          <a:prstGeom prst="rect">
            <a:avLst/>
          </a:prstGeom>
          <a:noFill/>
          <a:ln/>
        </p:spPr>
        <p:txBody>
          <a:bodyPr wrap="none" lIns="0" tIns="0" rIns="0" bIns="0" rtlCol="0" anchor="t"/>
          <a:lstStyle/>
          <a:p>
            <a:pPr marL="0" indent="0" algn="ctr">
              <a:lnSpc>
                <a:spcPts val="3000"/>
              </a:lnSpc>
              <a:buNone/>
            </a:pPr>
            <a:r>
              <a:rPr lang="en-US" sz="2800" b="1" kern="0" spc="-38" dirty="0">
                <a:solidFill>
                  <a:srgbClr val="272525"/>
                </a:solidFill>
                <a:latin typeface="Source Sans Pro" pitchFamily="34" charset="0"/>
                <a:ea typeface="Source Sans Pro" pitchFamily="34" charset="-122"/>
                <a:cs typeface="Source Sans Pro" pitchFamily="34" charset="-120"/>
              </a:rPr>
              <a:t>ax + by = c</a:t>
            </a:r>
            <a:r>
              <a:rPr lang="en-US" sz="2800" kern="0" spc="-38" dirty="0">
                <a:solidFill>
                  <a:srgbClr val="272525"/>
                </a:solidFill>
                <a:latin typeface="Source Sans Pro" pitchFamily="34" charset="0"/>
                <a:ea typeface="Source Sans Pro" pitchFamily="34" charset="-122"/>
                <a:cs typeface="Source Sans Pro" pitchFamily="34" charset="-120"/>
              </a:rPr>
              <a:t>   dan   </a:t>
            </a:r>
            <a:r>
              <a:rPr lang="en-US" sz="2800" b="1" kern="0" spc="-38" dirty="0">
                <a:solidFill>
                  <a:srgbClr val="272525"/>
                </a:solidFill>
                <a:latin typeface="Source Sans Pro" pitchFamily="34" charset="0"/>
                <a:ea typeface="Source Sans Pro" pitchFamily="34" charset="-122"/>
                <a:cs typeface="Source Sans Pro" pitchFamily="34" charset="-120"/>
              </a:rPr>
              <a:t>dx + ey = f</a:t>
            </a:r>
            <a:endParaRPr lang="en-US" sz="2800" dirty="0"/>
          </a:p>
        </p:txBody>
      </p:sp>
      <p:sp>
        <p:nvSpPr>
          <p:cNvPr id="6" name="Text 3"/>
          <p:cNvSpPr/>
          <p:nvPr/>
        </p:nvSpPr>
        <p:spPr>
          <a:xfrm>
            <a:off x="837724" y="5650468"/>
            <a:ext cx="7468553" cy="383024"/>
          </a:xfrm>
          <a:prstGeom prst="rect">
            <a:avLst/>
          </a:prstGeom>
          <a:noFill/>
          <a:ln/>
        </p:spPr>
        <p:txBody>
          <a:bodyPr wrap="none" lIns="0" tIns="0" rIns="0" bIns="0" rtlCol="0" anchor="t"/>
          <a:lstStyle/>
          <a:p>
            <a:pPr marL="0" indent="0">
              <a:lnSpc>
                <a:spcPts val="3000"/>
              </a:lnSpc>
              <a:buNone/>
            </a:pP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907971"/>
            <a:ext cx="11449169"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Aplikasi Sistem Persamaan Linier Dua Variabel</a:t>
            </a:r>
            <a:endParaRPr lang="en-US" sz="4400" dirty="0"/>
          </a:p>
        </p:txBody>
      </p:sp>
      <p:pic>
        <p:nvPicPr>
          <p:cNvPr id="3" name="Image 0" descr="preencoded.png"/>
          <p:cNvPicPr>
            <a:picLocks noChangeAspect="1"/>
          </p:cNvPicPr>
          <p:nvPr/>
        </p:nvPicPr>
        <p:blipFill>
          <a:blip r:embed="rId3"/>
          <a:stretch>
            <a:fillRect/>
          </a:stretch>
        </p:blipFill>
        <p:spPr>
          <a:xfrm>
            <a:off x="837724" y="2090738"/>
            <a:ext cx="4078962" cy="2520910"/>
          </a:xfrm>
          <a:prstGeom prst="rect">
            <a:avLst/>
          </a:prstGeom>
        </p:spPr>
      </p:pic>
      <p:sp>
        <p:nvSpPr>
          <p:cNvPr id="4" name="Text 1"/>
          <p:cNvSpPr/>
          <p:nvPr/>
        </p:nvSpPr>
        <p:spPr>
          <a:xfrm>
            <a:off x="837724" y="4910852"/>
            <a:ext cx="2892623"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Perencanaan Keuangan</a:t>
            </a:r>
            <a:endParaRPr lang="en-US" sz="2200" dirty="0"/>
          </a:p>
        </p:txBody>
      </p:sp>
      <p:sp>
        <p:nvSpPr>
          <p:cNvPr id="5" name="Text 2"/>
          <p:cNvSpPr/>
          <p:nvPr/>
        </p:nvSpPr>
        <p:spPr>
          <a:xfrm>
            <a:off x="788670" y="5372100"/>
            <a:ext cx="4128016" cy="1949410"/>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dapat digunakan untuk menganalisis anggaran dan arus kas guna mengoptimalkan pengelolaan keuangan dalam bisnis.</a:t>
            </a:r>
            <a:endParaRPr lang="en-US" sz="1850" dirty="0"/>
          </a:p>
        </p:txBody>
      </p:sp>
      <p:pic>
        <p:nvPicPr>
          <p:cNvPr id="6" name="Image 1" descr="preencoded.png"/>
          <p:cNvPicPr>
            <a:picLocks noChangeAspect="1"/>
          </p:cNvPicPr>
          <p:nvPr/>
        </p:nvPicPr>
        <p:blipFill>
          <a:blip r:embed="rId4"/>
          <a:stretch>
            <a:fillRect/>
          </a:stretch>
        </p:blipFill>
        <p:spPr>
          <a:xfrm>
            <a:off x="5275659" y="2090738"/>
            <a:ext cx="4078962" cy="2520910"/>
          </a:xfrm>
          <a:prstGeom prst="rect">
            <a:avLst/>
          </a:prstGeom>
        </p:spPr>
      </p:pic>
      <p:sp>
        <p:nvSpPr>
          <p:cNvPr id="7" name="Text 3"/>
          <p:cNvSpPr/>
          <p:nvPr/>
        </p:nvSpPr>
        <p:spPr>
          <a:xfrm>
            <a:off x="5275659" y="491085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Analisis Teknis</a:t>
            </a:r>
            <a:endParaRPr lang="en-US" sz="2200" dirty="0"/>
          </a:p>
        </p:txBody>
      </p:sp>
      <p:sp>
        <p:nvSpPr>
          <p:cNvPr id="8" name="Text 4"/>
          <p:cNvSpPr/>
          <p:nvPr/>
        </p:nvSpPr>
        <p:spPr>
          <a:xfrm>
            <a:off x="5275659" y="5406390"/>
            <a:ext cx="4078962"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Dalam bidang teknik, persamaan linier dua variabel membantu menyelesaikan masalah aliran listrik, struktur bangunan, dan optimalisasi proses produksi.</a:t>
            </a:r>
            <a:endParaRPr lang="en-US" sz="1850" dirty="0"/>
          </a:p>
        </p:txBody>
      </p:sp>
      <p:pic>
        <p:nvPicPr>
          <p:cNvPr id="9" name="Image 2" descr="preencoded.png"/>
          <p:cNvPicPr>
            <a:picLocks noChangeAspect="1"/>
          </p:cNvPicPr>
          <p:nvPr/>
        </p:nvPicPr>
        <p:blipFill>
          <a:blip r:embed="rId5"/>
          <a:stretch>
            <a:fillRect/>
          </a:stretch>
        </p:blipFill>
        <p:spPr>
          <a:xfrm>
            <a:off x="9713595" y="2090738"/>
            <a:ext cx="4079081" cy="2521029"/>
          </a:xfrm>
          <a:prstGeom prst="rect">
            <a:avLst/>
          </a:prstGeom>
        </p:spPr>
      </p:pic>
      <p:sp>
        <p:nvSpPr>
          <p:cNvPr id="10" name="Text 5"/>
          <p:cNvSpPr/>
          <p:nvPr/>
        </p:nvSpPr>
        <p:spPr>
          <a:xfrm>
            <a:off x="9713595" y="4910971"/>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Analisis Ekonomi</a:t>
            </a:r>
            <a:endParaRPr lang="en-US" sz="2200" dirty="0"/>
          </a:p>
        </p:txBody>
      </p:sp>
      <p:sp>
        <p:nvSpPr>
          <p:cNvPr id="11" name="Text 6"/>
          <p:cNvSpPr/>
          <p:nvPr/>
        </p:nvSpPr>
        <p:spPr>
          <a:xfrm>
            <a:off x="9713595" y="5406509"/>
            <a:ext cx="4079081" cy="1915120"/>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dapat digunakan untuk mempelajari hubungan antara penawaran dan permintaan, serta menganalisis dampak kebijakan ekonomi.</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064538"/>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000000"/>
                </a:solidFill>
                <a:latin typeface="Source Serif Pro Semi Bold" pitchFamily="34" charset="0"/>
                <a:ea typeface="Source Serif Pro Semi Bold" pitchFamily="34" charset="-122"/>
                <a:cs typeface="Source Serif Pro Semi Bold" pitchFamily="34" charset="-120"/>
              </a:rPr>
              <a:t>Metode Penyelesaian</a:t>
            </a:r>
            <a:endParaRPr lang="en-US" sz="4400" b="1" dirty="0"/>
          </a:p>
        </p:txBody>
      </p:sp>
      <p:sp>
        <p:nvSpPr>
          <p:cNvPr id="3" name="Text 1"/>
          <p:cNvSpPr/>
          <p:nvPr/>
        </p:nvSpPr>
        <p:spPr>
          <a:xfrm>
            <a:off x="800100" y="2343150"/>
            <a:ext cx="12992576" cy="447199"/>
          </a:xfrm>
          <a:prstGeom prst="rect">
            <a:avLst/>
          </a:prstGeom>
          <a:noFill/>
          <a:ln/>
        </p:spPr>
        <p:txBody>
          <a:bodyPr wrap="none" lIns="0" tIns="0" rIns="0" bIns="0" rtlCol="0" anchor="t"/>
          <a:lstStyle/>
          <a:p>
            <a:pPr marL="0" indent="0">
              <a:lnSpc>
                <a:spcPts val="3000"/>
              </a:lnSpc>
              <a:buNone/>
            </a:pPr>
            <a:r>
              <a:rPr lang="en-US" sz="2800" kern="0" spc="-38" dirty="0">
                <a:solidFill>
                  <a:srgbClr val="272525"/>
                </a:solidFill>
                <a:latin typeface="Source Sans Pro" pitchFamily="34" charset="0"/>
                <a:ea typeface="Source Sans Pro" pitchFamily="34" charset="-122"/>
                <a:cs typeface="Source Sans Pro" pitchFamily="34" charset="-120"/>
              </a:rPr>
              <a:t>Metode penyelesaian dalam Sistem Persamaan Linier Dua Variabel (SPLDV) ada 3 yaitu:</a:t>
            </a:r>
            <a:endParaRPr lang="en-US" sz="2800" dirty="0"/>
          </a:p>
        </p:txBody>
      </p:sp>
      <p:sp>
        <p:nvSpPr>
          <p:cNvPr id="4" name="Text 2"/>
          <p:cNvSpPr/>
          <p:nvPr/>
        </p:nvSpPr>
        <p:spPr>
          <a:xfrm>
            <a:off x="837724" y="3045481"/>
            <a:ext cx="12572048" cy="383024"/>
          </a:xfrm>
          <a:prstGeom prst="rect">
            <a:avLst/>
          </a:prstGeom>
          <a:noFill/>
          <a:ln/>
        </p:spPr>
        <p:txBody>
          <a:bodyPr wrap="none" lIns="0" tIns="0" rIns="0" bIns="0" rtlCol="0" anchor="t"/>
          <a:lstStyle/>
          <a:p>
            <a:pPr marL="457200" indent="-457200" algn="l">
              <a:lnSpc>
                <a:spcPts val="3000"/>
              </a:lnSpc>
              <a:buSzPct val="100000"/>
              <a:buFont typeface="+mj-lt"/>
              <a:buAutoNum type="arabicPeriod"/>
            </a:pPr>
            <a:r>
              <a:rPr lang="en-US" sz="2800" b="1" kern="0" spc="-38" dirty="0" err="1">
                <a:solidFill>
                  <a:srgbClr val="272525"/>
                </a:solidFill>
                <a:latin typeface="Source Sans Pro" pitchFamily="34" charset="0"/>
                <a:ea typeface="Source Sans Pro" pitchFamily="34" charset="-122"/>
                <a:cs typeface="Source Sans Pro" pitchFamily="34" charset="-120"/>
              </a:rPr>
              <a:t>Metode</a:t>
            </a:r>
            <a:r>
              <a:rPr lang="en-US" sz="2800" b="1" kern="0" spc="-38" dirty="0">
                <a:solidFill>
                  <a:srgbClr val="272525"/>
                </a:solidFill>
                <a:latin typeface="Source Sans Pro" pitchFamily="34" charset="0"/>
                <a:ea typeface="Source Sans Pro" pitchFamily="34" charset="-122"/>
                <a:cs typeface="Source Sans Pro" pitchFamily="34" charset="-120"/>
              </a:rPr>
              <a:t> </a:t>
            </a:r>
            <a:r>
              <a:rPr lang="en-US" sz="2800" b="1" kern="0" spc="-38" dirty="0" err="1">
                <a:solidFill>
                  <a:srgbClr val="272525"/>
                </a:solidFill>
                <a:latin typeface="Source Sans Pro" pitchFamily="34" charset="0"/>
                <a:ea typeface="Source Sans Pro" pitchFamily="34" charset="-122"/>
                <a:cs typeface="Source Sans Pro" pitchFamily="34" charset="-120"/>
              </a:rPr>
              <a:t>Substitusi</a:t>
            </a:r>
            <a:endParaRPr lang="en-US" sz="2800" dirty="0"/>
          </a:p>
        </p:txBody>
      </p:sp>
      <p:sp>
        <p:nvSpPr>
          <p:cNvPr id="5" name="Text 3"/>
          <p:cNvSpPr/>
          <p:nvPr/>
        </p:nvSpPr>
        <p:spPr>
          <a:xfrm>
            <a:off x="837724" y="3577095"/>
            <a:ext cx="12572048" cy="383024"/>
          </a:xfrm>
          <a:prstGeom prst="rect">
            <a:avLst/>
          </a:prstGeom>
          <a:noFill/>
          <a:ln/>
        </p:spPr>
        <p:txBody>
          <a:bodyPr wrap="none" lIns="0" tIns="0" rIns="0" bIns="0" rtlCol="0" anchor="t"/>
          <a:lstStyle/>
          <a:p>
            <a:pPr algn="l">
              <a:lnSpc>
                <a:spcPts val="3000"/>
              </a:lnSpc>
              <a:buSzPct val="100000"/>
            </a:pPr>
            <a:r>
              <a:rPr lang="en-US" sz="2000" kern="0" spc="-38" dirty="0">
                <a:solidFill>
                  <a:srgbClr val="272525"/>
                </a:solidFill>
                <a:latin typeface="Source Sans Pro" pitchFamily="34" charset="0"/>
                <a:ea typeface="Source Sans Pro" pitchFamily="34" charset="-122"/>
                <a:cs typeface="Source Sans Pro" pitchFamily="34" charset="-120"/>
              </a:rPr>
              <a:t>        </a:t>
            </a:r>
            <a:r>
              <a:rPr lang="en-US" sz="2000" kern="0" spc="-38" dirty="0" err="1">
                <a:solidFill>
                  <a:srgbClr val="272525"/>
                </a:solidFill>
                <a:latin typeface="Source Sans Pro" pitchFamily="34" charset="0"/>
                <a:ea typeface="Source Sans Pro" pitchFamily="34" charset="-122"/>
                <a:cs typeface="Source Sans Pro" pitchFamily="34" charset="-120"/>
              </a:rPr>
              <a:t>Menyelesaikan</a:t>
            </a:r>
            <a:r>
              <a:rPr lang="en-US" sz="2000" kern="0" spc="-38" dirty="0">
                <a:solidFill>
                  <a:srgbClr val="272525"/>
                </a:solidFill>
                <a:latin typeface="Source Sans Pro" pitchFamily="34" charset="0"/>
                <a:ea typeface="Source Sans Pro" pitchFamily="34" charset="-122"/>
                <a:cs typeface="Source Sans Pro" pitchFamily="34" charset="-120"/>
              </a:rPr>
              <a:t> salah satu persamaan untuk salah satu variabel, kemudian menggantikan variabel tersebut di persamaan lainnya</a:t>
            </a:r>
            <a:endParaRPr lang="en-US" sz="2000" dirty="0"/>
          </a:p>
        </p:txBody>
      </p:sp>
      <p:sp>
        <p:nvSpPr>
          <p:cNvPr id="6" name="Text 4"/>
          <p:cNvSpPr/>
          <p:nvPr/>
        </p:nvSpPr>
        <p:spPr>
          <a:xfrm>
            <a:off x="837724" y="4215005"/>
            <a:ext cx="12572048" cy="383024"/>
          </a:xfrm>
          <a:prstGeom prst="rect">
            <a:avLst/>
          </a:prstGeom>
          <a:noFill/>
          <a:ln/>
        </p:spPr>
        <p:txBody>
          <a:bodyPr wrap="none" lIns="0" tIns="0" rIns="0" bIns="0" rtlCol="0" anchor="t"/>
          <a:lstStyle/>
          <a:p>
            <a:pPr algn="l">
              <a:lnSpc>
                <a:spcPts val="3000"/>
              </a:lnSpc>
              <a:buSzPct val="100000"/>
            </a:pPr>
            <a:r>
              <a:rPr lang="en-US" sz="2800" b="1" kern="0" spc="-38" dirty="0">
                <a:solidFill>
                  <a:srgbClr val="272525"/>
                </a:solidFill>
                <a:latin typeface="Source Sans Pro" pitchFamily="34" charset="0"/>
                <a:ea typeface="Source Sans Pro" pitchFamily="34" charset="-122"/>
                <a:cs typeface="Source Sans Pro" pitchFamily="34" charset="-120"/>
              </a:rPr>
              <a:t>2.     </a:t>
            </a:r>
            <a:r>
              <a:rPr lang="en-US" sz="2800" b="1" kern="0" spc="-38" dirty="0" err="1">
                <a:solidFill>
                  <a:srgbClr val="272525"/>
                </a:solidFill>
                <a:latin typeface="Source Sans Pro" pitchFamily="34" charset="0"/>
                <a:ea typeface="Source Sans Pro" pitchFamily="34" charset="-122"/>
                <a:cs typeface="Source Sans Pro" pitchFamily="34" charset="-120"/>
              </a:rPr>
              <a:t>Metode</a:t>
            </a:r>
            <a:r>
              <a:rPr lang="en-US" sz="2800" b="1" kern="0" spc="-38" dirty="0">
                <a:solidFill>
                  <a:srgbClr val="272525"/>
                </a:solidFill>
                <a:latin typeface="Source Sans Pro" pitchFamily="34" charset="0"/>
                <a:ea typeface="Source Sans Pro" pitchFamily="34" charset="-122"/>
                <a:cs typeface="Source Sans Pro" pitchFamily="34" charset="-120"/>
              </a:rPr>
              <a:t> Eliminasi</a:t>
            </a:r>
            <a:endParaRPr lang="en-US" sz="2800" dirty="0"/>
          </a:p>
        </p:txBody>
      </p:sp>
      <p:sp>
        <p:nvSpPr>
          <p:cNvPr id="7" name="Text 5"/>
          <p:cNvSpPr/>
          <p:nvPr/>
        </p:nvSpPr>
        <p:spPr>
          <a:xfrm>
            <a:off x="803434" y="4678039"/>
            <a:ext cx="13831803" cy="766048"/>
          </a:xfrm>
          <a:prstGeom prst="rect">
            <a:avLst/>
          </a:prstGeom>
          <a:noFill/>
          <a:ln/>
        </p:spPr>
        <p:txBody>
          <a:bodyPr wrap="square" lIns="0" tIns="0" rIns="0" bIns="0" rtlCol="0" anchor="t"/>
          <a:lstStyle/>
          <a:p>
            <a:pPr algn="l">
              <a:lnSpc>
                <a:spcPts val="3000"/>
              </a:lnSpc>
              <a:buSzPct val="100000"/>
            </a:pPr>
            <a:r>
              <a:rPr lang="en-US" sz="2400" kern="0" spc="-38" dirty="0">
                <a:solidFill>
                  <a:srgbClr val="272525"/>
                </a:solidFill>
                <a:latin typeface="Source Sans Pro" pitchFamily="34" charset="0"/>
                <a:ea typeface="Source Sans Pro" pitchFamily="34" charset="-122"/>
                <a:cs typeface="Source Sans Pro" pitchFamily="34" charset="-120"/>
              </a:rPr>
              <a:t>         </a:t>
            </a:r>
            <a:r>
              <a:rPr lang="en-US" sz="2400" kern="0" spc="-38" dirty="0" err="1">
                <a:solidFill>
                  <a:srgbClr val="272525"/>
                </a:solidFill>
                <a:latin typeface="Source Sans Pro" pitchFamily="34" charset="0"/>
                <a:ea typeface="Source Sans Pro" pitchFamily="34" charset="-122"/>
                <a:cs typeface="Source Sans Pro" pitchFamily="34" charset="-120"/>
              </a:rPr>
              <a:t>Mengeliminasi</a:t>
            </a:r>
            <a:r>
              <a:rPr lang="en-US" sz="2400" kern="0" spc="-38" dirty="0">
                <a:solidFill>
                  <a:srgbClr val="272525"/>
                </a:solidFill>
                <a:latin typeface="Source Sans Pro" pitchFamily="34" charset="0"/>
                <a:ea typeface="Source Sans Pro" pitchFamily="34" charset="-122"/>
                <a:cs typeface="Source Sans Pro" pitchFamily="34" charset="-120"/>
              </a:rPr>
              <a:t> salah satu variabel dengan menambah atau mengurangkan kedua persamaan </a:t>
            </a:r>
            <a:r>
              <a:rPr lang="en-US" sz="2400" kern="0" spc="-38" dirty="0" err="1">
                <a:solidFill>
                  <a:srgbClr val="272525"/>
                </a:solidFill>
                <a:latin typeface="Source Sans Pro" pitchFamily="34" charset="0"/>
                <a:ea typeface="Source Sans Pro" pitchFamily="34" charset="-122"/>
                <a:cs typeface="Source Sans Pro" pitchFamily="34" charset="-120"/>
              </a:rPr>
              <a:t>setelah</a:t>
            </a:r>
            <a:r>
              <a:rPr lang="en-US" sz="2400" kern="0" spc="-38" dirty="0">
                <a:solidFill>
                  <a:srgbClr val="272525"/>
                </a:solidFill>
                <a:latin typeface="Source Sans Pro" pitchFamily="34" charset="0"/>
                <a:ea typeface="Source Sans Pro" pitchFamily="34" charset="-122"/>
                <a:cs typeface="Source Sans Pro" pitchFamily="34" charset="-120"/>
              </a:rPr>
              <a:t> </a:t>
            </a:r>
            <a:r>
              <a:rPr lang="en-US" sz="2400" kern="0" spc="-38" dirty="0" err="1">
                <a:solidFill>
                  <a:srgbClr val="272525"/>
                </a:solidFill>
                <a:latin typeface="Source Sans Pro" pitchFamily="34" charset="0"/>
                <a:ea typeface="Source Sans Pro" pitchFamily="34" charset="-122"/>
                <a:cs typeface="Source Sans Pro" pitchFamily="34" charset="-120"/>
              </a:rPr>
              <a:t>mengalikan</a:t>
            </a:r>
            <a:r>
              <a:rPr lang="en-US" sz="2400" kern="0" spc="-38" dirty="0">
                <a:solidFill>
                  <a:srgbClr val="272525"/>
                </a:solidFill>
                <a:latin typeface="Source Sans Pro" pitchFamily="34" charset="0"/>
                <a:ea typeface="Source Sans Pro" pitchFamily="34" charset="-122"/>
                <a:cs typeface="Source Sans Pro" pitchFamily="34" charset="-120"/>
              </a:rPr>
              <a:t>  </a:t>
            </a:r>
            <a:r>
              <a:rPr lang="en-US" sz="2400" kern="0" spc="-38" dirty="0" err="1">
                <a:solidFill>
                  <a:srgbClr val="272525"/>
                </a:solidFill>
                <a:latin typeface="Source Sans Pro" pitchFamily="34" charset="0"/>
                <a:ea typeface="Source Sans Pro" pitchFamily="34" charset="-122"/>
                <a:cs typeface="Source Sans Pro" pitchFamily="34" charset="-120"/>
              </a:rPr>
              <a:t>dengan</a:t>
            </a:r>
            <a:r>
              <a:rPr lang="en-US" sz="2400" kern="0" spc="-38" dirty="0">
                <a:solidFill>
                  <a:srgbClr val="272525"/>
                </a:solidFill>
                <a:latin typeface="Source Sans Pro" pitchFamily="34" charset="0"/>
                <a:ea typeface="Source Sans Pro" pitchFamily="34" charset="-122"/>
                <a:cs typeface="Source Sans Pro" pitchFamily="34" charset="-120"/>
              </a:rPr>
              <a:t> koefisien yang tepat</a:t>
            </a:r>
            <a:endParaRPr lang="en-US" sz="2400" dirty="0"/>
          </a:p>
        </p:txBody>
      </p:sp>
      <p:sp>
        <p:nvSpPr>
          <p:cNvPr id="8" name="Text 6"/>
          <p:cNvSpPr/>
          <p:nvPr/>
        </p:nvSpPr>
        <p:spPr>
          <a:xfrm>
            <a:off x="837724" y="5606905"/>
            <a:ext cx="12572048" cy="383024"/>
          </a:xfrm>
          <a:prstGeom prst="rect">
            <a:avLst/>
          </a:prstGeom>
          <a:noFill/>
          <a:ln/>
        </p:spPr>
        <p:txBody>
          <a:bodyPr wrap="none" lIns="0" tIns="0" rIns="0" bIns="0" rtlCol="0" anchor="t"/>
          <a:lstStyle/>
          <a:p>
            <a:pPr algn="l">
              <a:lnSpc>
                <a:spcPts val="3000"/>
              </a:lnSpc>
              <a:buSzPct val="100000"/>
            </a:pPr>
            <a:r>
              <a:rPr lang="en-US" sz="2800" b="1" kern="0" spc="-38" dirty="0">
                <a:solidFill>
                  <a:srgbClr val="272525"/>
                </a:solidFill>
                <a:latin typeface="Source Sans Pro" pitchFamily="34" charset="0"/>
                <a:ea typeface="Source Sans Pro" pitchFamily="34" charset="-122"/>
                <a:cs typeface="Source Sans Pro" pitchFamily="34" charset="-120"/>
              </a:rPr>
              <a:t>3.     </a:t>
            </a:r>
            <a:r>
              <a:rPr lang="en-US" sz="2800" b="1" kern="0" spc="-38" dirty="0" err="1">
                <a:solidFill>
                  <a:srgbClr val="272525"/>
                </a:solidFill>
                <a:latin typeface="Source Sans Pro" pitchFamily="34" charset="0"/>
                <a:ea typeface="Source Sans Pro" pitchFamily="34" charset="-122"/>
                <a:cs typeface="Source Sans Pro" pitchFamily="34" charset="-120"/>
              </a:rPr>
              <a:t>Metode</a:t>
            </a:r>
            <a:r>
              <a:rPr lang="en-US" sz="2800" b="1" kern="0" spc="-38" dirty="0">
                <a:solidFill>
                  <a:srgbClr val="272525"/>
                </a:solidFill>
                <a:latin typeface="Source Sans Pro" pitchFamily="34" charset="0"/>
                <a:ea typeface="Source Sans Pro" pitchFamily="34" charset="-122"/>
                <a:cs typeface="Source Sans Pro" pitchFamily="34" charset="-120"/>
              </a:rPr>
              <a:t> Campuran</a:t>
            </a:r>
            <a:endParaRPr lang="en-US" sz="2800" b="1" dirty="0"/>
          </a:p>
        </p:txBody>
      </p:sp>
      <p:sp>
        <p:nvSpPr>
          <p:cNvPr id="9" name="Text 7"/>
          <p:cNvSpPr/>
          <p:nvPr/>
        </p:nvSpPr>
        <p:spPr>
          <a:xfrm>
            <a:off x="837724" y="6195669"/>
            <a:ext cx="12572048" cy="383024"/>
          </a:xfrm>
          <a:prstGeom prst="rect">
            <a:avLst/>
          </a:prstGeom>
          <a:noFill/>
          <a:ln/>
        </p:spPr>
        <p:txBody>
          <a:bodyPr wrap="none" lIns="0" tIns="0" rIns="0" bIns="0" rtlCol="0" anchor="t"/>
          <a:lstStyle/>
          <a:p>
            <a:pPr algn="l">
              <a:lnSpc>
                <a:spcPts val="3000"/>
              </a:lnSpc>
              <a:buSzPct val="100000"/>
            </a:pPr>
            <a:r>
              <a:rPr lang="en-US" sz="2800" kern="0" spc="-38" dirty="0">
                <a:solidFill>
                  <a:srgbClr val="272525"/>
                </a:solidFill>
                <a:latin typeface="Source Sans Pro" pitchFamily="34" charset="0"/>
                <a:ea typeface="Source Sans Pro" pitchFamily="34" charset="-122"/>
                <a:cs typeface="Source Sans Pro" pitchFamily="34" charset="-120"/>
              </a:rPr>
              <a:t>        </a:t>
            </a:r>
            <a:r>
              <a:rPr lang="en-US" sz="2800" kern="0" spc="-38" dirty="0" err="1">
                <a:solidFill>
                  <a:srgbClr val="272525"/>
                </a:solidFill>
                <a:latin typeface="Source Sans Pro" pitchFamily="34" charset="0"/>
                <a:ea typeface="Source Sans Pro" pitchFamily="34" charset="-122"/>
                <a:cs typeface="Source Sans Pro" pitchFamily="34" charset="-120"/>
              </a:rPr>
              <a:t>Mengkombinasikan</a:t>
            </a:r>
            <a:r>
              <a:rPr lang="en-US" sz="2800" kern="0" spc="-38" dirty="0">
                <a:solidFill>
                  <a:srgbClr val="272525"/>
                </a:solidFill>
                <a:latin typeface="Source Sans Pro" pitchFamily="34" charset="0"/>
                <a:ea typeface="Source Sans Pro" pitchFamily="34" charset="-122"/>
                <a:cs typeface="Source Sans Pro" pitchFamily="34" charset="-120"/>
              </a:rPr>
              <a:t> metode Substitusi dan Eliminasi</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629245"/>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000000"/>
                </a:solidFill>
                <a:latin typeface="Source Serif Pro Semi Bold" pitchFamily="34" charset="0"/>
                <a:ea typeface="Source Serif Pro Semi Bold" pitchFamily="34" charset="-122"/>
                <a:cs typeface="Source Serif Pro Semi Bold" pitchFamily="34" charset="-120"/>
              </a:rPr>
              <a:t>Metode Substitusi</a:t>
            </a:r>
            <a:endParaRPr lang="en-US" sz="4400" b="1" dirty="0"/>
          </a:p>
        </p:txBody>
      </p:sp>
      <p:sp>
        <p:nvSpPr>
          <p:cNvPr id="3" name="Text 1"/>
          <p:cNvSpPr/>
          <p:nvPr/>
        </p:nvSpPr>
        <p:spPr>
          <a:xfrm>
            <a:off x="837724" y="1743432"/>
            <a:ext cx="12954952" cy="76604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Metode substitusi adalah salah satu cara untuk menyelesaikan sistem persamaan linier dua variabel dengan menggunakan konsep isolasi dan substitusi variabel. Ini memungkinkan kita untuk menemukan nilai dari kedua variabel secara bertahap.</a:t>
            </a:r>
            <a:endParaRPr lang="en-US" sz="2400" dirty="0"/>
          </a:p>
        </p:txBody>
      </p:sp>
      <p:sp>
        <p:nvSpPr>
          <p:cNvPr id="4" name="Text 2"/>
          <p:cNvSpPr/>
          <p:nvPr/>
        </p:nvSpPr>
        <p:spPr>
          <a:xfrm>
            <a:off x="837724" y="3018711"/>
            <a:ext cx="12954952" cy="383024"/>
          </a:xfrm>
          <a:prstGeom prst="rect">
            <a:avLst/>
          </a:prstGeom>
          <a:noFill/>
          <a:ln/>
        </p:spPr>
        <p:txBody>
          <a:bodyPr wrap="non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Berikut adalah contoh soal sistem persamaan linier dua variabel beserta langkah-langkah penyelesaiannya:</a:t>
            </a:r>
            <a:endParaRPr lang="en-US" sz="2400" dirty="0"/>
          </a:p>
        </p:txBody>
      </p:sp>
      <p:sp>
        <p:nvSpPr>
          <p:cNvPr id="5" name="Text 3"/>
          <p:cNvSpPr/>
          <p:nvPr/>
        </p:nvSpPr>
        <p:spPr>
          <a:xfrm>
            <a:off x="837724" y="3670935"/>
            <a:ext cx="12954952" cy="383024"/>
          </a:xfrm>
          <a:prstGeom prst="rect">
            <a:avLst/>
          </a:prstGeom>
          <a:noFill/>
          <a:ln/>
        </p:spPr>
        <p:txBody>
          <a:bodyPr wrap="non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Diketahui sistem persamaan linier dua variabel: </a:t>
            </a:r>
            <a:r>
              <a:rPr lang="en-US" sz="2400" b="1" kern="0" spc="-38" dirty="0">
                <a:solidFill>
                  <a:srgbClr val="272525"/>
                </a:solidFill>
                <a:latin typeface="Source Sans Pro" pitchFamily="34" charset="0"/>
                <a:ea typeface="Source Sans Pro" pitchFamily="34" charset="-122"/>
                <a:cs typeface="Source Sans Pro" pitchFamily="34" charset="-120"/>
              </a:rPr>
              <a:t>3x + 2y = 12</a:t>
            </a:r>
            <a:r>
              <a:rPr lang="en-US" sz="2400" kern="0" spc="-38" dirty="0">
                <a:solidFill>
                  <a:srgbClr val="272525"/>
                </a:solidFill>
                <a:latin typeface="Source Sans Pro" pitchFamily="34" charset="0"/>
                <a:ea typeface="Source Sans Pro" pitchFamily="34" charset="-122"/>
                <a:cs typeface="Source Sans Pro" pitchFamily="34" charset="-120"/>
              </a:rPr>
              <a:t> dan </a:t>
            </a:r>
            <a:r>
              <a:rPr lang="en-US" sz="2400" b="1" kern="0" spc="-38" dirty="0">
                <a:solidFill>
                  <a:srgbClr val="272525"/>
                </a:solidFill>
                <a:latin typeface="Source Sans Pro" pitchFamily="34" charset="0"/>
                <a:ea typeface="Source Sans Pro" pitchFamily="34" charset="-122"/>
                <a:cs typeface="Source Sans Pro" pitchFamily="34" charset="-120"/>
              </a:rPr>
              <a:t>x - y = 1</a:t>
            </a:r>
            <a:r>
              <a:rPr lang="en-US" sz="2400" kern="0" spc="-38" dirty="0">
                <a:solidFill>
                  <a:srgbClr val="272525"/>
                </a:solidFill>
                <a:latin typeface="Source Sans Pro" pitchFamily="34" charset="0"/>
                <a:ea typeface="Source Sans Pro" pitchFamily="34" charset="-122"/>
                <a:cs typeface="Source Sans Pro" pitchFamily="34" charset="-120"/>
              </a:rPr>
              <a:t>. Tentukan nilai x dan y!</a:t>
            </a:r>
            <a:endParaRPr lang="en-US" sz="2400" dirty="0"/>
          </a:p>
        </p:txBody>
      </p:sp>
      <p:sp>
        <p:nvSpPr>
          <p:cNvPr id="6" name="Text 4"/>
          <p:cNvSpPr/>
          <p:nvPr/>
        </p:nvSpPr>
        <p:spPr>
          <a:xfrm>
            <a:off x="837724" y="4323159"/>
            <a:ext cx="12954952" cy="76604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Untuk menyelesaikan masalah ini, kita dapat menggunakan </a:t>
            </a:r>
            <a:r>
              <a:rPr lang="en-US" sz="2400" b="1" kern="0" spc="-38" dirty="0">
                <a:solidFill>
                  <a:srgbClr val="272525"/>
                </a:solidFill>
                <a:latin typeface="Source Sans Pro" pitchFamily="34" charset="0"/>
                <a:ea typeface="Source Sans Pro" pitchFamily="34" charset="-122"/>
                <a:cs typeface="Source Sans Pro" pitchFamily="34" charset="-120"/>
              </a:rPr>
              <a:t>metode substitusi</a:t>
            </a:r>
            <a:r>
              <a:rPr lang="en-US" sz="2400" kern="0" spc="-38" dirty="0">
                <a:solidFill>
                  <a:srgbClr val="272525"/>
                </a:solidFill>
                <a:latin typeface="Source Sans Pro" pitchFamily="34" charset="0"/>
                <a:ea typeface="Source Sans Pro" pitchFamily="34" charset="-122"/>
                <a:cs typeface="Source Sans Pro" pitchFamily="34" charset="-120"/>
              </a:rPr>
              <a:t>. Pertama, kita ubah salah satu persamaan menjadi bentuk </a:t>
            </a:r>
            <a:r>
              <a:rPr lang="en-US" sz="2400" b="1" kern="0" spc="-38" dirty="0">
                <a:solidFill>
                  <a:srgbClr val="272525"/>
                </a:solidFill>
                <a:latin typeface="Source Sans Pro" pitchFamily="34" charset="0"/>
                <a:ea typeface="Source Sans Pro" pitchFamily="34" charset="-122"/>
                <a:cs typeface="Source Sans Pro" pitchFamily="34" charset="-120"/>
              </a:rPr>
              <a:t>y = ...</a:t>
            </a:r>
            <a:r>
              <a:rPr lang="en-US" sz="2400" kern="0" spc="-38" dirty="0">
                <a:solidFill>
                  <a:srgbClr val="272525"/>
                </a:solidFill>
                <a:latin typeface="Source Sans Pro" pitchFamily="34" charset="0"/>
                <a:ea typeface="Source Sans Pro" pitchFamily="34" charset="-122"/>
                <a:cs typeface="Source Sans Pro" pitchFamily="34" charset="-120"/>
              </a:rPr>
              <a:t>. Misalnya, dari persamaan kedua, kita dapatkan </a:t>
            </a:r>
            <a:r>
              <a:rPr lang="en-US" sz="2400" b="1" kern="0" spc="-38" dirty="0">
                <a:solidFill>
                  <a:srgbClr val="272525"/>
                </a:solidFill>
                <a:latin typeface="Source Sans Pro" pitchFamily="34" charset="0"/>
                <a:ea typeface="Source Sans Pro" pitchFamily="34" charset="-122"/>
                <a:cs typeface="Source Sans Pro" pitchFamily="34" charset="-120"/>
              </a:rPr>
              <a:t>y = x - 1</a:t>
            </a:r>
            <a:r>
              <a:rPr lang="en-US" sz="2400" kern="0" spc="-38" dirty="0">
                <a:solidFill>
                  <a:srgbClr val="272525"/>
                </a:solidFill>
                <a:latin typeface="Source Sans Pro" pitchFamily="34" charset="0"/>
                <a:ea typeface="Source Sans Pro" pitchFamily="34" charset="-122"/>
                <a:cs typeface="Source Sans Pro" pitchFamily="34" charset="-120"/>
              </a:rPr>
              <a:t>.</a:t>
            </a:r>
            <a:endParaRPr lang="en-US" sz="2400" dirty="0"/>
          </a:p>
        </p:txBody>
      </p:sp>
      <p:sp>
        <p:nvSpPr>
          <p:cNvPr id="7" name="Text 5"/>
          <p:cNvSpPr/>
          <p:nvPr/>
        </p:nvSpPr>
        <p:spPr>
          <a:xfrm>
            <a:off x="837724" y="5358408"/>
            <a:ext cx="12954952" cy="76604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Selanjutnya, kita substitusikan nilai y ke dalam persamaan pertama: </a:t>
            </a:r>
            <a:r>
              <a:rPr lang="en-US" sz="2400" b="1" kern="0" spc="-38" dirty="0">
                <a:solidFill>
                  <a:srgbClr val="272525"/>
                </a:solidFill>
                <a:latin typeface="Source Sans Pro" pitchFamily="34" charset="0"/>
                <a:ea typeface="Source Sans Pro" pitchFamily="34" charset="-122"/>
                <a:cs typeface="Source Sans Pro" pitchFamily="34" charset="-120"/>
              </a:rPr>
              <a:t>3x + 2(x - 1) = 12</a:t>
            </a:r>
            <a:r>
              <a:rPr lang="en-US" sz="2400" kern="0" spc="-38" dirty="0">
                <a:solidFill>
                  <a:srgbClr val="272525"/>
                </a:solidFill>
                <a:latin typeface="Source Sans Pro" pitchFamily="34" charset="0"/>
                <a:ea typeface="Source Sans Pro" pitchFamily="34" charset="-122"/>
                <a:cs typeface="Source Sans Pro" pitchFamily="34" charset="-120"/>
              </a:rPr>
              <a:t>. Sederhanakan persamaan ini dan dapatkan nilai </a:t>
            </a:r>
            <a:r>
              <a:rPr lang="en-US" sz="2400" b="1" kern="0" spc="-38" dirty="0">
                <a:solidFill>
                  <a:srgbClr val="272525"/>
                </a:solidFill>
                <a:latin typeface="Source Sans Pro" pitchFamily="34" charset="0"/>
                <a:ea typeface="Source Sans Pro" pitchFamily="34" charset="-122"/>
                <a:cs typeface="Source Sans Pro" pitchFamily="34" charset="-120"/>
              </a:rPr>
              <a:t>x = 3</a:t>
            </a:r>
            <a:r>
              <a:rPr lang="en-US" sz="2400" kern="0" spc="-38" dirty="0">
                <a:solidFill>
                  <a:srgbClr val="272525"/>
                </a:solidFill>
                <a:latin typeface="Source Sans Pro" pitchFamily="34" charset="0"/>
                <a:ea typeface="Source Sans Pro" pitchFamily="34" charset="-122"/>
                <a:cs typeface="Source Sans Pro" pitchFamily="34" charset="-120"/>
              </a:rPr>
              <a:t>.</a:t>
            </a:r>
            <a:endParaRPr lang="en-US" sz="2400" dirty="0"/>
          </a:p>
        </p:txBody>
      </p:sp>
      <p:sp>
        <p:nvSpPr>
          <p:cNvPr id="8" name="Text 6"/>
          <p:cNvSpPr/>
          <p:nvPr/>
        </p:nvSpPr>
        <p:spPr>
          <a:xfrm>
            <a:off x="837724" y="6393656"/>
            <a:ext cx="12954952" cy="383024"/>
          </a:xfrm>
          <a:prstGeom prst="rect">
            <a:avLst/>
          </a:prstGeom>
          <a:noFill/>
          <a:ln/>
        </p:spPr>
        <p:txBody>
          <a:bodyPr wrap="non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Dengan mensubstitusikan nilai </a:t>
            </a:r>
            <a:r>
              <a:rPr lang="en-US" sz="2400" b="1" kern="0" spc="-38" dirty="0">
                <a:solidFill>
                  <a:srgbClr val="272525"/>
                </a:solidFill>
                <a:latin typeface="Source Sans Pro" pitchFamily="34" charset="0"/>
                <a:ea typeface="Source Sans Pro" pitchFamily="34" charset="-122"/>
                <a:cs typeface="Source Sans Pro" pitchFamily="34" charset="-120"/>
              </a:rPr>
              <a:t>x = 3</a:t>
            </a:r>
            <a:r>
              <a:rPr lang="en-US" sz="2400" kern="0" spc="-38" dirty="0">
                <a:solidFill>
                  <a:srgbClr val="272525"/>
                </a:solidFill>
                <a:latin typeface="Source Sans Pro" pitchFamily="34" charset="0"/>
                <a:ea typeface="Source Sans Pro" pitchFamily="34" charset="-122"/>
                <a:cs typeface="Source Sans Pro" pitchFamily="34" charset="-120"/>
              </a:rPr>
              <a:t> ke dalam persamaan kedua, kita dapat menghitung nilai </a:t>
            </a:r>
            <a:r>
              <a:rPr lang="en-US" sz="2400" b="1" kern="0" spc="-38" dirty="0">
                <a:solidFill>
                  <a:srgbClr val="272525"/>
                </a:solidFill>
                <a:latin typeface="Source Sans Pro" pitchFamily="34" charset="0"/>
                <a:ea typeface="Source Sans Pro" pitchFamily="34" charset="-122"/>
                <a:cs typeface="Source Sans Pro" pitchFamily="34" charset="-120"/>
              </a:rPr>
              <a:t>y = 2</a:t>
            </a:r>
            <a:r>
              <a:rPr lang="en-US" sz="2400" kern="0" spc="-38" dirty="0">
                <a:solidFill>
                  <a:srgbClr val="272525"/>
                </a:solidFill>
                <a:latin typeface="Source Sans Pro" pitchFamily="34" charset="0"/>
                <a:ea typeface="Source Sans Pro" pitchFamily="34" charset="-122"/>
                <a:cs typeface="Source Sans Pro" pitchFamily="34" charset="-120"/>
              </a:rPr>
              <a:t>.</a:t>
            </a:r>
            <a:endParaRPr lang="en-US" sz="2400" dirty="0"/>
          </a:p>
        </p:txBody>
      </p:sp>
      <p:sp>
        <p:nvSpPr>
          <p:cNvPr id="9" name="Text 7"/>
          <p:cNvSpPr/>
          <p:nvPr/>
        </p:nvSpPr>
        <p:spPr>
          <a:xfrm>
            <a:off x="837724" y="7045881"/>
            <a:ext cx="12954952" cy="383024"/>
          </a:xfrm>
          <a:prstGeom prst="rect">
            <a:avLst/>
          </a:prstGeom>
          <a:noFill/>
          <a:ln/>
        </p:spPr>
        <p:txBody>
          <a:bodyPr wrap="non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Jadi, solusi dari sistem persamaan linier dua variabel tersebut adalah </a:t>
            </a:r>
            <a:r>
              <a:rPr lang="en-US" sz="2400" b="1" kern="0" spc="-38" dirty="0">
                <a:solidFill>
                  <a:srgbClr val="272525"/>
                </a:solidFill>
                <a:latin typeface="Source Sans Pro" pitchFamily="34" charset="0"/>
                <a:ea typeface="Source Sans Pro" pitchFamily="34" charset="-122"/>
                <a:cs typeface="Source Sans Pro" pitchFamily="34" charset="-120"/>
              </a:rPr>
              <a:t>x = 3</a:t>
            </a:r>
            <a:r>
              <a:rPr lang="en-US" sz="2400" kern="0" spc="-38" dirty="0">
                <a:solidFill>
                  <a:srgbClr val="272525"/>
                </a:solidFill>
                <a:latin typeface="Source Sans Pro" pitchFamily="34" charset="0"/>
                <a:ea typeface="Source Sans Pro" pitchFamily="34" charset="-122"/>
                <a:cs typeface="Source Sans Pro" pitchFamily="34" charset="-120"/>
              </a:rPr>
              <a:t> dan </a:t>
            </a:r>
            <a:r>
              <a:rPr lang="en-US" sz="2400" b="1" kern="0" spc="-38" dirty="0">
                <a:solidFill>
                  <a:srgbClr val="272525"/>
                </a:solidFill>
                <a:latin typeface="Source Sans Pro" pitchFamily="34" charset="0"/>
                <a:ea typeface="Source Sans Pro" pitchFamily="34" charset="-122"/>
                <a:cs typeface="Source Sans Pro" pitchFamily="34" charset="-120"/>
              </a:rPr>
              <a:t>y = 2</a:t>
            </a:r>
            <a:r>
              <a:rPr lang="en-US" sz="2400" kern="0" spc="-38" dirty="0">
                <a:solidFill>
                  <a:srgbClr val="272525"/>
                </a:solidFill>
                <a:latin typeface="Source Sans Pro" pitchFamily="34" charset="0"/>
                <a:ea typeface="Source Sans Pro" pitchFamily="34" charset="-122"/>
                <a:cs typeface="Source Sans Pro" pitchFamily="34" charset="-120"/>
              </a:rPr>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6514" y="541020"/>
            <a:ext cx="4615339" cy="576858"/>
          </a:xfrm>
          <a:prstGeom prst="rect">
            <a:avLst/>
          </a:prstGeom>
          <a:noFill/>
          <a:ln/>
        </p:spPr>
        <p:txBody>
          <a:bodyPr wrap="none" lIns="0" tIns="0" rIns="0" bIns="0" rtlCol="0" anchor="t"/>
          <a:lstStyle/>
          <a:p>
            <a:pPr marL="0" indent="0">
              <a:lnSpc>
                <a:spcPts val="4500"/>
              </a:lnSpc>
              <a:buNone/>
            </a:pPr>
            <a:r>
              <a:rPr lang="en-US" sz="4400" b="1" kern="0" spc="-73" dirty="0">
                <a:solidFill>
                  <a:srgbClr val="000000"/>
                </a:solidFill>
                <a:latin typeface="Source Serif Pro Semi Bold" pitchFamily="34" charset="0"/>
                <a:ea typeface="Source Serif Pro Semi Bold" pitchFamily="34" charset="-122"/>
                <a:cs typeface="Source Serif Pro Semi Bold" pitchFamily="34" charset="-120"/>
              </a:rPr>
              <a:t>Metode Eliminasi</a:t>
            </a:r>
            <a:endParaRPr lang="en-US" sz="4400" b="1" dirty="0"/>
          </a:p>
        </p:txBody>
      </p:sp>
      <p:pic>
        <p:nvPicPr>
          <p:cNvPr id="4" name="Image 1" descr="preencoded.png"/>
          <p:cNvPicPr>
            <a:picLocks noChangeAspect="1"/>
          </p:cNvPicPr>
          <p:nvPr/>
        </p:nvPicPr>
        <p:blipFill>
          <a:blip r:embed="rId4"/>
          <a:stretch>
            <a:fillRect/>
          </a:stretch>
        </p:blipFill>
        <p:spPr>
          <a:xfrm>
            <a:off x="686514" y="1412081"/>
            <a:ext cx="980718" cy="1569125"/>
          </a:xfrm>
          <a:prstGeom prst="rect">
            <a:avLst/>
          </a:prstGeom>
        </p:spPr>
      </p:pic>
      <p:sp>
        <p:nvSpPr>
          <p:cNvPr id="5" name="Text 1"/>
          <p:cNvSpPr/>
          <p:nvPr/>
        </p:nvSpPr>
        <p:spPr>
          <a:xfrm>
            <a:off x="1961436" y="1608177"/>
            <a:ext cx="2307669" cy="288369"/>
          </a:xfrm>
          <a:prstGeom prst="rect">
            <a:avLst/>
          </a:prstGeom>
          <a:noFill/>
          <a:ln/>
        </p:spPr>
        <p:txBody>
          <a:bodyPr wrap="none" lIns="0" tIns="0" rIns="0" bIns="0" rtlCol="0" anchor="t"/>
          <a:lstStyle/>
          <a:p>
            <a:pPr marL="0" indent="0" algn="l">
              <a:lnSpc>
                <a:spcPts val="2250"/>
              </a:lnSpc>
              <a:buNone/>
            </a:pPr>
            <a:r>
              <a:rPr lang="en-US" sz="2400" kern="0" spc="-36" dirty="0">
                <a:solidFill>
                  <a:srgbClr val="272525"/>
                </a:solidFill>
                <a:latin typeface="Source Serif Pro Semi Bold" pitchFamily="34" charset="0"/>
                <a:ea typeface="Source Serif Pro Semi Bold" pitchFamily="34" charset="-122"/>
                <a:cs typeface="Source Serif Pro Semi Bold" pitchFamily="34" charset="-120"/>
              </a:rPr>
              <a:t>Identifikasi Variabel</a:t>
            </a:r>
            <a:endParaRPr lang="en-US" sz="2400" dirty="0"/>
          </a:p>
        </p:txBody>
      </p:sp>
      <p:sp>
        <p:nvSpPr>
          <p:cNvPr id="6" name="Text 2"/>
          <p:cNvSpPr/>
          <p:nvPr/>
        </p:nvSpPr>
        <p:spPr>
          <a:xfrm>
            <a:off x="1881426" y="2014180"/>
            <a:ext cx="6496050" cy="313730"/>
          </a:xfrm>
          <a:prstGeom prst="rect">
            <a:avLst/>
          </a:prstGeom>
          <a:noFill/>
          <a:ln/>
        </p:spPr>
        <p:txBody>
          <a:bodyPr wrap="none" lIns="0" tIns="0" rIns="0" bIns="0" rtlCol="0" anchor="t"/>
          <a:lstStyle/>
          <a:p>
            <a:pPr marL="0" indent="0" algn="l">
              <a:lnSpc>
                <a:spcPts val="2450"/>
              </a:lnSpc>
              <a:buNone/>
            </a:pPr>
            <a:r>
              <a:rPr lang="en-US" sz="2400" kern="0" spc="-31" dirty="0">
                <a:solidFill>
                  <a:srgbClr val="272525"/>
                </a:solidFill>
                <a:latin typeface="Source Sans Pro" pitchFamily="34" charset="0"/>
                <a:ea typeface="Source Sans Pro" pitchFamily="34" charset="-122"/>
                <a:cs typeface="Source Sans Pro" pitchFamily="34" charset="-120"/>
              </a:rPr>
              <a:t>Tentukan variabel x dan y yang akan dieliminasi untuk mendapatkan solusi.</a:t>
            </a:r>
            <a:endParaRPr lang="en-US" sz="2400" dirty="0"/>
          </a:p>
        </p:txBody>
      </p:sp>
      <p:pic>
        <p:nvPicPr>
          <p:cNvPr id="7" name="Image 2" descr="preencoded.png"/>
          <p:cNvPicPr>
            <a:picLocks noChangeAspect="1"/>
          </p:cNvPicPr>
          <p:nvPr/>
        </p:nvPicPr>
        <p:blipFill>
          <a:blip r:embed="rId5"/>
          <a:stretch>
            <a:fillRect/>
          </a:stretch>
        </p:blipFill>
        <p:spPr>
          <a:xfrm>
            <a:off x="686514" y="2981206"/>
            <a:ext cx="980718" cy="1569125"/>
          </a:xfrm>
          <a:prstGeom prst="rect">
            <a:avLst/>
          </a:prstGeom>
        </p:spPr>
      </p:pic>
      <p:sp>
        <p:nvSpPr>
          <p:cNvPr id="8" name="Text 3"/>
          <p:cNvSpPr/>
          <p:nvPr/>
        </p:nvSpPr>
        <p:spPr>
          <a:xfrm>
            <a:off x="1961436" y="3177302"/>
            <a:ext cx="2307669" cy="288369"/>
          </a:xfrm>
          <a:prstGeom prst="rect">
            <a:avLst/>
          </a:prstGeom>
          <a:noFill/>
          <a:ln/>
        </p:spPr>
        <p:txBody>
          <a:bodyPr wrap="none" lIns="0" tIns="0" rIns="0" bIns="0" rtlCol="0" anchor="t"/>
          <a:lstStyle/>
          <a:p>
            <a:pPr marL="0" indent="0" algn="l">
              <a:lnSpc>
                <a:spcPts val="2250"/>
              </a:lnSpc>
              <a:buNone/>
            </a:pPr>
            <a:r>
              <a:rPr lang="en-US" sz="2400" b="1" kern="0" spc="-36" dirty="0">
                <a:solidFill>
                  <a:srgbClr val="272525"/>
                </a:solidFill>
                <a:latin typeface="Source Serif Pro Semi Bold" pitchFamily="34" charset="0"/>
                <a:ea typeface="Source Serif Pro Semi Bold" pitchFamily="34" charset="-122"/>
                <a:cs typeface="Source Serif Pro Semi Bold" pitchFamily="34" charset="-120"/>
              </a:rPr>
              <a:t>Atur Koefisien</a:t>
            </a:r>
            <a:endParaRPr lang="en-US" sz="2400" b="1" dirty="0"/>
          </a:p>
        </p:txBody>
      </p:sp>
      <p:sp>
        <p:nvSpPr>
          <p:cNvPr id="9" name="Text 4"/>
          <p:cNvSpPr/>
          <p:nvPr/>
        </p:nvSpPr>
        <p:spPr>
          <a:xfrm>
            <a:off x="1961436" y="3583305"/>
            <a:ext cx="6496050" cy="627459"/>
          </a:xfrm>
          <a:prstGeom prst="rect">
            <a:avLst/>
          </a:prstGeom>
          <a:noFill/>
          <a:ln/>
        </p:spPr>
        <p:txBody>
          <a:bodyPr wrap="square" lIns="0" tIns="0" rIns="0" bIns="0" rtlCol="0" anchor="t"/>
          <a:lstStyle/>
          <a:p>
            <a:pPr marL="0" indent="0" algn="l">
              <a:lnSpc>
                <a:spcPts val="2450"/>
              </a:lnSpc>
              <a:buNone/>
            </a:pPr>
            <a:r>
              <a:rPr lang="en-US" sz="2400" kern="0" spc="-31" dirty="0">
                <a:solidFill>
                  <a:srgbClr val="272525"/>
                </a:solidFill>
                <a:latin typeface="Source Sans Pro" pitchFamily="34" charset="0"/>
                <a:ea typeface="Source Sans Pro" pitchFamily="34" charset="-122"/>
                <a:cs typeface="Source Sans Pro" pitchFamily="34" charset="-120"/>
              </a:rPr>
              <a:t>Kalikan salah satu persamaan dengan konstanta tertentu untuk menyamakan koefisien variabel yang akan dieliminasi.</a:t>
            </a:r>
            <a:endParaRPr lang="en-US" sz="2400" dirty="0"/>
          </a:p>
        </p:txBody>
      </p:sp>
      <p:pic>
        <p:nvPicPr>
          <p:cNvPr id="10" name="Image 3" descr="preencoded.png"/>
          <p:cNvPicPr>
            <a:picLocks noChangeAspect="1"/>
          </p:cNvPicPr>
          <p:nvPr/>
        </p:nvPicPr>
        <p:blipFill>
          <a:blip r:embed="rId6"/>
          <a:stretch>
            <a:fillRect/>
          </a:stretch>
        </p:blipFill>
        <p:spPr>
          <a:xfrm>
            <a:off x="686514" y="4550331"/>
            <a:ext cx="980718" cy="1569125"/>
          </a:xfrm>
          <a:prstGeom prst="rect">
            <a:avLst/>
          </a:prstGeom>
        </p:spPr>
      </p:pic>
      <p:sp>
        <p:nvSpPr>
          <p:cNvPr id="11" name="Text 5"/>
          <p:cNvSpPr/>
          <p:nvPr/>
        </p:nvSpPr>
        <p:spPr>
          <a:xfrm>
            <a:off x="1961436" y="4746427"/>
            <a:ext cx="2307669" cy="288369"/>
          </a:xfrm>
          <a:prstGeom prst="rect">
            <a:avLst/>
          </a:prstGeom>
          <a:noFill/>
          <a:ln/>
        </p:spPr>
        <p:txBody>
          <a:bodyPr wrap="none" lIns="0" tIns="0" rIns="0" bIns="0" rtlCol="0" anchor="t"/>
          <a:lstStyle/>
          <a:p>
            <a:pPr marL="0" indent="0" algn="l">
              <a:lnSpc>
                <a:spcPts val="2250"/>
              </a:lnSpc>
              <a:buNone/>
            </a:pPr>
            <a:r>
              <a:rPr lang="en-US" sz="2400" b="1" kern="0" spc="-36" dirty="0">
                <a:solidFill>
                  <a:srgbClr val="272525"/>
                </a:solidFill>
                <a:latin typeface="Source Serif Pro Semi Bold" pitchFamily="34" charset="0"/>
                <a:ea typeface="Source Serif Pro Semi Bold" pitchFamily="34" charset="-122"/>
                <a:cs typeface="Source Serif Pro Semi Bold" pitchFamily="34" charset="-120"/>
              </a:rPr>
              <a:t>Eliminasi Variabel</a:t>
            </a:r>
            <a:endParaRPr lang="en-US" sz="2400" b="1" dirty="0"/>
          </a:p>
        </p:txBody>
      </p:sp>
      <p:sp>
        <p:nvSpPr>
          <p:cNvPr id="12" name="Text 6"/>
          <p:cNvSpPr/>
          <p:nvPr/>
        </p:nvSpPr>
        <p:spPr>
          <a:xfrm>
            <a:off x="1961436" y="5152430"/>
            <a:ext cx="6496050" cy="627459"/>
          </a:xfrm>
          <a:prstGeom prst="rect">
            <a:avLst/>
          </a:prstGeom>
          <a:noFill/>
          <a:ln/>
        </p:spPr>
        <p:txBody>
          <a:bodyPr wrap="square" lIns="0" tIns="0" rIns="0" bIns="0" rtlCol="0" anchor="t"/>
          <a:lstStyle/>
          <a:p>
            <a:pPr marL="0" indent="0" algn="l">
              <a:lnSpc>
                <a:spcPts val="2450"/>
              </a:lnSpc>
              <a:buNone/>
            </a:pPr>
            <a:r>
              <a:rPr lang="en-US" sz="2400" kern="0" spc="-31" dirty="0">
                <a:solidFill>
                  <a:srgbClr val="272525"/>
                </a:solidFill>
                <a:latin typeface="Source Sans Pro" pitchFamily="34" charset="0"/>
                <a:ea typeface="Source Sans Pro" pitchFamily="34" charset="-122"/>
                <a:cs typeface="Source Sans Pro" pitchFamily="34" charset="-120"/>
              </a:rPr>
              <a:t>Kurangkan atau tambahkan kedua persamaan untuk menghilangkan satu variabel dan mendapatkan nilai variabel lainnya.</a:t>
            </a:r>
            <a:endParaRPr lang="en-US" sz="2400" dirty="0"/>
          </a:p>
        </p:txBody>
      </p:sp>
      <p:pic>
        <p:nvPicPr>
          <p:cNvPr id="13" name="Image 4" descr="preencoded.png"/>
          <p:cNvPicPr>
            <a:picLocks noChangeAspect="1"/>
          </p:cNvPicPr>
          <p:nvPr/>
        </p:nvPicPr>
        <p:blipFill>
          <a:blip r:embed="rId7"/>
          <a:stretch>
            <a:fillRect/>
          </a:stretch>
        </p:blipFill>
        <p:spPr>
          <a:xfrm>
            <a:off x="686514" y="6119455"/>
            <a:ext cx="980718" cy="1569125"/>
          </a:xfrm>
          <a:prstGeom prst="rect">
            <a:avLst/>
          </a:prstGeom>
        </p:spPr>
      </p:pic>
      <p:sp>
        <p:nvSpPr>
          <p:cNvPr id="14" name="Text 7"/>
          <p:cNvSpPr/>
          <p:nvPr/>
        </p:nvSpPr>
        <p:spPr>
          <a:xfrm>
            <a:off x="1961436" y="6315551"/>
            <a:ext cx="2307669" cy="288369"/>
          </a:xfrm>
          <a:prstGeom prst="rect">
            <a:avLst/>
          </a:prstGeom>
          <a:noFill/>
          <a:ln/>
        </p:spPr>
        <p:txBody>
          <a:bodyPr wrap="none" lIns="0" tIns="0" rIns="0" bIns="0" rtlCol="0" anchor="t"/>
          <a:lstStyle/>
          <a:p>
            <a:pPr marL="0" indent="0" algn="l">
              <a:lnSpc>
                <a:spcPts val="2250"/>
              </a:lnSpc>
              <a:buNone/>
            </a:pPr>
            <a:r>
              <a:rPr lang="en-US" sz="2400" b="1" kern="0" spc="-36" dirty="0">
                <a:solidFill>
                  <a:srgbClr val="272525"/>
                </a:solidFill>
                <a:latin typeface="Source Serif Pro Semi Bold" pitchFamily="34" charset="0"/>
                <a:ea typeface="Source Serif Pro Semi Bold" pitchFamily="34" charset="-122"/>
                <a:cs typeface="Source Serif Pro Semi Bold" pitchFamily="34" charset="-120"/>
              </a:rPr>
              <a:t>Substitusi Nilai</a:t>
            </a:r>
            <a:endParaRPr lang="en-US" sz="2400" b="1" dirty="0"/>
          </a:p>
        </p:txBody>
      </p:sp>
      <p:sp>
        <p:nvSpPr>
          <p:cNvPr id="15" name="Text 8"/>
          <p:cNvSpPr/>
          <p:nvPr/>
        </p:nvSpPr>
        <p:spPr>
          <a:xfrm>
            <a:off x="1961436" y="6721554"/>
            <a:ext cx="6633924" cy="627459"/>
          </a:xfrm>
          <a:prstGeom prst="rect">
            <a:avLst/>
          </a:prstGeom>
          <a:noFill/>
          <a:ln/>
        </p:spPr>
        <p:txBody>
          <a:bodyPr wrap="square" lIns="0" tIns="0" rIns="0" bIns="0" rtlCol="0" anchor="t"/>
          <a:lstStyle/>
          <a:p>
            <a:pPr marL="0" indent="0" algn="l">
              <a:lnSpc>
                <a:spcPts val="2450"/>
              </a:lnSpc>
              <a:buNone/>
            </a:pPr>
            <a:r>
              <a:rPr lang="en-US" sz="2400" kern="0" spc="-31" dirty="0">
                <a:solidFill>
                  <a:srgbClr val="272525"/>
                </a:solidFill>
                <a:latin typeface="Source Sans Pro" pitchFamily="34" charset="0"/>
                <a:ea typeface="Source Sans Pro" pitchFamily="34" charset="-122"/>
                <a:cs typeface="Source Sans Pro" pitchFamily="34" charset="-120"/>
              </a:rPr>
              <a:t>Masukkan nilai variabel yang telah diperoleh ke dalam salah satu persamaan awal untuk mendapatkan nilai variabel lainnya.</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2940" y="628651"/>
            <a:ext cx="8161020" cy="1257062"/>
          </a:xfrm>
          <a:prstGeom prst="rect">
            <a:avLst/>
          </a:prstGeom>
          <a:noFill/>
          <a:ln/>
        </p:spPr>
        <p:txBody>
          <a:bodyPr wrap="square" lIns="0" tIns="0" rIns="0" bIns="0" rtlCol="0" anchor="t"/>
          <a:lstStyle/>
          <a:p>
            <a:pPr marL="0" indent="0">
              <a:lnSpc>
                <a:spcPts val="4900"/>
              </a:lnSpc>
              <a:buNone/>
            </a:pPr>
            <a:r>
              <a:rPr lang="en-US" sz="4400" b="1" kern="0" spc="-79" dirty="0">
                <a:solidFill>
                  <a:srgbClr val="000000"/>
                </a:solidFill>
                <a:latin typeface="Source Serif Pro Semi Bold" pitchFamily="34" charset="0"/>
                <a:ea typeface="Source Serif Pro Semi Bold" pitchFamily="34" charset="-122"/>
                <a:cs typeface="Source Serif Pro Semi Bold" pitchFamily="34" charset="-120"/>
              </a:rPr>
              <a:t>Metode Campuran (Substitusi dan Eliminasi)</a:t>
            </a:r>
            <a:endParaRPr lang="en-US" sz="4400" b="1" dirty="0"/>
          </a:p>
        </p:txBody>
      </p:sp>
      <p:sp>
        <p:nvSpPr>
          <p:cNvPr id="4" name="Shape 1"/>
          <p:cNvSpPr/>
          <p:nvPr/>
        </p:nvSpPr>
        <p:spPr>
          <a:xfrm>
            <a:off x="1048822" y="2203728"/>
            <a:ext cx="22860" cy="5387459"/>
          </a:xfrm>
          <a:prstGeom prst="roundRect">
            <a:avLst>
              <a:gd name="adj" fmla="val 389627"/>
            </a:avLst>
          </a:prstGeom>
          <a:solidFill>
            <a:srgbClr val="D6BADD"/>
          </a:solidFill>
          <a:ln/>
        </p:spPr>
      </p:sp>
      <p:sp>
        <p:nvSpPr>
          <p:cNvPr id="5" name="Shape 2"/>
          <p:cNvSpPr/>
          <p:nvPr/>
        </p:nvSpPr>
        <p:spPr>
          <a:xfrm>
            <a:off x="1275933" y="2669262"/>
            <a:ext cx="742236" cy="22860"/>
          </a:xfrm>
          <a:prstGeom prst="roundRect">
            <a:avLst>
              <a:gd name="adj" fmla="val 389627"/>
            </a:avLst>
          </a:prstGeom>
          <a:solidFill>
            <a:srgbClr val="D6BADD"/>
          </a:solidFill>
          <a:ln/>
        </p:spPr>
      </p:sp>
      <p:sp>
        <p:nvSpPr>
          <p:cNvPr id="6" name="Shape 3"/>
          <p:cNvSpPr/>
          <p:nvPr/>
        </p:nvSpPr>
        <p:spPr>
          <a:xfrm>
            <a:off x="821710" y="2442210"/>
            <a:ext cx="477083" cy="477083"/>
          </a:xfrm>
          <a:prstGeom prst="roundRect">
            <a:avLst>
              <a:gd name="adj" fmla="val 18669"/>
            </a:avLst>
          </a:prstGeom>
          <a:solidFill>
            <a:srgbClr val="F0D4F7"/>
          </a:solidFill>
          <a:ln w="7620">
            <a:solidFill>
              <a:srgbClr val="D6BADD"/>
            </a:solidFill>
            <a:prstDash val="solid"/>
          </a:ln>
        </p:spPr>
      </p:sp>
      <p:sp>
        <p:nvSpPr>
          <p:cNvPr id="7" name="Text 4"/>
          <p:cNvSpPr/>
          <p:nvPr/>
        </p:nvSpPr>
        <p:spPr>
          <a:xfrm>
            <a:off x="985421" y="2531031"/>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8" name="Text 5"/>
          <p:cNvSpPr/>
          <p:nvPr/>
        </p:nvSpPr>
        <p:spPr>
          <a:xfrm>
            <a:off x="2226588" y="2415778"/>
            <a:ext cx="2494836" cy="311706"/>
          </a:xfrm>
          <a:prstGeom prst="rect">
            <a:avLst/>
          </a:prstGeom>
          <a:noFill/>
          <a:ln/>
        </p:spPr>
        <p:txBody>
          <a:bodyPr wrap="none" lIns="0" tIns="0" rIns="0" bIns="0" rtlCol="0" anchor="t"/>
          <a:lstStyle/>
          <a:p>
            <a:pPr marL="0" indent="0" algn="l">
              <a:lnSpc>
                <a:spcPts val="2450"/>
              </a:lnSpc>
              <a:buNone/>
            </a:pPr>
            <a:r>
              <a:rPr lang="en-US" sz="2400" kern="0" spc="-39" dirty="0">
                <a:solidFill>
                  <a:srgbClr val="272525"/>
                </a:solidFill>
                <a:latin typeface="Source Serif Pro Semi Bold" pitchFamily="34" charset="0"/>
                <a:ea typeface="Source Serif Pro Semi Bold" pitchFamily="34" charset="-122"/>
                <a:cs typeface="Source Serif Pro Semi Bold" pitchFamily="34" charset="-120"/>
              </a:rPr>
              <a:t>Kombinasi Metode</a:t>
            </a:r>
            <a:endParaRPr lang="en-US" sz="2400" dirty="0"/>
          </a:p>
        </p:txBody>
      </p:sp>
      <p:sp>
        <p:nvSpPr>
          <p:cNvPr id="9" name="Text 6"/>
          <p:cNvSpPr/>
          <p:nvPr/>
        </p:nvSpPr>
        <p:spPr>
          <a:xfrm>
            <a:off x="2228850" y="2766060"/>
            <a:ext cx="6172915" cy="767001"/>
          </a:xfrm>
          <a:prstGeom prst="rect">
            <a:avLst/>
          </a:prstGeom>
          <a:noFill/>
          <a:ln/>
        </p:spPr>
        <p:txBody>
          <a:bodyPr wrap="square" lIns="0" tIns="0" rIns="0" bIns="0" rtlCol="0" anchor="t"/>
          <a:lstStyle/>
          <a:p>
            <a:pPr marL="0" indent="0" algn="l">
              <a:lnSpc>
                <a:spcPts val="2650"/>
              </a:lnSpc>
              <a:buNone/>
            </a:pPr>
            <a:r>
              <a:rPr lang="en-US" sz="2000" kern="0" spc="-33" dirty="0">
                <a:solidFill>
                  <a:srgbClr val="272525"/>
                </a:solidFill>
                <a:latin typeface="Source Sans Pro" pitchFamily="34" charset="0"/>
                <a:ea typeface="Source Sans Pro" pitchFamily="34" charset="-122"/>
                <a:cs typeface="Source Sans Pro" pitchFamily="34" charset="-120"/>
              </a:rPr>
              <a:t>Metode campuran menggunakan kombinasi antara metode substitusi dan eliminasi untuk memecahkan sistem persamaan linier dua variabel.</a:t>
            </a:r>
            <a:endParaRPr lang="en-US" sz="2000" dirty="0"/>
          </a:p>
        </p:txBody>
      </p:sp>
      <p:sp>
        <p:nvSpPr>
          <p:cNvPr id="10" name="Shape 7"/>
          <p:cNvSpPr/>
          <p:nvPr/>
        </p:nvSpPr>
        <p:spPr>
          <a:xfrm>
            <a:off x="1275933" y="4422696"/>
            <a:ext cx="742236" cy="22860"/>
          </a:xfrm>
          <a:prstGeom prst="roundRect">
            <a:avLst>
              <a:gd name="adj" fmla="val 389627"/>
            </a:avLst>
          </a:prstGeom>
          <a:solidFill>
            <a:srgbClr val="D6BADD"/>
          </a:solidFill>
          <a:ln/>
        </p:spPr>
      </p:sp>
      <p:sp>
        <p:nvSpPr>
          <p:cNvPr id="11" name="Shape 8"/>
          <p:cNvSpPr/>
          <p:nvPr/>
        </p:nvSpPr>
        <p:spPr>
          <a:xfrm>
            <a:off x="821710" y="4195643"/>
            <a:ext cx="477083" cy="477083"/>
          </a:xfrm>
          <a:prstGeom prst="roundRect">
            <a:avLst>
              <a:gd name="adj" fmla="val 18669"/>
            </a:avLst>
          </a:prstGeom>
          <a:solidFill>
            <a:srgbClr val="F0D4F7"/>
          </a:solidFill>
          <a:ln w="7620">
            <a:solidFill>
              <a:srgbClr val="D6BADD"/>
            </a:solidFill>
            <a:prstDash val="solid"/>
          </a:ln>
        </p:spPr>
      </p:sp>
      <p:sp>
        <p:nvSpPr>
          <p:cNvPr id="12" name="Text 9"/>
          <p:cNvSpPr/>
          <p:nvPr/>
        </p:nvSpPr>
        <p:spPr>
          <a:xfrm>
            <a:off x="985421" y="4284464"/>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3" name="Text 10"/>
          <p:cNvSpPr/>
          <p:nvPr/>
        </p:nvSpPr>
        <p:spPr>
          <a:xfrm>
            <a:off x="2226588" y="4169212"/>
            <a:ext cx="2494836" cy="311706"/>
          </a:xfrm>
          <a:prstGeom prst="rect">
            <a:avLst/>
          </a:prstGeom>
          <a:noFill/>
          <a:ln/>
        </p:spPr>
        <p:txBody>
          <a:bodyPr wrap="none" lIns="0" tIns="0" rIns="0" bIns="0" rtlCol="0" anchor="t"/>
          <a:lstStyle/>
          <a:p>
            <a:pPr marL="0" indent="0" algn="l">
              <a:lnSpc>
                <a:spcPts val="2450"/>
              </a:lnSpc>
              <a:buNone/>
            </a:pPr>
            <a:r>
              <a:rPr lang="en-US" sz="2400" kern="0" spc="-39" dirty="0">
                <a:solidFill>
                  <a:srgbClr val="272525"/>
                </a:solidFill>
                <a:latin typeface="Source Serif Pro Semi Bold" pitchFamily="34" charset="0"/>
                <a:ea typeface="Source Serif Pro Semi Bold" pitchFamily="34" charset="-122"/>
                <a:cs typeface="Source Serif Pro Semi Bold" pitchFamily="34" charset="-120"/>
              </a:rPr>
              <a:t>Langkah Pertama</a:t>
            </a:r>
            <a:endParaRPr lang="en-US" sz="2400" dirty="0"/>
          </a:p>
        </p:txBody>
      </p:sp>
      <p:sp>
        <p:nvSpPr>
          <p:cNvPr id="14" name="Text 11"/>
          <p:cNvSpPr/>
          <p:nvPr/>
        </p:nvSpPr>
        <p:spPr>
          <a:xfrm>
            <a:off x="2171700" y="4549140"/>
            <a:ext cx="6230065" cy="737354"/>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Pertama-tama, gunakan metode substitusi untuk mengubah salah satu persamaan menjadi bentuk yang hanya mengandung satu variabel.</a:t>
            </a:r>
            <a:endParaRPr lang="en-US" sz="2400" dirty="0"/>
          </a:p>
        </p:txBody>
      </p:sp>
      <p:sp>
        <p:nvSpPr>
          <p:cNvPr id="15" name="Shape 12"/>
          <p:cNvSpPr/>
          <p:nvPr/>
        </p:nvSpPr>
        <p:spPr>
          <a:xfrm>
            <a:off x="1275933" y="6176129"/>
            <a:ext cx="742236" cy="22860"/>
          </a:xfrm>
          <a:prstGeom prst="roundRect">
            <a:avLst>
              <a:gd name="adj" fmla="val 389627"/>
            </a:avLst>
          </a:prstGeom>
          <a:solidFill>
            <a:srgbClr val="D6BADD"/>
          </a:solidFill>
          <a:ln/>
        </p:spPr>
      </p:sp>
      <p:sp>
        <p:nvSpPr>
          <p:cNvPr id="16" name="Shape 13"/>
          <p:cNvSpPr/>
          <p:nvPr/>
        </p:nvSpPr>
        <p:spPr>
          <a:xfrm>
            <a:off x="821710" y="5949077"/>
            <a:ext cx="477083" cy="477083"/>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985421" y="6037898"/>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8" name="Text 15"/>
          <p:cNvSpPr/>
          <p:nvPr/>
        </p:nvSpPr>
        <p:spPr>
          <a:xfrm>
            <a:off x="2226588" y="5922645"/>
            <a:ext cx="2494836" cy="311706"/>
          </a:xfrm>
          <a:prstGeom prst="rect">
            <a:avLst/>
          </a:prstGeom>
          <a:noFill/>
          <a:ln/>
        </p:spPr>
        <p:txBody>
          <a:bodyPr wrap="none" lIns="0" tIns="0" rIns="0" bIns="0" rtlCol="0" anchor="t"/>
          <a:lstStyle/>
          <a:p>
            <a:pPr marL="0" indent="0" algn="l">
              <a:lnSpc>
                <a:spcPts val="2450"/>
              </a:lnSpc>
              <a:buNone/>
            </a:pPr>
            <a:r>
              <a:rPr lang="en-US" sz="2400" kern="0" spc="-39" dirty="0">
                <a:solidFill>
                  <a:srgbClr val="272525"/>
                </a:solidFill>
                <a:latin typeface="Source Serif Pro Semi Bold" pitchFamily="34" charset="0"/>
                <a:ea typeface="Source Serif Pro Semi Bold" pitchFamily="34" charset="-122"/>
                <a:cs typeface="Source Serif Pro Semi Bold" pitchFamily="34" charset="-120"/>
              </a:rPr>
              <a:t>Langkah Kedua</a:t>
            </a:r>
            <a:endParaRPr lang="en-US" sz="2400" dirty="0"/>
          </a:p>
        </p:txBody>
      </p:sp>
      <p:sp>
        <p:nvSpPr>
          <p:cNvPr id="19" name="Text 16"/>
          <p:cNvSpPr/>
          <p:nvPr/>
        </p:nvSpPr>
        <p:spPr>
          <a:xfrm>
            <a:off x="2226588" y="6361509"/>
            <a:ext cx="6175177" cy="1017627"/>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Kemudian, gunakan metode eliminasi untuk menghilangkan satu variabel dari persamaan yang tersisa dan mendapatkan nilai variabel lainnya.</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2832854"/>
            <a:ext cx="12954952" cy="383024"/>
          </a:xfrm>
          <a:prstGeom prst="rect">
            <a:avLst/>
          </a:prstGeom>
          <a:noFill/>
          <a:ln/>
        </p:spPr>
        <p:txBody>
          <a:bodyPr wrap="none" lIns="0" tIns="0" rIns="0" bIns="0" rtlCol="0" anchor="t"/>
          <a:lstStyle/>
          <a:p>
            <a:pPr marL="0" indent="0">
              <a:lnSpc>
                <a:spcPts val="3000"/>
              </a:lnSpc>
              <a:buNone/>
            </a:pPr>
            <a:endParaRPr lang="en-US" sz="1850" dirty="0"/>
          </a:p>
        </p:txBody>
      </p:sp>
      <p:sp>
        <p:nvSpPr>
          <p:cNvPr id="3" name="Text 1"/>
          <p:cNvSpPr/>
          <p:nvPr/>
        </p:nvSpPr>
        <p:spPr>
          <a:xfrm>
            <a:off x="4498896" y="5386864"/>
            <a:ext cx="5632490" cy="704017"/>
          </a:xfrm>
          <a:prstGeom prst="rect">
            <a:avLst/>
          </a:prstGeom>
          <a:noFill/>
          <a:ln/>
        </p:spPr>
        <p:txBody>
          <a:bodyPr wrap="none" lIns="0" tIns="0" rIns="0" bIns="0" rtlCol="0" anchor="t"/>
          <a:lstStyle/>
          <a:p>
            <a:pPr marL="0" indent="0" algn="ctr">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Terima Kasih :)</a:t>
            </a:r>
            <a:endParaRPr lang="en-US" sz="4400" dirty="0"/>
          </a:p>
        </p:txBody>
      </p:sp>
      <p:sp>
        <p:nvSpPr>
          <p:cNvPr id="4" name="Text 2"/>
          <p:cNvSpPr/>
          <p:nvPr/>
        </p:nvSpPr>
        <p:spPr>
          <a:xfrm>
            <a:off x="837724" y="4518184"/>
            <a:ext cx="2816185" cy="351949"/>
          </a:xfrm>
          <a:prstGeom prst="rect">
            <a:avLst/>
          </a:prstGeom>
          <a:noFill/>
          <a:ln/>
        </p:spPr>
        <p:txBody>
          <a:bodyPr wrap="none" lIns="0" tIns="0" rIns="0" bIns="0" rtlCol="0" anchor="t"/>
          <a:lstStyle/>
          <a:p>
            <a:pPr marL="0" indent="0">
              <a:lnSpc>
                <a:spcPts val="2750"/>
              </a:lnSpc>
              <a:buNone/>
            </a:pPr>
            <a:endParaRPr lang="en-US" sz="2200" dirty="0"/>
          </a:p>
        </p:txBody>
      </p:sp>
      <p:sp>
        <p:nvSpPr>
          <p:cNvPr id="5" name="Text 3"/>
          <p:cNvSpPr/>
          <p:nvPr/>
        </p:nvSpPr>
        <p:spPr>
          <a:xfrm>
            <a:off x="837724" y="5229106"/>
            <a:ext cx="12954952" cy="383024"/>
          </a:xfrm>
          <a:prstGeom prst="rect">
            <a:avLst/>
          </a:prstGeom>
          <a:noFill/>
          <a:ln/>
        </p:spPr>
        <p:txBody>
          <a:bodyPr wrap="none" lIns="0" tIns="0" rIns="0" bIns="0" rtlCol="0" anchor="t"/>
          <a:lstStyle/>
          <a:p>
            <a:pPr marL="0" indent="0">
              <a:lnSpc>
                <a:spcPts val="3000"/>
              </a:lnSpc>
              <a:buNone/>
            </a:pPr>
            <a:endParaRPr lang="en-US" sz="1850" dirty="0"/>
          </a:p>
        </p:txBody>
      </p:sp>
      <p:sp>
        <p:nvSpPr>
          <p:cNvPr id="6" name="Rectangle 5">
            <a:extLst>
              <a:ext uri="{FF2B5EF4-FFF2-40B4-BE49-F238E27FC236}">
                <a16:creationId xmlns:a16="http://schemas.microsoft.com/office/drawing/2014/main" id="{B325099D-A6F9-483C-9F52-272FEE4006AD}"/>
              </a:ext>
            </a:extLst>
          </p:cNvPr>
          <p:cNvSpPr/>
          <p:nvPr/>
        </p:nvSpPr>
        <p:spPr>
          <a:xfrm>
            <a:off x="2810145" y="2284214"/>
            <a:ext cx="8731045" cy="584775"/>
          </a:xfrm>
          <a:prstGeom prst="rect">
            <a:avLst/>
          </a:prstGeom>
        </p:spPr>
        <p:txBody>
          <a:bodyPr wrap="none">
            <a:spAutoFit/>
          </a:bodyPr>
          <a:lstStyle/>
          <a:p>
            <a:r>
              <a:rPr lang="en-US" sz="3200" dirty="0"/>
              <a:t>https://www.youtube.com/watch?v=NTb4UfpW_H0</a:t>
            </a: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31</TotalTime>
  <Words>580</Words>
  <Application>Microsoft Office PowerPoint</Application>
  <PresentationFormat>Custom</PresentationFormat>
  <Paragraphs>61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Georgia</vt:lpstr>
      <vt:lpstr>Segoe UI Black</vt:lpstr>
      <vt:lpstr>Source Sans Pro</vt:lpstr>
      <vt:lpstr>Source Serif Pro Semi Bold</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Winda Rika Lestari</cp:lastModifiedBy>
  <cp:revision>3</cp:revision>
  <dcterms:created xsi:type="dcterms:W3CDTF">2024-10-14T04:12:37Z</dcterms:created>
  <dcterms:modified xsi:type="dcterms:W3CDTF">2025-10-06T15:58:28Z</dcterms:modified>
</cp:coreProperties>
</file>