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92" r:id="rId2"/>
    <p:sldId id="259" r:id="rId3"/>
    <p:sldId id="293" r:id="rId4"/>
    <p:sldId id="261" r:id="rId5"/>
    <p:sldId id="263" r:id="rId6"/>
    <p:sldId id="275" r:id="rId7"/>
    <p:sldId id="277" r:id="rId8"/>
    <p:sldId id="265" r:id="rId9"/>
    <p:sldId id="266" r:id="rId10"/>
    <p:sldId id="269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7C767-B230-4D36-8B79-AF748D2D5C57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C43DD-D892-4A1A-95A8-4DFA3466646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703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859EF90-60FE-407A-ACBC-AD1743B22280}" type="datetimeFigureOut">
              <a:rPr lang="id-ID" smtClean="0"/>
              <a:pPr/>
              <a:t>10/11/2024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5A1E21E-26D2-4E5D-A6B2-6D1CC87DD9CF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692696"/>
            <a:ext cx="5393432" cy="2868168"/>
          </a:xfrm>
        </p:spPr>
        <p:txBody>
          <a:bodyPr/>
          <a:lstStyle/>
          <a:p>
            <a:pPr algn="ctr"/>
            <a:r>
              <a:rPr lang="id-ID" sz="4400" dirty="0"/>
              <a:t>Penerapan Fungsi Linier Part </a:t>
            </a:r>
            <a:r>
              <a:rPr lang="id-ID" sz="4400" dirty="0" smtClean="0"/>
              <a:t>2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(</a:t>
            </a:r>
            <a:r>
              <a:rPr lang="en-US" sz="4400" dirty="0" err="1" smtClean="0"/>
              <a:t>Pajak</a:t>
            </a:r>
            <a:r>
              <a:rPr lang="en-US" sz="4400" dirty="0" smtClean="0"/>
              <a:t>)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7864" y="3645024"/>
            <a:ext cx="5114778" cy="537208"/>
          </a:xfrm>
        </p:spPr>
        <p:txBody>
          <a:bodyPr/>
          <a:lstStyle/>
          <a:p>
            <a:pPr algn="ctr"/>
            <a:r>
              <a:rPr lang="en-US" dirty="0" err="1" smtClean="0"/>
              <a:t>Radhita</a:t>
            </a:r>
            <a:r>
              <a:rPr lang="en-US" dirty="0" smtClean="0"/>
              <a:t> </a:t>
            </a:r>
            <a:r>
              <a:rPr lang="en-US" dirty="0" err="1" smtClean="0"/>
              <a:t>Asfarina</a:t>
            </a:r>
            <a:r>
              <a:rPr lang="en-US" dirty="0" smtClean="0"/>
              <a:t> </a:t>
            </a:r>
            <a:r>
              <a:rPr lang="en-US" dirty="0" err="1" smtClean="0"/>
              <a:t>Annizar</a:t>
            </a:r>
            <a:r>
              <a:rPr lang="en-US" dirty="0" smtClean="0"/>
              <a:t>, S.E., </a:t>
            </a:r>
            <a:r>
              <a:rPr lang="en-US" dirty="0" err="1" smtClean="0"/>
              <a:t>M.Sc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51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2967335"/>
            <a:ext cx="44958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Edwardian Script ITC" pitchFamily="66" charset="0"/>
                <a:cs typeface="+mn-cs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Edwardian Script ITC" pitchFamily="66" charset="0"/>
                <a:cs typeface="+mn-cs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Edwardian Script ITC" pitchFamily="66" charset="0"/>
                <a:cs typeface="+mn-cs"/>
              </a:rPr>
              <a:t>Kasih</a:t>
            </a:r>
            <a:r>
              <a:rPr lang="id-ID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Edwardian Script ITC" pitchFamily="66" charset="0"/>
                <a:cs typeface="+mn-cs"/>
              </a:rPr>
              <a:t> </a:t>
            </a:r>
            <a:r>
              <a:rPr lang="id-ID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Edwardian Script ITC" pitchFamily="66" charset="0"/>
                <a:cs typeface="+mn-cs"/>
                <a:sym typeface="Wingdings" pitchFamily="2" charset="2"/>
              </a:rPr>
              <a:t>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latin typeface="Edwardian Script ITC" pitchFamily="66" charset="0"/>
              <a:cs typeface="+mn-cs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75"/>
            <a:ext cx="7742094" cy="1773957"/>
          </a:xfrm>
          <a:prstGeom prst="flowChartOffpageConnector">
            <a:avLst/>
          </a:prstGeom>
          <a:ln w="57150"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nl-NL" sz="2800" b="1" dirty="0" smtClean="0"/>
              <a:t>PENGARUH PAJAK</a:t>
            </a:r>
            <a:r>
              <a:rPr lang="id-ID" sz="2800" b="1" dirty="0" smtClean="0"/>
              <a:t> </a:t>
            </a:r>
            <a:r>
              <a:rPr lang="nl-NL" sz="2800" b="1" dirty="0" smtClean="0"/>
              <a:t>PADA KESEIMBANGAN</a:t>
            </a:r>
            <a:br>
              <a:rPr lang="nl-NL" sz="2800" b="1" dirty="0" smtClean="0"/>
            </a:br>
            <a:r>
              <a:rPr lang="en-US" sz="2800" b="1" dirty="0" smtClean="0"/>
              <a:t>PASAR</a:t>
            </a:r>
            <a:endParaRPr lang="id-ID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48316" t="64453" r="40154" b="23828"/>
          <a:stretch>
            <a:fillRect/>
          </a:stretch>
        </p:blipFill>
        <p:spPr bwMode="auto">
          <a:xfrm>
            <a:off x="254427" y="4149080"/>
            <a:ext cx="287538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251520" y="2204864"/>
            <a:ext cx="7560840" cy="1703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menaikkan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per unit (t)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:</a:t>
            </a:r>
            <a:endParaRPr lang="id-ID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altLang="en-US" sz="2000" dirty="0">
                <a:solidFill>
                  <a:schemeClr val="tx1"/>
                </a:solidFill>
              </a:rPr>
              <a:t>Keseimbangan pasar sebelum dan sesudah pajak dapat digambarkan sebagai berikut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br>
              <a:rPr lang="en-US" altLang="en-US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772816"/>
            <a:ext cx="3119021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559960"/>
              </p:ext>
            </p:extLst>
          </p:nvPr>
        </p:nvGraphicFramePr>
        <p:xfrm>
          <a:off x="2915816" y="1844824"/>
          <a:ext cx="5340350" cy="641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4" imgW="5566262" imgH="6696227" progId="Word.Document.12">
                  <p:embed/>
                </p:oleObj>
              </mc:Choice>
              <mc:Fallback>
                <p:oleObj name="Document" r:id="rId4" imgW="5566262" imgH="6696227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844824"/>
                        <a:ext cx="5340350" cy="641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66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ded Corner 2"/>
          <p:cNvSpPr/>
          <p:nvPr/>
        </p:nvSpPr>
        <p:spPr>
          <a:xfrm>
            <a:off x="214282" y="1628800"/>
            <a:ext cx="8534182" cy="4943472"/>
          </a:xfrm>
          <a:prstGeom prst="foldedCorner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permintaan</a:t>
            </a:r>
            <a:r>
              <a:rPr lang="en-US" sz="2400" dirty="0" smtClean="0"/>
              <a:t> suatu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ditunjukkan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P=15-Q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penawaran</a:t>
            </a:r>
            <a:r>
              <a:rPr lang="en-US" sz="2400" dirty="0" smtClean="0"/>
              <a:t> P= 0,5Q+3.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mengenakan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 3 per </a:t>
            </a:r>
            <a:r>
              <a:rPr lang="en-US" sz="2400" dirty="0" err="1" smtClean="0"/>
              <a:t>uni</a:t>
            </a:r>
            <a:r>
              <a:rPr lang="id-ID" sz="2400" dirty="0" smtClean="0"/>
              <a:t>t</a:t>
            </a:r>
            <a:r>
              <a:rPr lang="en-US" sz="2400" dirty="0" smtClean="0"/>
              <a:t>.</a:t>
            </a:r>
          </a:p>
          <a:p>
            <a:pPr marL="457200" indent="-457200" algn="just">
              <a:buAutoNum type="alphaLcPeriod"/>
            </a:pP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keseimbangan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sesudah</a:t>
            </a:r>
            <a:r>
              <a:rPr lang="en-US" sz="2400" dirty="0" smtClean="0"/>
              <a:t> </a:t>
            </a:r>
            <a:r>
              <a:rPr lang="en-US" sz="2400" dirty="0" err="1" smtClean="0"/>
              <a:t>kena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?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b. </a:t>
            </a: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per unit yang </a:t>
            </a:r>
            <a:r>
              <a:rPr lang="en-US" sz="2400" dirty="0" err="1" smtClean="0"/>
              <a:t>ditanggung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?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c. </a:t>
            </a: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per unit yang </a:t>
            </a:r>
            <a:r>
              <a:rPr lang="en-US" sz="2400" dirty="0" err="1" smtClean="0"/>
              <a:t>ditanggung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produsen</a:t>
            </a:r>
            <a:r>
              <a:rPr lang="en-US" sz="2400" dirty="0" smtClean="0"/>
              <a:t> ?</a:t>
            </a:r>
          </a:p>
          <a:p>
            <a:pPr algn="just"/>
            <a:endParaRPr lang="en-US" sz="2400" dirty="0" smtClean="0"/>
          </a:p>
          <a:p>
            <a:pPr algn="just"/>
            <a:r>
              <a:rPr lang="sv-SE" sz="2400" dirty="0" smtClean="0"/>
              <a:t>d. Berapa besar penerimaan pajak total oleh pemerintah ?</a:t>
            </a:r>
            <a:endParaRPr lang="en-US" sz="2400" dirty="0" smtClean="0"/>
          </a:p>
          <a:p>
            <a:pPr algn="just">
              <a:defRPr/>
            </a:pP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214290"/>
            <a:ext cx="4857752" cy="857256"/>
          </a:xfrm>
          <a:prstGeom prst="rect">
            <a:avLst/>
          </a:prstGeom>
          <a:ln>
            <a:prstDash val="dash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4282" y="357166"/>
            <a:ext cx="4486275" cy="64292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600" dirty="0" smtClean="0">
                <a:latin typeface="Forte" pitchFamily="66" charset="0"/>
              </a:rPr>
              <a:t>Contoh Soal</a:t>
            </a:r>
            <a:endParaRPr lang="en-US" sz="3600" dirty="0">
              <a:latin typeface="Forte" pitchFamily="66" charset="0"/>
            </a:endParaRPr>
          </a:p>
        </p:txBody>
      </p:sp>
      <p:cxnSp>
        <p:nvCxnSpPr>
          <p:cNvPr id="10" name="Shape 9"/>
          <p:cNvCxnSpPr/>
          <p:nvPr/>
        </p:nvCxnSpPr>
        <p:spPr>
          <a:xfrm rot="16200000" flipH="1">
            <a:off x="1142976" y="1142984"/>
            <a:ext cx="428628" cy="285752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76400" y="376239"/>
            <a:ext cx="4538674" cy="623870"/>
          </a:xfrm>
          <a:prstGeom prst="round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 smtClean="0">
                <a:latin typeface="Franklin Gothic Demi Cond" pitchFamily="34" charset="0"/>
              </a:rPr>
              <a:t>Jawab</a:t>
            </a:r>
            <a:endParaRPr lang="en-US" sz="4000" b="1" dirty="0">
              <a:latin typeface="Franklin Gothic Demi Cond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39531" t="48828" r="22584" b="15040"/>
          <a:stretch>
            <a:fillRect/>
          </a:stretch>
        </p:blipFill>
        <p:spPr bwMode="auto">
          <a:xfrm>
            <a:off x="179513" y="1340768"/>
            <a:ext cx="777686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76400" y="376239"/>
            <a:ext cx="4538674" cy="623870"/>
          </a:xfrm>
          <a:prstGeom prst="round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 smtClean="0">
                <a:latin typeface="Franklin Gothic Demi Cond" pitchFamily="34" charset="0"/>
              </a:rPr>
              <a:t>Jawab</a:t>
            </a:r>
            <a:endParaRPr lang="en-US" sz="4000" b="1" dirty="0">
              <a:latin typeface="Franklin Gothic Demi Cond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39531" t="49805" r="20388" b="15039"/>
          <a:stretch>
            <a:fillRect/>
          </a:stretch>
        </p:blipFill>
        <p:spPr bwMode="auto">
          <a:xfrm>
            <a:off x="179512" y="1418726"/>
            <a:ext cx="788487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14480" y="0"/>
            <a:ext cx="4538674" cy="623870"/>
          </a:xfrm>
          <a:prstGeom prst="round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 smtClean="0">
                <a:latin typeface="Franklin Gothic Demi Cond" pitchFamily="34" charset="0"/>
              </a:rPr>
              <a:t>Jawab</a:t>
            </a:r>
            <a:endParaRPr lang="en-US" sz="4000" b="1" dirty="0">
              <a:latin typeface="Franklin Gothic Demi Cond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10800000" flipV="1">
            <a:off x="1214414" y="357166"/>
            <a:ext cx="495300" cy="142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-490552" y="2062132"/>
            <a:ext cx="3414718" cy="478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214414" y="3786190"/>
            <a:ext cx="1143000" cy="1111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477078" y="916094"/>
            <a:ext cx="7551306" cy="56436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173038" indent="-173038" algn="just">
              <a:buFont typeface="Arial" pitchFamily="34" charset="0"/>
              <a:buChar char="•"/>
            </a:pP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per unit yang </a:t>
            </a:r>
            <a:r>
              <a:rPr lang="en-US" sz="2400" dirty="0" err="1" smtClean="0"/>
              <a:t>ditanggung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,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selisih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keseimbangan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keseimbangan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: 9 - 7 = 2 per unit.</a:t>
            </a:r>
            <a:endParaRPr lang="id-ID" sz="2400" dirty="0" smtClean="0"/>
          </a:p>
          <a:p>
            <a:pPr algn="just"/>
            <a:endParaRPr lang="id-ID" sz="2400" dirty="0" smtClean="0"/>
          </a:p>
          <a:p>
            <a:pPr marL="173038" indent="-173038" algn="just">
              <a:buFont typeface="Arial" pitchFamily="34" charset="0"/>
              <a:buChar char="•"/>
            </a:pP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per unit yang </a:t>
            </a:r>
            <a:r>
              <a:rPr lang="en-US" sz="2400" dirty="0" err="1" smtClean="0"/>
              <a:t>ditanggung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produsen</a:t>
            </a:r>
            <a:r>
              <a:rPr lang="en-US" sz="2400" dirty="0" smtClean="0"/>
              <a:t>,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selisih</a:t>
            </a:r>
            <a:r>
              <a:rPr lang="en-US" sz="2400" dirty="0" smtClean="0"/>
              <a:t> </a:t>
            </a:r>
            <a:r>
              <a:rPr lang="en-US" sz="2400" dirty="0" err="1" smtClean="0"/>
              <a:t>tarif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per unit yang </a:t>
            </a:r>
            <a:r>
              <a:rPr lang="en-US" sz="2400" dirty="0" err="1" smtClean="0"/>
              <a:t>dikenakan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per unit yang </a:t>
            </a:r>
            <a:r>
              <a:rPr lang="en-US" sz="2400" dirty="0" err="1" smtClean="0"/>
              <a:t>ditanggung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: 3 - 2 = 1 per unit</a:t>
            </a:r>
            <a:r>
              <a:rPr lang="id-ID" sz="2400" dirty="0" smtClean="0"/>
              <a:t>.</a:t>
            </a:r>
          </a:p>
          <a:p>
            <a:pPr algn="just"/>
            <a:endParaRPr lang="id-ID" sz="2400" dirty="0" smtClean="0"/>
          </a:p>
          <a:p>
            <a:pPr marL="173038" indent="-173038" algn="just">
              <a:buFont typeface="Arial" pitchFamily="34" charset="0"/>
              <a:buChar char="•"/>
              <a:tabLst>
                <a:tab pos="173038" algn="l"/>
              </a:tabLst>
            </a:pPr>
            <a:r>
              <a:rPr lang="sv-SE" sz="2400" dirty="0" smtClean="0"/>
              <a:t>Besar penerimaan pajak total oleh pemerintah, adalah perkalian tarif pajak per unit dengan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keseimbangan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: 3 x 6 = 18.</a:t>
            </a:r>
            <a:endParaRPr lang="es-ES" sz="2400" dirty="0" smtClean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57752" y="0"/>
            <a:ext cx="3733800" cy="12573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 smtClean="0">
                <a:latin typeface="Elephant" pitchFamily="18" charset="0"/>
              </a:rPr>
              <a:t>SOAL</a:t>
            </a:r>
            <a:endParaRPr lang="en-US" sz="2800" dirty="0">
              <a:latin typeface="Elephant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14282" y="1772816"/>
            <a:ext cx="7670086" cy="5085184"/>
          </a:xfrm>
          <a:prstGeom prst="roundRect">
            <a:avLst/>
          </a:prstGeom>
          <a:ln w="571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id-ID" sz="2800" dirty="0" smtClean="0"/>
              <a:t>	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permintaan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penawaran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suatu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ditunjukkan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: </a:t>
            </a:r>
            <a:r>
              <a:rPr lang="en-US" sz="2800" dirty="0" err="1" smtClean="0"/>
              <a:t>Q</a:t>
            </a:r>
            <a:r>
              <a:rPr lang="en-US" sz="2800" baseline="-25000" dirty="0" err="1" smtClean="0"/>
              <a:t>d</a:t>
            </a:r>
            <a:r>
              <a:rPr lang="en-US" sz="2800" dirty="0" smtClean="0"/>
              <a:t>=1500-10P </a:t>
            </a:r>
            <a:r>
              <a:rPr lang="en-US" sz="2800" dirty="0" err="1" smtClean="0"/>
              <a:t>dan</a:t>
            </a:r>
            <a:r>
              <a:rPr lang="en-US" sz="2800" dirty="0" smtClean="0"/>
              <a:t> Q</a:t>
            </a:r>
            <a:r>
              <a:rPr lang="en-US" sz="2800" baseline="-25000" dirty="0" smtClean="0"/>
              <a:t>s</a:t>
            </a:r>
            <a:r>
              <a:rPr lang="en-US" sz="2800" dirty="0" smtClean="0"/>
              <a:t>=20P-1200.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terjual</a:t>
            </a:r>
            <a:r>
              <a:rPr lang="en-US" sz="2800" dirty="0" smtClean="0"/>
              <a:t> </a:t>
            </a:r>
            <a:r>
              <a:rPr lang="en-US" sz="2800" dirty="0" err="1" smtClean="0"/>
              <a:t>dikenakan</a:t>
            </a:r>
            <a:r>
              <a:rPr lang="en-US" sz="2800" dirty="0" smtClean="0"/>
              <a:t> </a:t>
            </a:r>
            <a:r>
              <a:rPr lang="sv-SE" sz="2800" dirty="0" smtClean="0"/>
              <a:t>pajak sebesar Rp 15,00 per unit. </a:t>
            </a:r>
            <a:r>
              <a:rPr lang="en-US" sz="2800" dirty="0" err="1" smtClean="0"/>
              <a:t>Tentukan</a:t>
            </a:r>
            <a:r>
              <a:rPr lang="en-US" sz="2800" dirty="0" smtClean="0"/>
              <a:t> :</a:t>
            </a:r>
          </a:p>
          <a:p>
            <a:pPr marL="919163" indent="-401638">
              <a:buFont typeface="Arial" charset="0"/>
              <a:buNone/>
              <a:defRPr/>
            </a:pPr>
            <a:r>
              <a:rPr lang="en-US" sz="2800" dirty="0" smtClean="0"/>
              <a:t>a.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keseimbangan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!</a:t>
            </a:r>
          </a:p>
          <a:p>
            <a:pPr marL="919163" indent="-401638">
              <a:buFont typeface="Arial" charset="0"/>
              <a:buNone/>
              <a:defRPr/>
            </a:pPr>
            <a:r>
              <a:rPr lang="en-US" sz="2800" dirty="0" smtClean="0"/>
              <a:t>b.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keseimbangan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setelah</a:t>
            </a:r>
            <a:r>
              <a:rPr lang="en-US" sz="2800" dirty="0" smtClean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!</a:t>
            </a:r>
            <a:endParaRPr lang="es-ES" sz="2800" dirty="0" smtClean="0"/>
          </a:p>
          <a:p>
            <a:pPr marL="355600" indent="-3556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20688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defRPr/>
            </a:pPr>
            <a:r>
              <a:rPr lang="id-ID" dirty="0"/>
              <a:t>Latihan</a:t>
            </a:r>
          </a:p>
          <a:p>
            <a:pPr marL="514350" indent="-514350">
              <a:buAutoNum type="arabicPeriod"/>
              <a:defRPr/>
            </a:pPr>
            <a:r>
              <a:rPr lang="id-ID" dirty="0"/>
              <a:t>Fungsi permintaan suatu produk ditunjukan oleh Qd = 30-P dan fungsi penawarannya Qs = 2P – 12. terhadap produk tersebut dikenakan pajak oleh pemerintah sebesar Rp. 9,- per unit produk.</a:t>
            </a:r>
          </a:p>
          <a:p>
            <a:pPr marL="971550" lvl="1" indent="-514350">
              <a:buAutoNum type="alphaLcPeriod"/>
              <a:defRPr/>
            </a:pPr>
            <a:r>
              <a:rPr lang="id-ID" dirty="0"/>
              <a:t>Berapakah harga dan jumlah keseimbangan pasar sebelum dan sesudah kena pajak</a:t>
            </a:r>
          </a:p>
          <a:p>
            <a:pPr marL="971550" lvl="1" indent="-514350">
              <a:buAutoNum type="alphaLcPeriod"/>
              <a:defRPr/>
            </a:pPr>
            <a:r>
              <a:rPr lang="id-ID" dirty="0"/>
              <a:t>Berapa besar penerimaan pajak total oleh pemerintah</a:t>
            </a:r>
          </a:p>
          <a:p>
            <a:pPr marL="971550" lvl="1" indent="-514350">
              <a:buAutoNum type="alphaLcPeriod"/>
              <a:defRPr/>
            </a:pPr>
            <a:r>
              <a:rPr lang="id-ID" dirty="0"/>
              <a:t>Berapa besar pajak yang ditanggung oleh konsumen dan produsen?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1743</TotalTime>
  <Words>293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Opulent</vt:lpstr>
      <vt:lpstr>Document</vt:lpstr>
      <vt:lpstr>Penerapan Fungsi Linier Part 2 (Pajak) </vt:lpstr>
      <vt:lpstr>PENGARUH PAJAK PADA KESEIMBANGAN PASAR</vt:lpstr>
      <vt:lpstr>Keseimbangan pasar sebelum dan sesudah pajak dapat digambarkan sebagai berikut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Admin</cp:lastModifiedBy>
  <cp:revision>50</cp:revision>
  <dcterms:created xsi:type="dcterms:W3CDTF">2020-02-19T23:31:06Z</dcterms:created>
  <dcterms:modified xsi:type="dcterms:W3CDTF">2024-11-10T02:45:45Z</dcterms:modified>
</cp:coreProperties>
</file>