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71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ret" panose="020B0604020202020204" charset="0"/>
      <p:regular r:id="rId18"/>
    </p:embeddedFont>
    <p:embeddedFont>
      <p:font typeface="Garet Bold" panose="020B0604020202020204" charset="0"/>
      <p:regular r:id="rId19"/>
    </p:embeddedFont>
    <p:embeddedFont>
      <p:font typeface="Londrina Solid" panose="020B0604020202020204" charset="0"/>
      <p:regular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4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02FA-5A75-46BE-BA15-CAE4A3BF29B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1E99-39AD-4C54-A95E-399F5C8F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C1E99-39AD-4C54-A95E-399F5C8FD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4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oleObject" Target="../embeddings/oleObject3.bin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8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38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oleObject" Target="../embeddings/oleObject1.bin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39.emf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41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40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71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9" name="Freeform 59"/>
          <p:cNvSpPr/>
          <p:nvPr/>
        </p:nvSpPr>
        <p:spPr>
          <a:xfrm rot="9408861">
            <a:off x="1690611" y="-9086433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7" y="0"/>
                </a:lnTo>
                <a:lnTo>
                  <a:pt x="19530097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rot="-1343918">
            <a:off x="2036460" y="4164717"/>
            <a:ext cx="2819264" cy="41148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447030">
            <a:off x="4555258" y="674311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5192532" y="5114925"/>
            <a:ext cx="1174340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599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Radhita Asfarina Annizar, S.E., M.Sc.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430552" y="1750102"/>
            <a:ext cx="12505382" cy="288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11055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PENERAPAN FUNGSI NON LINIER (PART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7073" y="-64017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8" name="Object 2">
            <a:extLst>
              <a:ext uri="{FF2B5EF4-FFF2-40B4-BE49-F238E27FC236}">
                <a16:creationId xmlns:a16="http://schemas.microsoft.com/office/drawing/2014/main" id="{3D14AD34-DB0A-98A5-6BAE-94079A3F3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22946"/>
              </p:ext>
            </p:extLst>
          </p:nvPr>
        </p:nvGraphicFramePr>
        <p:xfrm>
          <a:off x="2325747" y="1112887"/>
          <a:ext cx="10830716" cy="82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23" imgW="7987220" imgH="6530750" progId="Word.Document.12">
                  <p:embed/>
                </p:oleObj>
              </mc:Choice>
              <mc:Fallback>
                <p:oleObj name="Document" r:id="rId23" imgW="7987220" imgH="6530750" progId="Word.Document.12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EC1209E3-FE44-7E0B-6FBD-986989397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747" y="1112887"/>
                        <a:ext cx="10830716" cy="82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779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-2148761">
            <a:off x="2699988" y="-815888"/>
            <a:ext cx="13528674" cy="12913735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1343918">
            <a:off x="1148951" y="5832036"/>
            <a:ext cx="1410357" cy="2058458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447030">
            <a:off x="2408997" y="7121896"/>
            <a:ext cx="1029229" cy="1029229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1469984">
            <a:off x="14363459" y="1559608"/>
            <a:ext cx="1169050" cy="1275723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 rot="3024561">
            <a:off x="13838570" y="2748630"/>
            <a:ext cx="1615022" cy="1093126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7" name="TextBox 67"/>
          <p:cNvSpPr txBox="1"/>
          <p:nvPr/>
        </p:nvSpPr>
        <p:spPr>
          <a:xfrm>
            <a:off x="5241245" y="4905375"/>
            <a:ext cx="8446159" cy="59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840"/>
              </a:lnSpc>
            </a:pP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Garet Bold"/>
              </a:rPr>
              <a:t>TERIMA KASIH </a:t>
            </a:r>
            <a:r>
              <a:rPr lang="en-US" sz="6000" b="1" dirty="0">
                <a:solidFill>
                  <a:srgbClr val="2E2C2B"/>
                </a:solidFill>
                <a:latin typeface="Garet Bold"/>
                <a:ea typeface="Garet Bold"/>
                <a:cs typeface="Garet Bold"/>
                <a:sym typeface="Wingdings" panose="05000000000000000000" pitchFamily="2" charset="2"/>
              </a:rPr>
              <a:t> </a:t>
            </a:r>
            <a:endParaRPr lang="en-US" sz="6000" b="1" dirty="0">
              <a:solidFill>
                <a:srgbClr val="2E2C2B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815528">
            <a:off x="-3816681" y="-6385459"/>
            <a:ext cx="19530096" cy="18642365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 rot="-905540" flipH="1">
            <a:off x="14084682" y="-658111"/>
            <a:ext cx="2748210" cy="553936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514276" y="1765535"/>
            <a:ext cx="15523998" cy="475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8" lvl="1" indent="-323849" algn="l">
              <a:lnSpc>
                <a:spcPct val="150000"/>
              </a:lnSpc>
              <a:buAutoNum type="arabicPeriod"/>
            </a:pP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Keseimbangan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Pasar</a:t>
            </a:r>
          </a:p>
          <a:p>
            <a:pPr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Permintaan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Penawaran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Keseimbangan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Pasar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2.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endParaRPr lang="en-US" sz="2600" b="1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tetap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variabel,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biaya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total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3.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Fungsi</a:t>
            </a: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b="1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endParaRPr lang="en-US" sz="2600" b="1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total,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rata-rata,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penerimaan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marjinal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 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b="1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4. Breakeven Point</a:t>
            </a:r>
          </a:p>
          <a:p>
            <a:pPr marL="323849" lvl="1" algn="l">
              <a:lnSpc>
                <a:spcPct val="150000"/>
              </a:lnSpc>
            </a:pP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   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Menentukan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keuntungan</a:t>
            </a:r>
            <a:r>
              <a:rPr lang="en-US" sz="2600" dirty="0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 dan </a:t>
            </a:r>
            <a:r>
              <a:rPr lang="en-US" sz="2600" dirty="0" err="1">
                <a:solidFill>
                  <a:srgbClr val="2E2C2B"/>
                </a:solidFill>
                <a:latin typeface="Garet"/>
                <a:ea typeface="Garet"/>
                <a:cs typeface="Garet"/>
                <a:sym typeface="Garet"/>
              </a:rPr>
              <a:t>kerugian</a:t>
            </a:r>
            <a:endParaRPr lang="en-US" sz="2600" dirty="0">
              <a:solidFill>
                <a:srgbClr val="2E2C2B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205479" y="589812"/>
            <a:ext cx="976956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6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PENERAPAN FUNGSI NON LINIER</a:t>
            </a:r>
          </a:p>
        </p:txBody>
      </p:sp>
      <p:sp>
        <p:nvSpPr>
          <p:cNvPr id="65" name="Freeform 65"/>
          <p:cNvSpPr/>
          <p:nvPr/>
        </p:nvSpPr>
        <p:spPr>
          <a:xfrm rot="-565416">
            <a:off x="10953410" y="6816245"/>
            <a:ext cx="509814" cy="3370672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 rot="3364667">
            <a:off x="11405552" y="5642875"/>
            <a:ext cx="2552815" cy="2552815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 rot="9572912">
            <a:off x="10762911" y="8500935"/>
            <a:ext cx="3657600" cy="1941475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557988" y="400354"/>
            <a:ext cx="17172023" cy="9707814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TextBox 65"/>
          <p:cNvSpPr txBox="1"/>
          <p:nvPr/>
        </p:nvSpPr>
        <p:spPr>
          <a:xfrm>
            <a:off x="1809351" y="2527073"/>
            <a:ext cx="14879323" cy="2139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err="1"/>
              <a:t>Fungsi</a:t>
            </a:r>
            <a:r>
              <a:rPr lang="en-US" sz="3200" dirty="0"/>
              <a:t> demand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ditunjukkan</a:t>
            </a:r>
            <a:r>
              <a:rPr lang="en-US" sz="3200" dirty="0"/>
              <a:t> oleh </a:t>
            </a:r>
            <a:r>
              <a:rPr lang="en-US" sz="3200" dirty="0" err="1"/>
              <a:t>persamaan</a:t>
            </a:r>
            <a:r>
              <a:rPr lang="en-US" sz="3200" dirty="0"/>
              <a:t> </a:t>
            </a:r>
            <a:r>
              <a:rPr lang="en-US" sz="3200" dirty="0" err="1"/>
              <a:t>Qd</a:t>
            </a:r>
            <a:r>
              <a:rPr lang="en-US" sz="3200" dirty="0"/>
              <a:t>= 19 - P</a:t>
            </a:r>
            <a:r>
              <a:rPr lang="en-US" sz="3200" b="1" baseline="30000" dirty="0"/>
              <a:t>2</a:t>
            </a:r>
            <a:r>
              <a:rPr lang="en-US" sz="3200" dirty="0"/>
              <a:t>, </a:t>
            </a:r>
            <a:r>
              <a:rPr lang="en-US" sz="3200" dirty="0" err="1"/>
              <a:t>sedangkan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supply Qs= -8 + 2P</a:t>
            </a:r>
            <a:r>
              <a:rPr lang="en-US" sz="3200" b="1" baseline="30000" dirty="0"/>
              <a:t>2</a:t>
            </a:r>
            <a:r>
              <a:rPr lang="en-US" sz="3200" dirty="0"/>
              <a:t>. </a:t>
            </a:r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dan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keseimbangan</a:t>
            </a:r>
            <a:r>
              <a:rPr lang="en-US" sz="3200" dirty="0"/>
              <a:t> yang </a:t>
            </a:r>
            <a:r>
              <a:rPr lang="en-US" sz="3200" dirty="0" err="1"/>
              <a:t>tercipta</a:t>
            </a:r>
            <a:r>
              <a:rPr lang="en-US" sz="3200" dirty="0"/>
              <a:t> di pasar?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Jawab: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810561" y="1125694"/>
            <a:ext cx="10420750" cy="1162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4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Keseimbangan</a:t>
            </a:r>
            <a:r>
              <a:rPr lang="en-US" sz="4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Pasar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5085FBB-1A6F-5A7E-2AE9-A92487F3545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4162" t="37677" r="21106" b="22635"/>
          <a:stretch/>
        </p:blipFill>
        <p:spPr>
          <a:xfrm>
            <a:off x="1662060" y="4830037"/>
            <a:ext cx="14879323" cy="44426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25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25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25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25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B55CA69-D889-ABD2-2A7E-7C2F72697811}"/>
              </a:ext>
            </a:extLst>
          </p:cNvPr>
          <p:cNvSpPr txBox="1"/>
          <p:nvPr/>
        </p:nvSpPr>
        <p:spPr>
          <a:xfrm>
            <a:off x="1448054" y="1236722"/>
            <a:ext cx="15559717" cy="713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Jika </a:t>
            </a:r>
            <a:r>
              <a:rPr lang="en-US" altLang="en-US" sz="2800" dirty="0" err="1">
                <a:cs typeface="Times New Roman" panose="02020603050405020304" pitchFamily="18" charset="0"/>
              </a:rPr>
              <a:t>misalnya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barang</a:t>
            </a:r>
            <a:r>
              <a:rPr lang="en-US" altLang="en-US" sz="2800" dirty="0"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dikenakan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spesifik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sebesar</a:t>
            </a:r>
            <a:r>
              <a:rPr lang="en-US" altLang="en-US" sz="2800" dirty="0">
                <a:cs typeface="Times New Roman" panose="02020603050405020304" pitchFamily="18" charset="0"/>
              </a:rPr>
              <a:t> 1 (rupiah) per unit, </a:t>
            </a:r>
            <a:r>
              <a:rPr lang="en-US" altLang="en-US" sz="2800" dirty="0" err="1">
                <a:cs typeface="Times New Roman" panose="02020603050405020304" pitchFamily="18" charset="0"/>
              </a:rPr>
              <a:t>maka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penawaran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sesudah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pengenaan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800" dirty="0">
                <a:cs typeface="Times New Roman" panose="02020603050405020304" pitchFamily="18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</a:t>
            </a:r>
            <a:r>
              <a:rPr lang="en-US" altLang="en-US" sz="2800" b="1" dirty="0">
                <a:cs typeface="Times New Roman" panose="02020603050405020304" pitchFamily="18" charset="0"/>
              </a:rPr>
              <a:t>       Q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cs typeface="Times New Roman" panose="02020603050405020304" pitchFamily="18" charset="0"/>
              </a:rPr>
              <a:t>'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8 + 2(P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1)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cs typeface="Times New Roman" panose="02020603050405020304" pitchFamily="18" charset="0"/>
              </a:rPr>
              <a:t>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8 + 2(P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2P+1) =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6 </a:t>
            </a:r>
            <a:r>
              <a:rPr lang="id-ID" altLang="en-US" sz="2800" b="1" dirty="0">
                <a:cs typeface="Times New Roman" panose="02020603050405020304" pitchFamily="18" charset="0"/>
              </a:rPr>
              <a:t>–</a:t>
            </a:r>
            <a:r>
              <a:rPr lang="en-US" altLang="en-US" sz="2800" b="1" dirty="0">
                <a:cs typeface="Times New Roman" panose="02020603050405020304" pitchFamily="18" charset="0"/>
              </a:rPr>
              <a:t>4P+ 2P</a:t>
            </a:r>
            <a:r>
              <a:rPr lang="en-US" altLang="en-US" sz="2800" b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cs typeface="Times New Roman" panose="02020603050405020304" pitchFamily="18" charset="0"/>
              </a:rPr>
              <a:t>Keseimbangan</a:t>
            </a:r>
            <a:r>
              <a:rPr lang="en-US" altLang="en-US" sz="2800" dirty="0">
                <a:cs typeface="Times New Roman" panose="02020603050405020304" pitchFamily="18" charset="0"/>
              </a:rPr>
              <a:t> pasar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baru</a:t>
            </a:r>
            <a:r>
              <a:rPr lang="en-US" altLang="en-US" sz="2800" dirty="0">
                <a:cs typeface="Times New Roman" panose="02020603050405020304" pitchFamily="18" charset="0"/>
              </a:rPr>
              <a:t> :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cs typeface="Times New Roman" panose="02020603050405020304" pitchFamily="18" charset="0"/>
              </a:rPr>
              <a:t> = Q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' 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</a:t>
            </a:r>
            <a:r>
              <a:rPr lang="id-ID" altLang="en-US" sz="28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9</a:t>
            </a:r>
            <a:r>
              <a:rPr lang="id-ID" altLang="en-US" sz="2800" dirty="0">
                <a:cs typeface="Times New Roman" panose="02020603050405020304" pitchFamily="18" charset="0"/>
              </a:rPr>
              <a:t> – </a:t>
            </a:r>
            <a:r>
              <a:rPr lang="en-US" altLang="en-US" sz="2800" dirty="0">
                <a:cs typeface="Times New Roman" panose="02020603050405020304" pitchFamily="18" charset="0"/>
              </a:rPr>
              <a:t>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cs typeface="Times New Roman" panose="02020603050405020304" pitchFamily="18" charset="0"/>
              </a:rPr>
              <a:t> =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6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4P + 2P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3P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2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4P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 25 = 0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rumus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abc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800" dirty="0"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= 3,63 dan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= </a:t>
            </a:r>
            <a:r>
              <a:rPr lang="id-ID" altLang="en-US" sz="2800" dirty="0"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cs typeface="Times New Roman" panose="02020603050405020304" pitchFamily="18" charset="0"/>
              </a:rPr>
              <a:t>2,30,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harga</a:t>
            </a:r>
            <a:r>
              <a:rPr lang="en-US" altLang="en-US" sz="2800" dirty="0">
                <a:cs typeface="Times New Roman" panose="02020603050405020304" pitchFamily="18" charset="0"/>
              </a:rPr>
              <a:t> negative adalah </a:t>
            </a:r>
            <a:r>
              <a:rPr lang="en-US" altLang="en-US" sz="2800" dirty="0" err="1">
                <a:cs typeface="Times New Roman" panose="02020603050405020304" pitchFamily="18" charset="0"/>
              </a:rPr>
              <a:t>irrasional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memasukkan</a:t>
            </a:r>
            <a:r>
              <a:rPr lang="en-US" altLang="en-US" sz="2800" dirty="0">
                <a:cs typeface="Times New Roman" panose="02020603050405020304" pitchFamily="18" charset="0"/>
              </a:rPr>
              <a:t> P = 3,63 ke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d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cs typeface="Times New Roman" panose="02020603050405020304" pitchFamily="18" charset="0"/>
              </a:rPr>
              <a:t> Q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' </a:t>
            </a:r>
            <a:r>
              <a:rPr lang="en-US" altLang="en-US" sz="2800" dirty="0" err="1">
                <a:cs typeface="Times New Roman" panose="02020603050405020304" pitchFamily="18" charset="0"/>
              </a:rPr>
              <a:t>diperoleh</a:t>
            </a:r>
            <a:r>
              <a:rPr lang="en-US" altLang="en-US" sz="2800" dirty="0">
                <a:cs typeface="Times New Roman" panose="02020603050405020304" pitchFamily="18" charset="0"/>
              </a:rPr>
              <a:t> Q = 5,82.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Jadi, </a:t>
            </a:r>
            <a:r>
              <a:rPr lang="en-US" altLang="en-US" sz="28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cs typeface="Times New Roman" panose="02020603050405020304" pitchFamily="18" charset="0"/>
              </a:rPr>
              <a:t> adanya </a:t>
            </a:r>
            <a:r>
              <a:rPr lang="en-US" altLang="en-US" sz="2800" dirty="0" err="1">
                <a:cs typeface="Times New Roman" panose="02020603050405020304" pitchFamily="18" charset="0"/>
              </a:rPr>
              <a:t>pajak</a:t>
            </a:r>
            <a:r>
              <a:rPr lang="en-US" altLang="en-US" sz="2800" dirty="0">
                <a:cs typeface="Times New Roman" panose="02020603050405020304" pitchFamily="18" charset="0"/>
              </a:rPr>
              <a:t> : P</a:t>
            </a:r>
            <a:r>
              <a:rPr lang="en-US" altLang="en-US" sz="28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' </a:t>
            </a:r>
            <a:r>
              <a:rPr lang="en-US" altLang="en-US" sz="2800" dirty="0">
                <a:cs typeface="Times New Roman" panose="02020603050405020304" pitchFamily="18" charset="0"/>
              </a:rPr>
              <a:t> = 3,63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>
                <a:cs typeface="Times New Roman" panose="02020603050405020304" pitchFamily="18" charset="0"/>
              </a:rPr>
              <a:t>e</a:t>
            </a:r>
            <a:r>
              <a:rPr lang="en-US" altLang="en-US" sz="28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2800" dirty="0">
                <a:cs typeface="Times New Roman" panose="02020603050405020304" pitchFamily="18" charset="0"/>
              </a:rPr>
              <a:t> = 5</a:t>
            </a:r>
            <a:r>
              <a:rPr lang="en-US" altLang="en-US" sz="2800" dirty="0"/>
              <a:t>,82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71348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400000">
            <a:off x="4209821" y="-2608928"/>
            <a:ext cx="9888576" cy="16490572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6A7CAF4-1F3A-3E49-F310-890FF11BB5D3}"/>
              </a:ext>
            </a:extLst>
          </p:cNvPr>
          <p:cNvSpPr txBox="1"/>
          <p:nvPr/>
        </p:nvSpPr>
        <p:spPr>
          <a:xfrm>
            <a:off x="1867301" y="2757501"/>
            <a:ext cx="14884632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Selanjutnya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beban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pajak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tanggungan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konsumen</a:t>
            </a:r>
            <a:r>
              <a:rPr lang="en-US" altLang="en-US" sz="3200" dirty="0"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produsen</a:t>
            </a:r>
            <a:r>
              <a:rPr lang="en-US" altLang="en-US" sz="3200" dirty="0">
                <a:cs typeface="Times New Roman" panose="02020603050405020304" pitchFamily="18" charset="0"/>
              </a:rPr>
              <a:t> per unit </a:t>
            </a:r>
            <a:r>
              <a:rPr lang="en-US" altLang="en-US" sz="3200" dirty="0" err="1">
                <a:cs typeface="Times New Roman" panose="02020603050405020304" pitchFamily="18" charset="0"/>
              </a:rPr>
              <a:t>barang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serta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jumlah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pajak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diterima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3200" dirty="0">
                <a:cs typeface="Times New Roman" panose="02020603050405020304" pitchFamily="18" charset="0"/>
              </a:rPr>
              <a:t>, masing-masing :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k</a:t>
            </a:r>
            <a:r>
              <a:rPr lang="en-US" altLang="en-US" sz="3200" dirty="0">
                <a:cs typeface="Times New Roman" panose="02020603050405020304" pitchFamily="18" charset="0"/>
              </a:rPr>
              <a:t> = P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3200" dirty="0">
                <a:cs typeface="Times New Roman" panose="02020603050405020304" pitchFamily="18" charset="0"/>
              </a:rPr>
              <a:t> ­</a:t>
            </a:r>
            <a:r>
              <a:rPr lang="id-ID" altLang="en-US" sz="3200" dirty="0">
                <a:cs typeface="Times New Roman" panose="02020603050405020304" pitchFamily="18" charset="0"/>
              </a:rPr>
              <a:t>–</a:t>
            </a:r>
            <a:r>
              <a:rPr lang="en-US" altLang="en-US" sz="3200" dirty="0">
                <a:cs typeface="Times New Roman" panose="02020603050405020304" pitchFamily="18" charset="0"/>
              </a:rPr>
              <a:t> P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e</a:t>
            </a:r>
            <a:r>
              <a:rPr lang="en-US" altLang="en-US" sz="3200" dirty="0">
                <a:cs typeface="Times New Roman" panose="02020603050405020304" pitchFamily="18" charset="0"/>
              </a:rPr>
              <a:t> = 3,63 – 3 = 0,63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p</a:t>
            </a:r>
            <a:r>
              <a:rPr lang="en-US" altLang="en-US" sz="3200" dirty="0">
                <a:cs typeface="Times New Roman" panose="02020603050405020304" pitchFamily="18" charset="0"/>
              </a:rPr>
              <a:t> = t – </a:t>
            </a:r>
            <a:r>
              <a:rPr lang="en-US" altLang="en-US" sz="3200" dirty="0" err="1">
                <a:cs typeface="Times New Roman" panose="02020603050405020304" pitchFamily="18" charset="0"/>
              </a:rPr>
              <a:t>tk</a:t>
            </a:r>
            <a:r>
              <a:rPr lang="en-US" altLang="en-US" sz="3200" dirty="0">
                <a:cs typeface="Times New Roman" panose="02020603050405020304" pitchFamily="18" charset="0"/>
              </a:rPr>
              <a:t> = 1 – 0,63 = 0,37</a:t>
            </a:r>
          </a:p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	T = </a:t>
            </a:r>
            <a:r>
              <a:rPr lang="en-US" altLang="en-US" sz="3200" dirty="0" err="1">
                <a:cs typeface="Times New Roman" panose="02020603050405020304" pitchFamily="18" charset="0"/>
              </a:rPr>
              <a:t>Q</a:t>
            </a:r>
            <a:r>
              <a:rPr lang="en-US" altLang="en-US" sz="3200" baseline="-25000" dirty="0" err="1">
                <a:cs typeface="Times New Roman" panose="02020603050405020304" pitchFamily="18" charset="0"/>
              </a:rPr>
              <a:t>e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'</a:t>
            </a:r>
            <a:r>
              <a:rPr lang="en-US" altLang="en-US" sz="3200" dirty="0">
                <a:cs typeface="Times New Roman" panose="02020603050405020304" pitchFamily="18" charset="0"/>
              </a:rPr>
              <a:t> x t = 5,82 x 1 = 5,82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207" y="-668062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Freeform 61"/>
          <p:cNvSpPr/>
          <p:nvPr/>
        </p:nvSpPr>
        <p:spPr>
          <a:xfrm rot="5885455">
            <a:off x="3548732" y="-4359525"/>
            <a:ext cx="11862871" cy="17964550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77488" t="-6186" r="-1372"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1669473" y="2953175"/>
            <a:ext cx="15661692" cy="3801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adalah 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fundamental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ekonomi</a:t>
            </a:r>
            <a:r>
              <a:rPr lang="en-US" sz="3200" dirty="0"/>
              <a:t> dan </a:t>
            </a:r>
            <a:r>
              <a:rPr lang="en-US" sz="3200" dirty="0" err="1"/>
              <a:t>bisnis</a:t>
            </a:r>
            <a:r>
              <a:rPr lang="en-US" sz="3200" dirty="0"/>
              <a:t>, yang </a:t>
            </a:r>
            <a:r>
              <a:rPr lang="en-US" sz="3200" dirty="0" err="1"/>
              <a:t>digunakan</a:t>
            </a:r>
            <a:r>
              <a:rPr lang="en-US" sz="3200" dirty="0"/>
              <a:t> untuk </a:t>
            </a:r>
            <a:r>
              <a:rPr lang="en-US" sz="3200" dirty="0" err="1"/>
              <a:t>menggambarkan</a:t>
            </a:r>
            <a:r>
              <a:rPr lang="en-US" sz="3200" dirty="0"/>
              <a:t> hubungan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r>
              <a:rPr lang="en-US" sz="3200" dirty="0"/>
              <a:t> yang </a:t>
            </a:r>
            <a:r>
              <a:rPr lang="en-US" sz="3200" dirty="0" err="1"/>
              <a:t>dikeluarkan</a:t>
            </a:r>
            <a:r>
              <a:rPr lang="en-US" sz="3200" dirty="0"/>
              <a:t> oleh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output </a:t>
            </a:r>
            <a:r>
              <a:rPr lang="en-US" sz="3200" dirty="0" err="1"/>
              <a:t>atau</a:t>
            </a:r>
            <a:r>
              <a:rPr lang="en-US" sz="3200" dirty="0"/>
              <a:t> volume </a:t>
            </a:r>
            <a:r>
              <a:rPr lang="en-US" sz="3200" dirty="0" err="1"/>
              <a:t>produksi</a:t>
            </a:r>
            <a:r>
              <a:rPr lang="en-US" sz="3200" dirty="0"/>
              <a:t> yang </a:t>
            </a:r>
            <a:r>
              <a:rPr lang="en-US" sz="3200" dirty="0" err="1"/>
              <a:t>dihasilkan</a:t>
            </a:r>
            <a:r>
              <a:rPr lang="en-US" sz="3200" dirty="0"/>
              <a:t>. </a:t>
            </a:r>
            <a:r>
              <a:rPr lang="en-US" altLang="en-US" sz="3200" dirty="0" err="1"/>
              <a:t>Bentuk</a:t>
            </a:r>
            <a:r>
              <a:rPr lang="en-US" altLang="en-US" sz="3200" dirty="0"/>
              <a:t> non linier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biaya</a:t>
            </a:r>
            <a:r>
              <a:rPr lang="en-US" altLang="en-US" sz="3200" dirty="0"/>
              <a:t> pada </a:t>
            </a:r>
            <a:r>
              <a:rPr lang="en-US" altLang="en-US" sz="3200" dirty="0" err="1"/>
              <a:t>umumnya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berupa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kuadrat</a:t>
            </a:r>
            <a:r>
              <a:rPr lang="en-US" altLang="en-US" sz="3200" dirty="0"/>
              <a:t> parabolic dan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kubik</a:t>
            </a:r>
            <a:r>
              <a:rPr lang="en-US" altLang="en-US" sz="3200" dirty="0"/>
              <a:t>. </a:t>
            </a:r>
            <a:endParaRPr lang="en-US" sz="3200" dirty="0">
              <a:solidFill>
                <a:srgbClr val="2E2C2B"/>
              </a:solidFill>
              <a:ea typeface="Garet"/>
              <a:cs typeface="Garet"/>
              <a:sym typeface="Garet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878000" y="1578612"/>
            <a:ext cx="5918281" cy="110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50"/>
              </a:lnSpc>
            </a:pPr>
            <a:r>
              <a:rPr lang="en-US" sz="9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FUNGSI </a:t>
            </a:r>
            <a:r>
              <a:rPr lang="en-US" sz="85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BIAYA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6282" y="-623164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25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25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25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25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843592" y="5624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3" name="Object 3">
            <a:extLst>
              <a:ext uri="{FF2B5EF4-FFF2-40B4-BE49-F238E27FC236}">
                <a16:creationId xmlns:a16="http://schemas.microsoft.com/office/drawing/2014/main" id="{CF33F5D8-8100-ADC5-C3AB-E69682105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94315"/>
              </p:ext>
            </p:extLst>
          </p:nvPr>
        </p:nvGraphicFramePr>
        <p:xfrm>
          <a:off x="1991032" y="1552880"/>
          <a:ext cx="10827604" cy="74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23" imgW="6843310" imgH="4751242" progId="Word.Document.12">
                  <p:embed/>
                </p:oleObj>
              </mc:Choice>
              <mc:Fallback>
                <p:oleObj name="Document" r:id="rId23" imgW="6843310" imgH="4751242" progId="Word.Document.12">
                  <p:embed/>
                  <p:pic>
                    <p:nvPicPr>
                      <p:cNvPr id="15362" name="Object 3">
                        <a:extLst>
                          <a:ext uri="{FF2B5EF4-FFF2-40B4-BE49-F238E27FC236}">
                            <a16:creationId xmlns:a16="http://schemas.microsoft.com/office/drawing/2014/main" id="{A280D273-4A56-107E-3287-FE6EC56E2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032" y="1552880"/>
                        <a:ext cx="10827604" cy="749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3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1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1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1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1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82"/>
          <p:cNvSpPr txBox="1"/>
          <p:nvPr/>
        </p:nvSpPr>
        <p:spPr>
          <a:xfrm>
            <a:off x="2126245" y="1232579"/>
            <a:ext cx="14099371" cy="1082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Contoh</a:t>
            </a:r>
            <a:r>
              <a:rPr lang="en-US" sz="7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7000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Soal</a:t>
            </a:r>
            <a:endParaRPr lang="en-US" sz="7000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AF8483-A026-27CE-CE27-17DDE1708C0B}"/>
              </a:ext>
            </a:extLst>
          </p:cNvPr>
          <p:cNvSpPr txBox="1"/>
          <p:nvPr/>
        </p:nvSpPr>
        <p:spPr>
          <a:xfrm>
            <a:off x="1879098" y="2772219"/>
            <a:ext cx="14779136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en-US" sz="3200" dirty="0"/>
              <a:t>	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dikeluarkan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sebuah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perusahaan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ditunjukkan</a:t>
            </a:r>
            <a:r>
              <a:rPr lang="en-US" altLang="en-US" sz="3200" dirty="0">
                <a:cs typeface="Times New Roman" panose="02020603050405020304" pitchFamily="18" charset="0"/>
              </a:rPr>
              <a:t> oleh </a:t>
            </a:r>
            <a:r>
              <a:rPr lang="en-US" altLang="en-US" sz="3200" dirty="0" err="1">
                <a:cs typeface="Times New Roman" panose="02020603050405020304" pitchFamily="18" charset="0"/>
              </a:rPr>
              <a:t>persamaan</a:t>
            </a:r>
            <a:r>
              <a:rPr lang="en-US" altLang="en-US" sz="3200" dirty="0">
                <a:cs typeface="Times New Roman" panose="02020603050405020304" pitchFamily="18" charset="0"/>
              </a:rPr>
              <a:t> C = 2Q</a:t>
            </a:r>
            <a:r>
              <a:rPr lang="en-US" alt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cs typeface="Times New Roman" panose="02020603050405020304" pitchFamily="18" charset="0"/>
              </a:rPr>
              <a:t> – 24 Q + 102. 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>
                <a:cs typeface="Times New Roman" panose="02020603050405020304" pitchFamily="18" charset="0"/>
              </a:rPr>
              <a:t>Pada </a:t>
            </a:r>
            <a:r>
              <a:rPr lang="en-US" altLang="en-US" sz="3200" dirty="0" err="1">
                <a:cs typeface="Times New Roman" panose="02020603050405020304" pitchFamily="18" charset="0"/>
              </a:rPr>
              <a:t>tingkat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cs typeface="Times New Roman" panose="02020603050405020304" pitchFamily="18" charset="0"/>
              </a:rPr>
              <a:t> unit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</a:t>
            </a:r>
            <a:r>
              <a:rPr lang="en-US" altLang="en-US" sz="3200" dirty="0" err="1">
                <a:cs typeface="Times New Roman" panose="02020603050405020304" pitchFamily="18" charset="0"/>
              </a:rPr>
              <a:t>ini</a:t>
            </a:r>
            <a:r>
              <a:rPr lang="en-US" altLang="en-US" sz="3200" dirty="0">
                <a:cs typeface="Times New Roman" panose="02020603050405020304" pitchFamily="18" charset="0"/>
              </a:rPr>
              <a:t> minimum?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 err="1">
                <a:cs typeface="Times New Roman" panose="02020603050405020304" pitchFamily="18" charset="0"/>
              </a:rPr>
              <a:t>Hitunglah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total minimum </a:t>
            </a:r>
            <a:r>
              <a:rPr lang="en-US" altLang="en-US" sz="32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Hitung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variable,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rata-rata,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 rata-rata dan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variable rata-rata pada </a:t>
            </a:r>
            <a:r>
              <a:rPr lang="en-US" altLang="en-US" sz="3200" dirty="0" err="1">
                <a:cs typeface="Times New Roman" panose="02020603050405020304" pitchFamily="18" charset="0"/>
              </a:rPr>
              <a:t>tingkat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tadi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Wingdings 2" panose="05020102010507070707" pitchFamily="18" charset="2"/>
              <a:buAutoNum type="alphaLcPeriod"/>
            </a:pPr>
            <a:r>
              <a:rPr lang="en-US" altLang="en-US" sz="3200" dirty="0" err="1">
                <a:cs typeface="Times New Roman" panose="02020603050405020304" pitchFamily="18" charset="0"/>
              </a:rPr>
              <a:t>Seandainya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dari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kedudukan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ini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produksi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dinaikkan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dengan</a:t>
            </a:r>
            <a:r>
              <a:rPr lang="en-US" altLang="en-US" sz="3200" dirty="0">
                <a:cs typeface="Times New Roman" panose="02020603050405020304" pitchFamily="18" charset="0"/>
              </a:rPr>
              <a:t> 1 unit, </a:t>
            </a:r>
            <a:r>
              <a:rPr lang="en-US" altLang="en-US" sz="3200" dirty="0" err="1">
                <a:cs typeface="Times New Roman" panose="02020603050405020304" pitchFamily="18" charset="0"/>
              </a:rPr>
              <a:t>berapa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besarnya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biaya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marjinal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0131" y="-638548"/>
            <a:ext cx="19326207" cy="11713967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31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31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31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31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1" name="Group 61"/>
          <p:cNvGrpSpPr/>
          <p:nvPr/>
        </p:nvGrpSpPr>
        <p:grpSpPr>
          <a:xfrm rot="-63649">
            <a:off x="767392" y="524310"/>
            <a:ext cx="16753217" cy="923838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TextBox 82"/>
          <p:cNvSpPr txBox="1"/>
          <p:nvPr/>
        </p:nvSpPr>
        <p:spPr>
          <a:xfrm>
            <a:off x="2084017" y="1679732"/>
            <a:ext cx="981637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Jawaban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369689" y="76357"/>
            <a:ext cx="3428658" cy="1904686"/>
            <a:chOff x="0" y="0"/>
            <a:chExt cx="4571543" cy="2539582"/>
          </a:xfrm>
        </p:grpSpPr>
        <p:sp>
          <p:nvSpPr>
            <p:cNvPr id="84" name="Freeform 84"/>
            <p:cNvSpPr/>
            <p:nvPr/>
          </p:nvSpPr>
          <p:spPr>
            <a:xfrm rot="-608564">
              <a:off x="125336" y="366336"/>
              <a:ext cx="4320871" cy="1806910"/>
            </a:xfrm>
            <a:custGeom>
              <a:avLst/>
              <a:gdLst/>
              <a:ahLst/>
              <a:cxnLst/>
              <a:rect l="l" t="t" r="r" b="b"/>
              <a:pathLst>
                <a:path w="4320871" h="1806910">
                  <a:moveTo>
                    <a:pt x="0" y="0"/>
                  </a:moveTo>
                  <a:lnTo>
                    <a:pt x="4320871" y="0"/>
                  </a:lnTo>
                  <a:lnTo>
                    <a:pt x="4320871" y="1806910"/>
                  </a:lnTo>
                  <a:lnTo>
                    <a:pt x="0" y="1806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 rot="-737268">
              <a:off x="497667" y="1056429"/>
              <a:ext cx="3456085" cy="382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0"/>
                </a:lnSpc>
              </a:pPr>
              <a:r>
                <a:rPr lang="en-US" sz="1800" b="1" spc="502">
                  <a:solidFill>
                    <a:srgbClr val="2E2C2B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ANSWER KEY</a:t>
              </a:r>
            </a:p>
          </p:txBody>
        </p:sp>
      </p:grpSp>
      <p:graphicFrame>
        <p:nvGraphicFramePr>
          <p:cNvPr id="114" name="Object 2">
            <a:extLst>
              <a:ext uri="{FF2B5EF4-FFF2-40B4-BE49-F238E27FC236}">
                <a16:creationId xmlns:a16="http://schemas.microsoft.com/office/drawing/2014/main" id="{20B32AC8-A27F-E8C4-69DA-50514A4E3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44923"/>
              </p:ext>
            </p:extLst>
          </p:nvPr>
        </p:nvGraphicFramePr>
        <p:xfrm>
          <a:off x="2201379" y="3131422"/>
          <a:ext cx="12393891" cy="589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25" imgW="8708326" imgH="5356188" progId="Word.Document.12">
                  <p:embed/>
                </p:oleObj>
              </mc:Choice>
              <mc:Fallback>
                <p:oleObj name="Document" r:id="rId25" imgW="8708326" imgH="5356188" progId="Word.Document.12">
                  <p:embed/>
                  <p:pic>
                    <p:nvPicPr>
                      <p:cNvPr id="20483" name="Object 2">
                        <a:extLst>
                          <a:ext uri="{FF2B5EF4-FFF2-40B4-BE49-F238E27FC236}">
                            <a16:creationId xmlns:a16="http://schemas.microsoft.com/office/drawing/2014/main" id="{88E6F0F7-0197-3B89-5DA8-9864A5112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379" y="3131422"/>
                        <a:ext cx="12393891" cy="589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458</Words>
  <Application>Microsoft Office PowerPoint</Application>
  <PresentationFormat>Custom</PresentationFormat>
  <Paragraphs>39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Londrina Solid</vt:lpstr>
      <vt:lpstr>Arial</vt:lpstr>
      <vt:lpstr>Garet</vt:lpstr>
      <vt:lpstr>Calibri</vt:lpstr>
      <vt:lpstr>Wingdings 2</vt:lpstr>
      <vt:lpstr>Garet Bold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as a Comparison Education Presentation in Cream Blue Yellow Nostalgic Handdrawn Style</dc:title>
  <dc:creator>Admin</dc:creator>
  <cp:lastModifiedBy>Winda Rika Lestari</cp:lastModifiedBy>
  <cp:revision>7</cp:revision>
  <dcterms:created xsi:type="dcterms:W3CDTF">2006-08-16T00:00:00Z</dcterms:created>
  <dcterms:modified xsi:type="dcterms:W3CDTF">2025-11-24T16:02:45Z</dcterms:modified>
  <dc:identifier>DAGYGn9tqaY</dc:identifier>
</cp:coreProperties>
</file>