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TT Interphases Bold" charset="1" panose="02000803060000020004"/>
      <p:regular r:id="rId12"/>
    </p:embeddedFont>
    <p:embeddedFont>
      <p:font typeface="Canva Sans" charset="1" panose="020B0503030501040103"/>
      <p:regular r:id="rId13"/>
    </p:embeddedFont>
    <p:embeddedFont>
      <p:font typeface="TT Interphases" charset="1" panose="0200050302000002000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F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093792" cy="10287000"/>
            <a:chOff x="0" y="0"/>
            <a:chExt cx="6791723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33482" t="0" r="33527" b="0"/>
            <a:stretch>
              <a:fillRect/>
            </a:stretch>
          </p:blipFill>
          <p:spPr>
            <a:xfrm flipH="false" flipV="false">
              <a:off x="0" y="0"/>
              <a:ext cx="6791723" cy="137160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5093792" y="7187330"/>
            <a:ext cx="9209252" cy="3099670"/>
            <a:chOff x="0" y="0"/>
            <a:chExt cx="2425482" cy="81637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25482" cy="816374"/>
            </a:xfrm>
            <a:custGeom>
              <a:avLst/>
              <a:gdLst/>
              <a:ahLst/>
              <a:cxnLst/>
              <a:rect r="r" b="b" t="t" l="l"/>
              <a:pathLst>
                <a:path h="816374" w="2425482">
                  <a:moveTo>
                    <a:pt x="0" y="0"/>
                  </a:moveTo>
                  <a:lnTo>
                    <a:pt x="2425482" y="0"/>
                  </a:lnTo>
                  <a:lnTo>
                    <a:pt x="2425482" y="816374"/>
                  </a:lnTo>
                  <a:lnTo>
                    <a:pt x="0" y="816374"/>
                  </a:lnTo>
                  <a:close/>
                </a:path>
              </a:pathLst>
            </a:custGeom>
            <a:solidFill>
              <a:srgbClr val="272726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425482" cy="8544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4303044" y="7187330"/>
            <a:ext cx="3984956" cy="3099670"/>
            <a:chOff x="0" y="0"/>
            <a:chExt cx="1049536" cy="81637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49536" cy="816374"/>
            </a:xfrm>
            <a:custGeom>
              <a:avLst/>
              <a:gdLst/>
              <a:ahLst/>
              <a:cxnLst/>
              <a:rect r="r" b="b" t="t" l="l"/>
              <a:pathLst>
                <a:path h="816374" w="1049536">
                  <a:moveTo>
                    <a:pt x="0" y="0"/>
                  </a:moveTo>
                  <a:lnTo>
                    <a:pt x="1049536" y="0"/>
                  </a:lnTo>
                  <a:lnTo>
                    <a:pt x="1049536" y="816374"/>
                  </a:lnTo>
                  <a:lnTo>
                    <a:pt x="0" y="816374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1049536" cy="8544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5809312" y="725096"/>
            <a:ext cx="11449988" cy="3369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988"/>
              </a:lnSpc>
            </a:pPr>
            <a:r>
              <a:rPr lang="en-US" sz="12988" spc="-896" b="true">
                <a:solidFill>
                  <a:srgbClr val="272726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Conditional Sentence Type 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194349" y="4563110"/>
            <a:ext cx="6630293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726"/>
                </a:solidFill>
                <a:latin typeface="Canva Sans"/>
                <a:ea typeface="Canva Sans"/>
                <a:cs typeface="Canva Sans"/>
                <a:sym typeface="Canva Sans"/>
              </a:rPr>
              <a:t>10</a:t>
            </a:r>
            <a:r>
              <a:rPr lang="en-US" sz="3399">
                <a:solidFill>
                  <a:srgbClr val="272726"/>
                </a:solidFill>
                <a:latin typeface="Canva Sans"/>
                <a:ea typeface="Canva Sans"/>
                <a:cs typeface="Canva Sans"/>
                <a:sym typeface="Canva Sans"/>
              </a:rPr>
              <a:t>th</a:t>
            </a:r>
            <a:r>
              <a:rPr lang="en-US" sz="3399">
                <a:solidFill>
                  <a:srgbClr val="272726"/>
                </a:solidFill>
                <a:latin typeface="Canva Sans"/>
                <a:ea typeface="Canva Sans"/>
                <a:cs typeface="Canva Sans"/>
                <a:sym typeface="Canva Sans"/>
              </a:rPr>
              <a:t> meeting 26 November 2025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F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5530757"/>
            <a:ext cx="18288000" cy="4756243"/>
            <a:chOff x="0" y="0"/>
            <a:chExt cx="4816593" cy="125267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1252673"/>
            </a:xfrm>
            <a:custGeom>
              <a:avLst/>
              <a:gdLst/>
              <a:ahLst/>
              <a:cxnLst/>
              <a:rect r="r" b="b" t="t" l="l"/>
              <a:pathLst>
                <a:path h="125267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252673"/>
                  </a:lnTo>
                  <a:lnTo>
                    <a:pt x="0" y="1252673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2907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284262" y="0"/>
            <a:ext cx="7003738" cy="3847353"/>
            <a:chOff x="0" y="0"/>
            <a:chExt cx="1844606" cy="101329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44606" cy="1013295"/>
            </a:xfrm>
            <a:custGeom>
              <a:avLst/>
              <a:gdLst/>
              <a:ahLst/>
              <a:cxnLst/>
              <a:rect r="r" b="b" t="t" l="l"/>
              <a:pathLst>
                <a:path h="1013295" w="1844606">
                  <a:moveTo>
                    <a:pt x="0" y="0"/>
                  </a:moveTo>
                  <a:lnTo>
                    <a:pt x="1844606" y="0"/>
                  </a:lnTo>
                  <a:lnTo>
                    <a:pt x="1844606" y="1013295"/>
                  </a:lnTo>
                  <a:lnTo>
                    <a:pt x="0" y="1013295"/>
                  </a:lnTo>
                  <a:close/>
                </a:path>
              </a:pathLst>
            </a:custGeom>
            <a:solidFill>
              <a:srgbClr val="27272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844606" cy="10513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2475189"/>
            <a:ext cx="8613395" cy="191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76"/>
              </a:lnSpc>
            </a:pPr>
            <a:r>
              <a:rPr lang="en-US" sz="14376" spc="-991" b="true">
                <a:solidFill>
                  <a:srgbClr val="272726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Agenda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804373" y="6457791"/>
            <a:ext cx="337419" cy="337419"/>
          </a:xfrm>
          <a:custGeom>
            <a:avLst/>
            <a:gdLst/>
            <a:ahLst/>
            <a:cxnLst/>
            <a:rect r="r" b="b" t="t" l="l"/>
            <a:pathLst>
              <a:path h="337419" w="337419">
                <a:moveTo>
                  <a:pt x="0" y="0"/>
                </a:moveTo>
                <a:lnTo>
                  <a:pt x="337419" y="0"/>
                </a:lnTo>
                <a:lnTo>
                  <a:pt x="337419" y="337419"/>
                </a:lnTo>
                <a:lnTo>
                  <a:pt x="0" y="3374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1284262" y="2628582"/>
            <a:ext cx="7003738" cy="7658418"/>
            <a:chOff x="0" y="0"/>
            <a:chExt cx="9338317" cy="10211224"/>
          </a:xfrm>
        </p:grpSpPr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4"/>
            <a:srcRect l="0" t="0" r="0" b="27147"/>
            <a:stretch>
              <a:fillRect/>
            </a:stretch>
          </p:blipFill>
          <p:spPr>
            <a:xfrm flipH="false" flipV="false">
              <a:off x="0" y="0"/>
              <a:ext cx="9338317" cy="10211224"/>
            </a:xfrm>
            <a:prstGeom prst="rect">
              <a:avLst/>
            </a:prstGeom>
          </p:spPr>
        </p:pic>
      </p:grpSp>
      <p:sp>
        <p:nvSpPr>
          <p:cNvPr name="TextBox 12" id="12"/>
          <p:cNvSpPr txBox="true"/>
          <p:nvPr/>
        </p:nvSpPr>
        <p:spPr>
          <a:xfrm rot="0">
            <a:off x="1451166" y="6305391"/>
            <a:ext cx="6588115" cy="657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71"/>
              </a:lnSpc>
            </a:pPr>
            <a:r>
              <a:rPr lang="en-US" b="true" sz="3335" spc="-83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CONDITIONAL SENTENCE TYPE 1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804373" y="7404269"/>
            <a:ext cx="337419" cy="337419"/>
          </a:xfrm>
          <a:custGeom>
            <a:avLst/>
            <a:gdLst/>
            <a:ahLst/>
            <a:cxnLst/>
            <a:rect r="r" b="b" t="t" l="l"/>
            <a:pathLst>
              <a:path h="337419" w="337419">
                <a:moveTo>
                  <a:pt x="0" y="0"/>
                </a:moveTo>
                <a:lnTo>
                  <a:pt x="337419" y="0"/>
                </a:lnTo>
                <a:lnTo>
                  <a:pt x="337419" y="337419"/>
                </a:lnTo>
                <a:lnTo>
                  <a:pt x="0" y="3374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451166" y="7251869"/>
            <a:ext cx="6588115" cy="1373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71"/>
              </a:lnSpc>
            </a:pPr>
            <a:r>
              <a:rPr lang="en-US" b="true" sz="3335" spc="-83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PRACTICE CONDITIONAL SENTENCE TYPE 1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EEEF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0"/>
            <a:ext cx="9144000" cy="10287000"/>
            <a:chOff x="0" y="0"/>
            <a:chExt cx="2408296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08296" cy="2709333"/>
            </a:xfrm>
            <a:custGeom>
              <a:avLst/>
              <a:gdLst/>
              <a:ahLst/>
              <a:cxnLst/>
              <a:rect r="r" b="b" t="t" l="l"/>
              <a:pathLst>
                <a:path h="2709333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7272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408296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506892" y="9560703"/>
            <a:ext cx="19048338" cy="1452594"/>
            <a:chOff x="0" y="0"/>
            <a:chExt cx="5016846" cy="38257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16846" cy="382576"/>
            </a:xfrm>
            <a:custGeom>
              <a:avLst/>
              <a:gdLst/>
              <a:ahLst/>
              <a:cxnLst/>
              <a:rect r="r" b="b" t="t" l="l"/>
              <a:pathLst>
                <a:path h="382576" w="5016846">
                  <a:moveTo>
                    <a:pt x="0" y="0"/>
                  </a:moveTo>
                  <a:lnTo>
                    <a:pt x="5016846" y="0"/>
                  </a:lnTo>
                  <a:lnTo>
                    <a:pt x="5016846" y="382576"/>
                  </a:lnTo>
                  <a:lnTo>
                    <a:pt x="0" y="382576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5016846" cy="4206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2533027"/>
            <a:ext cx="7165804" cy="4099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33"/>
              </a:lnSpc>
            </a:pPr>
            <a:r>
              <a:rPr lang="en-US" b="true" sz="10633" spc="-733">
                <a:solidFill>
                  <a:srgbClr val="272726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Conditional Sentence Type 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957925" y="2637797"/>
            <a:ext cx="7516151" cy="4377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5476" spc="-136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Describe a real and possible situation in the future. It’s used for conditions that are likely to happen.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EEEF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06892" y="9560703"/>
            <a:ext cx="19048338" cy="1452594"/>
            <a:chOff x="0" y="0"/>
            <a:chExt cx="5016846" cy="3825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16846" cy="382576"/>
            </a:xfrm>
            <a:custGeom>
              <a:avLst/>
              <a:gdLst/>
              <a:ahLst/>
              <a:cxnLst/>
              <a:rect r="r" b="b" t="t" l="l"/>
              <a:pathLst>
                <a:path h="382576" w="5016846">
                  <a:moveTo>
                    <a:pt x="0" y="0"/>
                  </a:moveTo>
                  <a:lnTo>
                    <a:pt x="5016846" y="0"/>
                  </a:lnTo>
                  <a:lnTo>
                    <a:pt x="5016846" y="382576"/>
                  </a:lnTo>
                  <a:lnTo>
                    <a:pt x="0" y="382576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16846" cy="4206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993260" y="152400"/>
            <a:ext cx="12301481" cy="2168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47"/>
              </a:lnSpc>
            </a:pPr>
            <a:r>
              <a:rPr lang="en-US" b="true" sz="8347" spc="-575">
                <a:solidFill>
                  <a:srgbClr val="272726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Structure:</a:t>
            </a:r>
          </a:p>
          <a:p>
            <a:pPr algn="ctr">
              <a:lnSpc>
                <a:spcPts val="8347"/>
              </a:lnSpc>
            </a:pPr>
            <a:r>
              <a:rPr lang="en-US" b="true" sz="8347" spc="-575">
                <a:solidFill>
                  <a:srgbClr val="272726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Conditional Sentence Type 1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005417" y="3209919"/>
            <a:ext cx="10277167" cy="870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121"/>
              </a:lnSpc>
            </a:pPr>
            <a:r>
              <a:rPr lang="en-US" b="true" sz="5086" spc="-127">
                <a:solidFill>
                  <a:srgbClr val="00BF63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If + Present Simple</a:t>
            </a:r>
            <a:r>
              <a:rPr lang="en-US" sz="5086" spc="-127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, Will + Base Verb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29108" y="4655152"/>
            <a:ext cx="16030192" cy="2661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098237" indent="-549118" lvl="1">
              <a:lnSpc>
                <a:spcPts val="7121"/>
              </a:lnSpc>
              <a:buAutoNum type="arabicPeriod" startAt="1"/>
            </a:pPr>
            <a:r>
              <a:rPr lang="en-US" b="true" sz="5086" spc="-127">
                <a:solidFill>
                  <a:srgbClr val="00BF63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If it rains</a:t>
            </a:r>
            <a:r>
              <a:rPr lang="en-US" sz="5086" spc="-127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, we will cancel the picnic.</a:t>
            </a:r>
          </a:p>
          <a:p>
            <a:pPr algn="l" marL="1098237" indent="-549118" lvl="1">
              <a:lnSpc>
                <a:spcPts val="7121"/>
              </a:lnSpc>
              <a:buAutoNum type="arabicPeriod" startAt="1"/>
            </a:pPr>
            <a:r>
              <a:rPr lang="en-US" b="true" sz="5086" spc="-127">
                <a:solidFill>
                  <a:srgbClr val="00BF63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If the company invests </a:t>
            </a:r>
            <a:r>
              <a:rPr lang="en-US" sz="5086" spc="-127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in new technology, it will increase its productivity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F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06892" y="9560703"/>
            <a:ext cx="19048338" cy="1452594"/>
            <a:chOff x="0" y="0"/>
            <a:chExt cx="5016846" cy="3825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16846" cy="382576"/>
            </a:xfrm>
            <a:custGeom>
              <a:avLst/>
              <a:gdLst/>
              <a:ahLst/>
              <a:cxnLst/>
              <a:rect r="r" b="b" t="t" l="l"/>
              <a:pathLst>
                <a:path h="382576" w="5016846">
                  <a:moveTo>
                    <a:pt x="0" y="0"/>
                  </a:moveTo>
                  <a:lnTo>
                    <a:pt x="5016846" y="0"/>
                  </a:lnTo>
                  <a:lnTo>
                    <a:pt x="5016846" y="382576"/>
                  </a:lnTo>
                  <a:lnTo>
                    <a:pt x="0" y="382576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16846" cy="4206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272360" y="2892405"/>
            <a:ext cx="6306493" cy="5718200"/>
          </a:xfrm>
          <a:custGeom>
            <a:avLst/>
            <a:gdLst/>
            <a:ahLst/>
            <a:cxnLst/>
            <a:rect r="r" b="b" t="t" l="l"/>
            <a:pathLst>
              <a:path h="5718200" w="6306493">
                <a:moveTo>
                  <a:pt x="0" y="0"/>
                </a:moveTo>
                <a:lnTo>
                  <a:pt x="6306493" y="0"/>
                </a:lnTo>
                <a:lnTo>
                  <a:pt x="6306493" y="5718200"/>
                </a:lnTo>
                <a:lnTo>
                  <a:pt x="0" y="5718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093464" y="470190"/>
            <a:ext cx="12301481" cy="2168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47"/>
              </a:lnSpc>
            </a:pPr>
            <a:r>
              <a:rPr lang="en-US" b="true" sz="8347" spc="-575">
                <a:solidFill>
                  <a:srgbClr val="272726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Scan this barcode to practice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EEEF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933185"/>
            <a:chOff x="0" y="0"/>
            <a:chExt cx="4816593" cy="50915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509152"/>
            </a:xfrm>
            <a:custGeom>
              <a:avLst/>
              <a:gdLst/>
              <a:ahLst/>
              <a:cxnLst/>
              <a:rect r="r" b="b" t="t" l="l"/>
              <a:pathLst>
                <a:path h="509152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09152"/>
                  </a:lnTo>
                  <a:lnTo>
                    <a:pt x="0" y="509152"/>
                  </a:lnTo>
                  <a:close/>
                </a:path>
              </a:pathLst>
            </a:custGeom>
            <a:solidFill>
              <a:srgbClr val="27272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5472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234055" y="4511650"/>
            <a:ext cx="10324255" cy="191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76"/>
              </a:lnSpc>
            </a:pPr>
            <a:r>
              <a:rPr lang="en-US" sz="14376" spc="-991" b="true">
                <a:solidFill>
                  <a:srgbClr val="272726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Thank You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5792179" y="4051287"/>
            <a:ext cx="2495821" cy="2571750"/>
            <a:chOff x="0" y="0"/>
            <a:chExt cx="1049536" cy="108146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49536" cy="1081465"/>
            </a:xfrm>
            <a:custGeom>
              <a:avLst/>
              <a:gdLst/>
              <a:ahLst/>
              <a:cxnLst/>
              <a:rect r="r" b="b" t="t" l="l"/>
              <a:pathLst>
                <a:path h="1081465" w="1049536">
                  <a:moveTo>
                    <a:pt x="0" y="0"/>
                  </a:moveTo>
                  <a:lnTo>
                    <a:pt x="1049536" y="0"/>
                  </a:lnTo>
                  <a:lnTo>
                    <a:pt x="1049536" y="1081465"/>
                  </a:lnTo>
                  <a:lnTo>
                    <a:pt x="0" y="1081465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049536" cy="11195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DAG6VEd0s4s</dc:identifier>
  <dcterms:modified xsi:type="dcterms:W3CDTF">2011-08-01T06:04:30Z</dcterms:modified>
  <cp:revision>1</cp:revision>
  <dc:title>Copy of Creating Job Description</dc:title>
</cp:coreProperties>
</file>