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6" r:id="rId9"/>
    <p:sldId id="267" r:id="rId10"/>
    <p:sldId id="268" r:id="rId11"/>
    <p:sldId id="265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Nine by Five" panose="020B0604020202020204" charset="0"/>
      <p:regular r:id="rId21"/>
    </p:embeddedFont>
    <p:embeddedFont>
      <p:font typeface="Norweste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5" autoAdjust="0"/>
    <p:restoredTop sz="94622" autoAdjust="0"/>
  </p:normalViewPr>
  <p:slideViewPr>
    <p:cSldViewPr>
      <p:cViewPr varScale="1">
        <p:scale>
          <a:sx n="42" d="100"/>
          <a:sy n="42" d="100"/>
        </p:scale>
        <p:origin x="2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49A0-6FB4-42FB-B211-114CF691908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834B-14F1-4C46-9C0B-784A366C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C834B-14F1-4C46-9C0B-784A366C23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426273" y="1804802"/>
            <a:ext cx="13435453" cy="6649927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9388" y="0"/>
                  </a:moveTo>
                  <a:lnTo>
                    <a:pt x="3509168" y="0"/>
                  </a:lnTo>
                  <a:cubicBezTo>
                    <a:pt x="3525398" y="0"/>
                    <a:pt x="3538556" y="13157"/>
                    <a:pt x="3538556" y="29388"/>
                  </a:cubicBezTo>
                  <a:lnTo>
                    <a:pt x="3538556" y="1722033"/>
                  </a:lnTo>
                  <a:cubicBezTo>
                    <a:pt x="3538556" y="1738264"/>
                    <a:pt x="3525398" y="1751421"/>
                    <a:pt x="3509168" y="1751421"/>
                  </a:cubicBezTo>
                  <a:lnTo>
                    <a:pt x="29388" y="1751421"/>
                  </a:lnTo>
                  <a:cubicBezTo>
                    <a:pt x="13157" y="1751421"/>
                    <a:pt x="0" y="1738264"/>
                    <a:pt x="0" y="1722033"/>
                  </a:cubicBezTo>
                  <a:lnTo>
                    <a:pt x="0" y="29388"/>
                  </a:lnTo>
                  <a:cubicBezTo>
                    <a:pt x="0" y="13157"/>
                    <a:pt x="13157" y="0"/>
                    <a:pt x="29388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38556" cy="178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58694" y="4456353"/>
            <a:ext cx="11111034" cy="132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Eksponen</a:t>
            </a:r>
            <a:r>
              <a:rPr lang="en-US" sz="7200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 dan </a:t>
            </a:r>
            <a:r>
              <a:rPr lang="en-US" sz="7200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logaritma</a:t>
            </a:r>
            <a:endParaRPr lang="en-US" sz="7200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91596" y="3422852"/>
            <a:ext cx="7955080" cy="140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  <a:spcBef>
                <a:spcPct val="0"/>
              </a:spcBef>
            </a:pPr>
            <a:r>
              <a:rPr lang="en-US" sz="8504" spc="1887" dirty="0" err="1">
                <a:solidFill>
                  <a:srgbClr val="000000"/>
                </a:solidFill>
                <a:latin typeface="Nine by Five"/>
                <a:ea typeface="Nine by Five"/>
                <a:cs typeface="Nine by Five"/>
                <a:sym typeface="Nine by Five"/>
              </a:rPr>
              <a:t>Fungsi</a:t>
            </a:r>
            <a:endParaRPr lang="en-US" sz="8504" spc="1887" dirty="0">
              <a:solidFill>
                <a:srgbClr val="000000"/>
              </a:solidFill>
              <a:latin typeface="Nine by Five"/>
              <a:ea typeface="Nine by Five"/>
              <a:cs typeface="Nine by Five"/>
              <a:sym typeface="Nine by Fiv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A557B-4D77-2619-9E8F-AFC487C92D6B}"/>
              </a:ext>
            </a:extLst>
          </p:cNvPr>
          <p:cNvSpPr txBox="1"/>
          <p:nvPr/>
        </p:nvSpPr>
        <p:spPr>
          <a:xfrm>
            <a:off x="4574943" y="5143500"/>
            <a:ext cx="9478536" cy="134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906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Radhita</a:t>
            </a:r>
            <a:r>
              <a:rPr lang="en-US" sz="3200" b="1" dirty="0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Asfarina</a:t>
            </a:r>
            <a:r>
              <a:rPr lang="en-US" sz="3200" b="1" dirty="0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Annizar</a:t>
            </a:r>
            <a:r>
              <a:rPr lang="en-US" sz="3200" b="1" dirty="0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M.Sc</a:t>
            </a:r>
            <a:endParaRPr lang="en-US" sz="3200" b="1" dirty="0">
              <a:solidFill>
                <a:srgbClr val="000000"/>
              </a:solidFill>
              <a:ea typeface="Norwester"/>
              <a:cs typeface="Norwester"/>
              <a:sym typeface="Norwe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273710"/>
            <a:ext cx="11658600" cy="4525963"/>
          </a:xfrm>
        </p:spPr>
        <p:txBody>
          <a:bodyPr>
            <a:noAutofit/>
          </a:bodyPr>
          <a:lstStyle/>
          <a:p>
            <a:pPr marL="936117" indent="-771525">
              <a:buAutoNum type="arabicPeriod"/>
            </a:pPr>
            <a:r>
              <a:rPr lang="sv-SE" sz="4000" dirty="0"/>
              <a:t>Hitunglah nilai dari  log 25 + log 5 + log 80</a:t>
            </a:r>
            <a:endParaRPr lang="id-ID" sz="4000" dirty="0"/>
          </a:p>
          <a:p>
            <a:pPr marL="1320165" lvl="1" indent="-771525">
              <a:buNone/>
            </a:pPr>
            <a:r>
              <a:rPr lang="id-ID" sz="4000" dirty="0"/>
              <a:t>   Jawab:</a:t>
            </a:r>
          </a:p>
          <a:p>
            <a:pPr marL="1320165" lvl="1" indent="-771525">
              <a:buNone/>
            </a:pPr>
            <a:r>
              <a:rPr lang="id-ID" sz="4000" dirty="0"/>
              <a:t>   </a:t>
            </a:r>
            <a:r>
              <a:rPr lang="nn-NO" sz="4000" dirty="0"/>
              <a:t>log 25 + log 5 + log 80</a:t>
            </a:r>
            <a:br>
              <a:rPr lang="nn-NO" sz="4000" dirty="0"/>
            </a:br>
            <a:r>
              <a:rPr lang="nn-NO" sz="4000" dirty="0"/>
              <a:t>= log (25 x 5 x 80)</a:t>
            </a:r>
            <a:br>
              <a:rPr lang="nn-NO" sz="4000" dirty="0"/>
            </a:br>
            <a:r>
              <a:rPr lang="nn-NO" sz="4000" dirty="0"/>
              <a:t>= log 10000 </a:t>
            </a:r>
            <a:r>
              <a:rPr lang="sv-SE" sz="4000" dirty="0"/>
              <a:t> </a:t>
            </a:r>
            <a:endParaRPr lang="id-ID" sz="4000" dirty="0"/>
          </a:p>
          <a:p>
            <a:pPr marL="1320165" lvl="1" indent="-771525">
              <a:buNone/>
            </a:pPr>
            <a:r>
              <a:rPr lang="id-ID" sz="4000" dirty="0"/>
              <a:t>      = log 10⁴</a:t>
            </a:r>
          </a:p>
          <a:p>
            <a:pPr marL="1320165" lvl="1" indent="-771525">
              <a:buNone/>
            </a:pPr>
            <a:r>
              <a:rPr lang="id-ID" sz="4000" dirty="0"/>
              <a:t>	= 4</a:t>
            </a:r>
          </a:p>
          <a:p>
            <a:pPr marL="1320165" lvl="1" indent="-771525">
              <a:buNone/>
            </a:pPr>
            <a:endParaRPr lang="id-ID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52500"/>
            <a:ext cx="6324600" cy="1143000"/>
          </a:xfrm>
        </p:spPr>
        <p:txBody>
          <a:bodyPr/>
          <a:lstStyle/>
          <a:p>
            <a:r>
              <a:rPr lang="id-ID" dirty="0">
                <a:latin typeface="Arial Black" panose="020B0A04020102020204" pitchFamily="34" charset="0"/>
              </a:rPr>
              <a:t>Contoh soal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64787" y="4379578"/>
            <a:ext cx="13285783" cy="2837103"/>
            <a:chOff x="0" y="0"/>
            <a:chExt cx="2894169" cy="6180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4169" cy="618033"/>
            </a:xfrm>
            <a:custGeom>
              <a:avLst/>
              <a:gdLst/>
              <a:ahLst/>
              <a:cxnLst/>
              <a:rect l="l" t="t" r="r" b="b"/>
              <a:pathLst>
                <a:path w="2894169" h="618033">
                  <a:moveTo>
                    <a:pt x="29719" y="0"/>
                  </a:moveTo>
                  <a:lnTo>
                    <a:pt x="2864451" y="0"/>
                  </a:lnTo>
                  <a:cubicBezTo>
                    <a:pt x="2880864" y="0"/>
                    <a:pt x="2894169" y="13306"/>
                    <a:pt x="2894169" y="29719"/>
                  </a:cubicBezTo>
                  <a:lnTo>
                    <a:pt x="2894169" y="588315"/>
                  </a:lnTo>
                  <a:cubicBezTo>
                    <a:pt x="2894169" y="604728"/>
                    <a:pt x="2880864" y="618033"/>
                    <a:pt x="2864451" y="618033"/>
                  </a:cubicBezTo>
                  <a:lnTo>
                    <a:pt x="29719" y="618033"/>
                  </a:lnTo>
                  <a:cubicBezTo>
                    <a:pt x="13306" y="618033"/>
                    <a:pt x="0" y="604728"/>
                    <a:pt x="0" y="588315"/>
                  </a:cubicBezTo>
                  <a:lnTo>
                    <a:pt x="0" y="29719"/>
                  </a:lnTo>
                  <a:cubicBezTo>
                    <a:pt x="0" y="13306"/>
                    <a:pt x="13306" y="0"/>
                    <a:pt x="2971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94169" cy="656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78710" y="4973768"/>
            <a:ext cx="11696322" cy="164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4"/>
              </a:lnSpc>
              <a:spcBef>
                <a:spcPct val="0"/>
              </a:spcBef>
            </a:pPr>
            <a:r>
              <a:rPr lang="en-US" sz="10282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SEMANGAT!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518367" y="3874123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FFFFFF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33480" y="942419"/>
            <a:ext cx="12372703" cy="136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en-US" sz="8504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Fungsi</a:t>
            </a:r>
            <a:r>
              <a:rPr lang="en-US" sz="8504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 EKSPONEN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2742" y="2720246"/>
            <a:ext cx="11949240" cy="265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7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Adalah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fungsi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konstantanya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dipangkatkan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dengan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variabel-variabel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bebasnya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Bentuk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persamaan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fungsi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eksponen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adalah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sebagai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berikut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844990" y="2398581"/>
            <a:ext cx="8213410" cy="73727"/>
          </a:xfrm>
          <a:prstGeom prst="line">
            <a:avLst/>
          </a:prstGeom>
          <a:ln w="123825" cap="flat">
            <a:solidFill>
              <a:srgbClr val="082A4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C1CE1B-56CE-01E8-A778-C628FE7553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783" t="56607" r="80771" b="31452"/>
          <a:stretch/>
        </p:blipFill>
        <p:spPr>
          <a:xfrm>
            <a:off x="1867013" y="5850643"/>
            <a:ext cx="3695587" cy="2374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D5F8F8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14863" y="256646"/>
            <a:ext cx="12372703" cy="133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id-ID" sz="6000" b="1" dirty="0"/>
              <a:t>Fungsi eksponen dengan basis b &gt; 1</a:t>
            </a:r>
            <a:endParaRPr lang="en-US" sz="6000" b="1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4864" y="2506090"/>
            <a:ext cx="13812102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4400" dirty="0"/>
              <a:t>Fungsi eksponen dengan basis b </a:t>
            </a:r>
            <a:r>
              <a:rPr lang="en-US" sz="4400" dirty="0"/>
              <a:t>&gt; </a:t>
            </a:r>
            <a:r>
              <a:rPr lang="id-ID" sz="4400" dirty="0"/>
              <a:t>1 bentuknya adalah:</a:t>
            </a:r>
            <a:endParaRPr lang="en-US" sz="4400" dirty="0"/>
          </a:p>
          <a:p>
            <a:endParaRPr lang="id-ID" sz="4400" dirty="0"/>
          </a:p>
          <a:p>
            <a:pPr>
              <a:buNone/>
            </a:pPr>
            <a:r>
              <a:rPr lang="id-ID" sz="4400" dirty="0"/>
              <a:t>	</a:t>
            </a:r>
            <a:r>
              <a:rPr lang="id-ID" sz="4400" b="1" dirty="0"/>
              <a:t>Y = f(x) = bˣ</a:t>
            </a:r>
            <a:endParaRPr lang="en-US" sz="4400" b="1" dirty="0"/>
          </a:p>
          <a:p>
            <a:pPr>
              <a:buNone/>
            </a:pPr>
            <a:endParaRPr lang="id-ID" sz="4400" dirty="0"/>
          </a:p>
          <a:p>
            <a:pPr>
              <a:buNone/>
            </a:pPr>
            <a:r>
              <a:rPr lang="id-ID" sz="4400" dirty="0"/>
              <a:t>	dimana:</a:t>
            </a:r>
          </a:p>
          <a:p>
            <a:pPr>
              <a:buNone/>
            </a:pPr>
            <a:r>
              <a:rPr lang="id-ID" sz="4400" dirty="0"/>
              <a:t> 	Y = variabel tak bebas</a:t>
            </a:r>
          </a:p>
          <a:p>
            <a:pPr>
              <a:buNone/>
            </a:pPr>
            <a:r>
              <a:rPr lang="id-ID" sz="4400" dirty="0"/>
              <a:t>	X = variabel bebas</a:t>
            </a:r>
          </a:p>
          <a:p>
            <a:pPr>
              <a:buNone/>
            </a:pPr>
            <a:r>
              <a:rPr lang="id-ID" sz="4400" dirty="0"/>
              <a:t>	b = bilangan nyata positif yang lebih besar 1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114863" y="1738724"/>
            <a:ext cx="11220518" cy="100187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FFFFFF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2860" y="681726"/>
            <a:ext cx="12372703" cy="136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en-US" sz="8504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Contoh</a:t>
            </a:r>
            <a:endParaRPr lang="en-US" sz="8504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38279" y="2814152"/>
            <a:ext cx="12397284" cy="573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600" dirty="0"/>
              <a:t>Jika diketahui fungsi eksponen Y = f(X) = 2ˣ. Gambarkanlah fungsi ini!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id-ID" sz="3600" b="1" dirty="0"/>
              <a:t>Jawab:</a:t>
            </a:r>
          </a:p>
          <a:p>
            <a:pPr marL="354013" lvl="1" indent="0">
              <a:lnSpc>
                <a:spcPct val="150000"/>
              </a:lnSpc>
              <a:buNone/>
            </a:pPr>
            <a:r>
              <a:rPr lang="id-ID" sz="3600" dirty="0"/>
              <a:t>Untuk meggambar fungsi ini pertama</a:t>
            </a:r>
            <a:r>
              <a:rPr lang="en-US" sz="3600" dirty="0"/>
              <a:t>,</a:t>
            </a:r>
            <a:r>
              <a:rPr lang="id-ID" sz="3600" dirty="0"/>
              <a:t> harus dibuat tabel yang menghubungkan nilai X dan Y sebagai titik-titik koordinat (tabel 1). Kemudian, fungsi ini digambarkan dalam </a:t>
            </a:r>
            <a:r>
              <a:rPr lang="en-US" sz="3600" dirty="0" err="1"/>
              <a:t>bidang</a:t>
            </a:r>
            <a:r>
              <a:rPr lang="id-ID" sz="3600" dirty="0"/>
              <a:t> cartesius.</a:t>
            </a:r>
          </a:p>
          <a:p>
            <a:pPr marL="354013" lvl="1" indent="0">
              <a:lnSpc>
                <a:spcPct val="150000"/>
              </a:lnSpc>
              <a:buNone/>
            </a:pPr>
            <a:endParaRPr lang="id-ID" sz="3600" dirty="0"/>
          </a:p>
        </p:txBody>
      </p:sp>
      <p:sp>
        <p:nvSpPr>
          <p:cNvPr id="10" name="AutoShape 10"/>
          <p:cNvSpPr/>
          <p:nvPr/>
        </p:nvSpPr>
        <p:spPr>
          <a:xfrm flipV="1">
            <a:off x="1938279" y="2189068"/>
            <a:ext cx="3319521" cy="28980"/>
          </a:xfrm>
          <a:prstGeom prst="line">
            <a:avLst/>
          </a:prstGeom>
          <a:ln w="123825" cap="flat">
            <a:solidFill>
              <a:srgbClr val="082A4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FFFFFF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2859" y="492972"/>
            <a:ext cx="3294521" cy="1362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en-US" sz="8504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TABEL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62860" y="4192381"/>
            <a:ext cx="9516485" cy="85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5986" lvl="1" indent="-552993" algn="l">
              <a:lnSpc>
                <a:spcPts val="7171"/>
              </a:lnSpc>
              <a:buAutoNum type="arabicPeriod"/>
            </a:pPr>
            <a:endParaRPr lang="en-US" sz="5122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AF4C922-DEEC-71DE-E0D8-FADDE63D7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55609"/>
              </p:ext>
            </p:extLst>
          </p:nvPr>
        </p:nvGraphicFramePr>
        <p:xfrm>
          <a:off x="1962859" y="2129494"/>
          <a:ext cx="12372704" cy="132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3519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19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A65C8BE5-085D-B91B-78F6-8B039886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32979" t="42887" r="45370" b="20703"/>
          <a:stretch>
            <a:fillRect/>
          </a:stretch>
        </p:blipFill>
        <p:spPr bwMode="auto">
          <a:xfrm>
            <a:off x="7544440" y="4520086"/>
            <a:ext cx="6778833" cy="64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ular Callout 4">
            <a:extLst>
              <a:ext uri="{FF2B5EF4-FFF2-40B4-BE49-F238E27FC236}">
                <a16:creationId xmlns:a16="http://schemas.microsoft.com/office/drawing/2014/main" id="{B031C249-363C-F0BA-3C5A-D88A86347BA5}"/>
              </a:ext>
            </a:extLst>
          </p:cNvPr>
          <p:cNvSpPr/>
          <p:nvPr/>
        </p:nvSpPr>
        <p:spPr>
          <a:xfrm>
            <a:off x="-512908" y="4532601"/>
            <a:ext cx="7527232" cy="57286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Untuk nilai x dimulai dr -3 itu bebas ya jadi bisa dimulai dr -3 atau -2 atau -4 juga bs tdk hrs saklek -3 (semakin banyak yg digambr maka garis akan semakin panjang)</a:t>
            </a:r>
          </a:p>
          <a:p>
            <a:pPr algn="ctr"/>
            <a:endParaRPr lang="id-ID" sz="3200" dirty="0"/>
          </a:p>
          <a:p>
            <a:pPr algn="ctr"/>
            <a:r>
              <a:rPr lang="id-ID" sz="3200" dirty="0"/>
              <a:t>Kemudian nilai x dimasukan ke fungsi eksponennya.. F(x) = 2ˣ = 2¯³ = ½³ = 1/8</a:t>
            </a:r>
          </a:p>
          <a:p>
            <a:pPr algn="ctr"/>
            <a:r>
              <a:rPr lang="id-ID" sz="3200" dirty="0"/>
              <a:t>Dst sampai ke nilai x=2 akan diperoleh nilai y sesuai tabel di atas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D5F8F8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77591" y="694358"/>
            <a:ext cx="13419409" cy="13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id-ID" sz="6600" b="1" dirty="0"/>
              <a:t>Fungsi Eksponen dengan basis 0&lt;b&lt;1</a:t>
            </a:r>
            <a:endParaRPr lang="en-US" sz="6600" b="1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677591" y="2400299"/>
            <a:ext cx="12928625" cy="1359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962860" y="4192381"/>
            <a:ext cx="9516485" cy="85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2993" lvl="1" algn="l">
              <a:lnSpc>
                <a:spcPts val="7171"/>
              </a:lnSpc>
            </a:pPr>
            <a:endParaRPr lang="en-US" sz="5122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BA389-7A7C-C8B7-5282-D2C901890226}"/>
              </a:ext>
            </a:extLst>
          </p:cNvPr>
          <p:cNvSpPr txBox="1"/>
          <p:nvPr/>
        </p:nvSpPr>
        <p:spPr>
          <a:xfrm>
            <a:off x="677590" y="3198127"/>
            <a:ext cx="13648009" cy="369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4000" dirty="0"/>
              <a:t>Dalam kasus fungsi eksponen seperti ini sifat-sifatnya berlawanan dengan fungsi eksponen b &gt; 1. (nilai Y akan menurun kontinu bila X naik). Berikut ini contoh dari fungsi eksponen bila b antara 0 sampai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00125" y="612299"/>
            <a:ext cx="17287748" cy="9034931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4307" y="0"/>
                  </a:moveTo>
                  <a:lnTo>
                    <a:pt x="3514249" y="0"/>
                  </a:lnTo>
                  <a:cubicBezTo>
                    <a:pt x="3520696" y="0"/>
                    <a:pt x="3526878" y="2561"/>
                    <a:pt x="3531436" y="7119"/>
                  </a:cubicBezTo>
                  <a:cubicBezTo>
                    <a:pt x="3535995" y="11678"/>
                    <a:pt x="3538556" y="17860"/>
                    <a:pt x="3538556" y="24307"/>
                  </a:cubicBezTo>
                  <a:lnTo>
                    <a:pt x="3538556" y="1727114"/>
                  </a:lnTo>
                  <a:cubicBezTo>
                    <a:pt x="3538556" y="1740539"/>
                    <a:pt x="3527673" y="1751421"/>
                    <a:pt x="3514249" y="1751421"/>
                  </a:cubicBezTo>
                  <a:lnTo>
                    <a:pt x="24307" y="1751421"/>
                  </a:lnTo>
                  <a:cubicBezTo>
                    <a:pt x="10883" y="1751421"/>
                    <a:pt x="0" y="1740539"/>
                    <a:pt x="0" y="1727114"/>
                  </a:cubicBezTo>
                  <a:lnTo>
                    <a:pt x="0" y="24307"/>
                  </a:lnTo>
                  <a:cubicBezTo>
                    <a:pt x="0" y="10883"/>
                    <a:pt x="10883" y="0"/>
                    <a:pt x="2430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38556" cy="178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70730" y="1270123"/>
            <a:ext cx="2909228" cy="79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2"/>
              </a:lnSpc>
              <a:spcBef>
                <a:spcPct val="0"/>
              </a:spcBef>
            </a:pPr>
            <a:r>
              <a:rPr lang="en-US" sz="4758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Contoh</a:t>
            </a:r>
            <a:r>
              <a:rPr lang="en-US" sz="4758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3832" y="2282088"/>
            <a:ext cx="15664276" cy="2878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sz="3200" dirty="0"/>
              <a:t>Jika diketahui fungsi eksponen Y = f(X) = 0,2ˣ. Gambarkanlah fungsi ini!</a:t>
            </a:r>
          </a:p>
          <a:p>
            <a:pPr algn="just">
              <a:lnSpc>
                <a:spcPct val="150000"/>
              </a:lnSpc>
              <a:buNone/>
            </a:pPr>
            <a:r>
              <a:rPr lang="id-ID" sz="3200" dirty="0"/>
              <a:t> Jawab:</a:t>
            </a:r>
            <a:endParaRPr lang="en-US" sz="3200" dirty="0"/>
          </a:p>
          <a:p>
            <a:pPr algn="just">
              <a:lnSpc>
                <a:spcPct val="150000"/>
              </a:lnSpc>
              <a:buNone/>
            </a:pPr>
            <a:endParaRPr lang="id-ID" sz="3200" dirty="0"/>
          </a:p>
          <a:p>
            <a:pPr algn="just">
              <a:lnSpc>
                <a:spcPct val="150000"/>
              </a:lnSpc>
              <a:buNone/>
            </a:pPr>
            <a:r>
              <a:rPr lang="id-ID" sz="3200" dirty="0"/>
              <a:t>	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0B2614-4DF6-1EA5-3B7D-2AA562635C8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4741" y="3776792"/>
            <a:ext cx="9856659" cy="1461052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FA5BE9C-1C6B-9857-C2C8-F99C3C77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 l="41126" t="43954" r="43159" b="28551"/>
          <a:stretch>
            <a:fillRect/>
          </a:stretch>
        </p:blipFill>
        <p:spPr bwMode="auto">
          <a:xfrm>
            <a:off x="11262446" y="3123723"/>
            <a:ext cx="6250061" cy="614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300" y="2023262"/>
            <a:ext cx="1653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n-NO" sz="4400" dirty="0"/>
              <a:t>Logaritma adalah operasi matematika yang merupakan kebalikan dari eksponen atau pemangkatan.</a:t>
            </a:r>
            <a:endParaRPr lang="id-ID" sz="4400" dirty="0"/>
          </a:p>
          <a:p>
            <a:pPr>
              <a:lnSpc>
                <a:spcPct val="200000"/>
              </a:lnSpc>
            </a:pPr>
            <a:endParaRPr lang="id-ID" sz="4400" dirty="0"/>
          </a:p>
          <a:p>
            <a:pPr>
              <a:lnSpc>
                <a:spcPct val="200000"/>
              </a:lnSpc>
            </a:pPr>
            <a:endParaRPr lang="id-ID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821505"/>
            <a:ext cx="6743700" cy="1143000"/>
          </a:xfrm>
        </p:spPr>
        <p:txBody>
          <a:bodyPr>
            <a:noAutofit/>
          </a:bodyPr>
          <a:lstStyle/>
          <a:p>
            <a:pPr algn="just"/>
            <a:r>
              <a:rPr lang="id-ID" sz="6000" b="1" dirty="0"/>
              <a:t>Fungsi Logaritma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3616" t="28832" r="63311" b="38022"/>
          <a:stretch>
            <a:fillRect/>
          </a:stretch>
        </p:blipFill>
        <p:spPr bwMode="auto">
          <a:xfrm>
            <a:off x="876300" y="5143500"/>
            <a:ext cx="5704835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226" y="952500"/>
            <a:ext cx="7086600" cy="1143000"/>
          </a:xfrm>
        </p:spPr>
        <p:txBody>
          <a:bodyPr>
            <a:normAutofit/>
          </a:bodyPr>
          <a:lstStyle/>
          <a:p>
            <a:pPr algn="just"/>
            <a:r>
              <a:rPr lang="id-ID" sz="5400" b="1" dirty="0"/>
              <a:t>Sifat-sifat logaritma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616" t="29702" r="62424" b="11189"/>
          <a:stretch>
            <a:fillRect/>
          </a:stretch>
        </p:blipFill>
        <p:spPr bwMode="auto">
          <a:xfrm>
            <a:off x="838200" y="2400300"/>
            <a:ext cx="5334000" cy="73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364</Words>
  <Application>Microsoft Office PowerPoint</Application>
  <PresentationFormat>Custom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Nine by Five</vt:lpstr>
      <vt:lpstr>Glacial Indifference Bold</vt:lpstr>
      <vt:lpstr>Glacial Indifference</vt:lpstr>
      <vt:lpstr>Calibri</vt:lpstr>
      <vt:lpstr>Norwester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Logaritma</vt:lpstr>
      <vt:lpstr>Sifat-sifat logaritma</vt:lpstr>
      <vt:lpstr>Contoh soal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Numerical Expressions Math Presentation in Light Blue Math Doodles</dc:title>
  <cp:lastModifiedBy>Winda Rika Lestari</cp:lastModifiedBy>
  <cp:revision>6</cp:revision>
  <dcterms:created xsi:type="dcterms:W3CDTF">2006-08-16T00:00:00Z</dcterms:created>
  <dcterms:modified xsi:type="dcterms:W3CDTF">2025-11-24T16:07:02Z</dcterms:modified>
  <dc:identifier>DAGaBgHMZOI</dc:identifier>
</cp:coreProperties>
</file>