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9" r:id="rId9"/>
    <p:sldId id="263" r:id="rId10"/>
    <p:sldId id="264" r:id="rId11"/>
    <p:sldId id="265" r:id="rId12"/>
    <p:sldId id="266" r:id="rId13"/>
    <p:sldId id="270" r:id="rId14"/>
    <p:sldId id="2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5" name="Footer Placeholder 4"/>
          <p:cNvSpPr>
            <a:spLocks noGrp="1"/>
          </p:cNvSpPr>
          <p:nvPr>
            <p:ph type="ftr" sz="quarter" idx="11"/>
          </p:nvPr>
        </p:nvSpPr>
        <p:spPr>
          <a:xfrm>
            <a:off x="2396319" y="329308"/>
            <a:ext cx="3086292" cy="309201"/>
          </a:xfrm>
        </p:spPr>
        <p:txBody>
          <a:bodyPr/>
          <a:lstStyle/>
          <a:p>
            <a:endParaRPr lang="id-ID"/>
          </a:p>
        </p:txBody>
      </p:sp>
      <p:sp>
        <p:nvSpPr>
          <p:cNvPr id="6" name="Slide Number Placeholder 5"/>
          <p:cNvSpPr>
            <a:spLocks noGrp="1"/>
          </p:cNvSpPr>
          <p:nvPr>
            <p:ph type="sldNum" sz="quarter" idx="12"/>
          </p:nvPr>
        </p:nvSpPr>
        <p:spPr>
          <a:xfrm>
            <a:off x="1434703" y="798973"/>
            <a:ext cx="802005" cy="503578"/>
          </a:xfrm>
        </p:spPr>
        <p:txBody>
          <a:bodyPr/>
          <a:lstStyle/>
          <a:p>
            <a:fld id="{6F028189-1440-4228-9305-5EDDE1EF2A40}" type="slidenum">
              <a:rPr lang="id-ID" smtClean="0"/>
              <a:pPr/>
              <a:t>‹#›</a:t>
            </a:fld>
            <a:endParaRPr lang="id-ID"/>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15407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F028189-1440-4228-9305-5EDDE1EF2A40}" type="slidenum">
              <a:rPr lang="id-ID" smtClean="0"/>
              <a:pPr/>
              <a:t>‹#›</a:t>
            </a:fld>
            <a:endParaRPr lang="id-ID"/>
          </a:p>
        </p:txBody>
      </p:sp>
    </p:spTree>
    <p:extLst>
      <p:ext uri="{BB962C8B-B14F-4D97-AF65-F5344CB8AC3E}">
        <p14:creationId xmlns:p14="http://schemas.microsoft.com/office/powerpoint/2010/main" val="1186568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F028189-1440-4228-9305-5EDDE1EF2A40}" type="slidenum">
              <a:rPr lang="id-ID" smtClean="0"/>
              <a:pPr/>
              <a:t>‹#›</a:t>
            </a:fld>
            <a:endParaRPr lang="id-ID"/>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41554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F028189-1440-4228-9305-5EDDE1EF2A40}" type="slidenum">
              <a:rPr lang="id-ID" smtClean="0"/>
              <a:pPr/>
              <a:t>‹#›</a:t>
            </a:fld>
            <a:endParaRPr lang="id-ID"/>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0596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F028189-1440-4228-9305-5EDDE1EF2A40}" type="slidenum">
              <a:rPr lang="id-ID" smtClean="0"/>
              <a:pPr/>
              <a:t>‹#›</a:t>
            </a:fld>
            <a:endParaRPr lang="id-ID"/>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964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F028189-1440-4228-9305-5EDDE1EF2A40}" type="slidenum">
              <a:rPr lang="id-ID" smtClean="0"/>
              <a:pPr/>
              <a:t>‹#›</a:t>
            </a:fld>
            <a:endParaRPr lang="id-ID"/>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27397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F028189-1440-4228-9305-5EDDE1EF2A40}" type="slidenum">
              <a:rPr lang="id-ID" smtClean="0"/>
              <a:pPr/>
              <a:t>‹#›</a:t>
            </a:fld>
            <a:endParaRPr lang="id-ID"/>
          </a:p>
        </p:txBody>
      </p:sp>
    </p:spTree>
    <p:extLst>
      <p:ext uri="{BB962C8B-B14F-4D97-AF65-F5344CB8AC3E}">
        <p14:creationId xmlns:p14="http://schemas.microsoft.com/office/powerpoint/2010/main" val="134929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F028189-1440-4228-9305-5EDDE1EF2A40}" type="slidenum">
              <a:rPr lang="id-ID" smtClean="0"/>
              <a:pPr/>
              <a:t>‹#›</a:t>
            </a:fld>
            <a:endParaRPr lang="id-ID"/>
          </a:p>
        </p:txBody>
      </p:sp>
    </p:spTree>
    <p:extLst>
      <p:ext uri="{BB962C8B-B14F-4D97-AF65-F5344CB8AC3E}">
        <p14:creationId xmlns:p14="http://schemas.microsoft.com/office/powerpoint/2010/main" val="1929203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F028189-1440-4228-9305-5EDDE1EF2A40}" type="slidenum">
              <a:rPr lang="id-ID" smtClean="0"/>
              <a:pPr/>
              <a:t>‹#›</a:t>
            </a:fld>
            <a:endParaRPr lang="id-ID"/>
          </a:p>
        </p:txBody>
      </p:sp>
    </p:spTree>
    <p:extLst>
      <p:ext uri="{BB962C8B-B14F-4D97-AF65-F5344CB8AC3E}">
        <p14:creationId xmlns:p14="http://schemas.microsoft.com/office/powerpoint/2010/main" val="857549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21513E0-A9C3-4816-A6B7-67305D6C07F9}" type="datetimeFigureOut">
              <a:rPr lang="id-ID" smtClean="0"/>
              <a:pPr/>
              <a:t>24/11/2025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F028189-1440-4228-9305-5EDDE1EF2A40}" type="slidenum">
              <a:rPr lang="id-ID" smtClean="0"/>
              <a:pPr/>
              <a:t>‹#›</a:t>
            </a:fld>
            <a:endParaRPr lang="id-ID"/>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14298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1513E0-A9C3-4816-A6B7-67305D6C07F9}" type="datetimeFigureOut">
              <a:rPr lang="id-ID" smtClean="0"/>
              <a:pPr/>
              <a:t>24/11/2025</a:t>
            </a:fld>
            <a:endParaRPr lang="id-ID"/>
          </a:p>
        </p:txBody>
      </p:sp>
      <p:sp>
        <p:nvSpPr>
          <p:cNvPr id="6" name="Footer Placeholder 5"/>
          <p:cNvSpPr>
            <a:spLocks noGrp="1"/>
          </p:cNvSpPr>
          <p:nvPr>
            <p:ph type="ftr" sz="quarter" idx="11"/>
          </p:nvPr>
        </p:nvSpPr>
        <p:spPr>
          <a:xfrm>
            <a:off x="1437530" y="318641"/>
            <a:ext cx="3251553" cy="320931"/>
          </a:xfrm>
        </p:spPr>
        <p:txBody>
          <a:bodyPr/>
          <a:lstStyle/>
          <a:p>
            <a:endParaRPr lang="id-ID"/>
          </a:p>
        </p:txBody>
      </p:sp>
      <p:sp>
        <p:nvSpPr>
          <p:cNvPr id="7" name="Slide Number Placeholder 6"/>
          <p:cNvSpPr>
            <a:spLocks noGrp="1"/>
          </p:cNvSpPr>
          <p:nvPr>
            <p:ph type="sldNum" sz="quarter" idx="12"/>
          </p:nvPr>
        </p:nvSpPr>
        <p:spPr/>
        <p:txBody>
          <a:bodyPr/>
          <a:lstStyle/>
          <a:p>
            <a:fld id="{6F028189-1440-4228-9305-5EDDE1EF2A40}" type="slidenum">
              <a:rPr lang="id-ID" smtClean="0"/>
              <a:pPr/>
              <a:t>‹#›</a:t>
            </a:fld>
            <a:endParaRPr lang="id-ID"/>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9209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1513E0-A9C3-4816-A6B7-67305D6C07F9}" type="datetimeFigureOut">
              <a:rPr lang="id-ID" smtClean="0"/>
              <a:pPr/>
              <a:t>24/11/2025</a:t>
            </a:fld>
            <a:endParaRPr lang="id-ID"/>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6F028189-1440-4228-9305-5EDDE1EF2A40}" type="slidenum">
              <a:rPr lang="id-ID" smtClean="0"/>
              <a:pPr/>
              <a:t>‹#›</a:t>
            </a:fld>
            <a:endParaRPr lang="id-ID"/>
          </a:p>
        </p:txBody>
      </p:sp>
    </p:spTree>
    <p:extLst>
      <p:ext uri="{BB962C8B-B14F-4D97-AF65-F5344CB8AC3E}">
        <p14:creationId xmlns:p14="http://schemas.microsoft.com/office/powerpoint/2010/main" val="255149570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a:t>PENERAPAN KALKULUS DIFFERENSIAL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1196753"/>
            <a:ext cx="7802080" cy="4824536"/>
          </a:xfrm>
        </p:spPr>
        <p:txBody>
          <a:bodyPr>
            <a:normAutofit lnSpcReduction="10000"/>
          </a:bodyPr>
          <a:lstStyle/>
          <a:p>
            <a:r>
              <a:rPr lang="id-ID" dirty="0"/>
              <a:t>Nilai-nilai kritisnya </a:t>
            </a:r>
            <a:r>
              <a:rPr lang="id-ID" sz="2800" dirty="0"/>
              <a:t>X₁= 1 dan X₂=5</a:t>
            </a:r>
          </a:p>
          <a:p>
            <a:r>
              <a:rPr lang="id-ID" sz="2800" dirty="0"/>
              <a:t>Subtitusikan masing-masing nilai X₁= 1 dan X₂=5 ke soal (Y=X³ - 9X² + 15X +35), maka diperoleh:</a:t>
            </a:r>
          </a:p>
          <a:p>
            <a:pPr>
              <a:buNone/>
            </a:pPr>
            <a:r>
              <a:rPr lang="id-ID" sz="2800" dirty="0"/>
              <a:t>	Y= (1)</a:t>
            </a:r>
            <a:r>
              <a:rPr lang="id-ID" dirty="0"/>
              <a:t>³ - 9(1)² + 15(1) +35=42 dan</a:t>
            </a:r>
          </a:p>
          <a:p>
            <a:pPr>
              <a:buNone/>
            </a:pPr>
            <a:r>
              <a:rPr lang="id-ID" dirty="0"/>
              <a:t>	Y= (5)³ - 9(5)² + 15(5) +35 =10</a:t>
            </a:r>
          </a:p>
          <a:p>
            <a:pPr>
              <a:buNone/>
            </a:pPr>
            <a:r>
              <a:rPr lang="id-ID" dirty="0"/>
              <a:t>	Jadi titik kritis nya (</a:t>
            </a:r>
            <a:r>
              <a:rPr lang="id-ID" dirty="0">
                <a:solidFill>
                  <a:srgbClr val="FF0000"/>
                </a:solidFill>
              </a:rPr>
              <a:t>1,42) dan (5,10)</a:t>
            </a:r>
          </a:p>
          <a:p>
            <a:endParaRPr lang="id-ID" dirty="0"/>
          </a:p>
          <a:p>
            <a:r>
              <a:rPr lang="id-ID" dirty="0"/>
              <a:t>Untuk menguji titik kritisnya pilihkan nilai-nilai disekitar </a:t>
            </a:r>
            <a:r>
              <a:rPr lang="id-ID" sz="2400" dirty="0">
                <a:solidFill>
                  <a:srgbClr val="FF0000"/>
                </a:solidFill>
              </a:rPr>
              <a:t>X₁= 1 dan X₂=5</a:t>
            </a:r>
            <a:endParaRPr lang="id-ID"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Lanjutan</a:t>
            </a:r>
          </a:p>
        </p:txBody>
      </p:sp>
      <p:sp>
        <p:nvSpPr>
          <p:cNvPr id="2" name="Content Placeholder 1"/>
          <p:cNvSpPr>
            <a:spLocks noGrp="1"/>
          </p:cNvSpPr>
          <p:nvPr>
            <p:ph idx="1"/>
          </p:nvPr>
        </p:nvSpPr>
        <p:spPr/>
        <p:txBody>
          <a:bodyPr>
            <a:normAutofit lnSpcReduction="10000"/>
          </a:bodyPr>
          <a:lstStyle/>
          <a:p>
            <a:r>
              <a:rPr lang="id-ID" dirty="0"/>
              <a:t>Untuk x &lt; 1 misal diambil x=0, maka f’(0)=3(0)²-18(0)+15=15 (</a:t>
            </a:r>
            <a:r>
              <a:rPr lang="id-ID" dirty="0">
                <a:solidFill>
                  <a:srgbClr val="FF0000"/>
                </a:solidFill>
              </a:rPr>
              <a:t>positif</a:t>
            </a:r>
            <a:r>
              <a:rPr lang="id-ID" dirty="0"/>
              <a:t>)</a:t>
            </a:r>
          </a:p>
          <a:p>
            <a:r>
              <a:rPr lang="id-ID" dirty="0"/>
              <a:t>Untuk x &gt; 1 misal diambil x=2, maka</a:t>
            </a:r>
          </a:p>
          <a:p>
            <a:pPr>
              <a:buNone/>
            </a:pPr>
            <a:r>
              <a:rPr lang="id-ID" dirty="0"/>
              <a:t>	f’(2)= 3(2)²-18(2)+15=-9 (</a:t>
            </a:r>
            <a:r>
              <a:rPr lang="id-ID" dirty="0">
                <a:solidFill>
                  <a:srgbClr val="FF0000"/>
                </a:solidFill>
              </a:rPr>
              <a:t>negatif</a:t>
            </a:r>
            <a:r>
              <a:rPr lang="id-ID" dirty="0"/>
              <a:t>)</a:t>
            </a:r>
          </a:p>
          <a:p>
            <a:pPr>
              <a:buNone/>
            </a:pPr>
            <a:endParaRPr lang="id-ID" dirty="0"/>
          </a:p>
          <a:p>
            <a:pPr>
              <a:buNone/>
            </a:pPr>
            <a:r>
              <a:rPr lang="id-ID" dirty="0"/>
              <a:t>	Kesimpulan titik (1,42) maksimum relatif (karena tandanya berubah dr </a:t>
            </a:r>
            <a:r>
              <a:rPr lang="id-ID" dirty="0">
                <a:solidFill>
                  <a:srgbClr val="FF0000"/>
                </a:solidFill>
              </a:rPr>
              <a:t>positif menjadi negatif </a:t>
            </a:r>
            <a:r>
              <a:rPr lang="id-ID" dirty="0"/>
              <a:t>dari sebelah kiri nilai X=Xo ke sebelah kanannya</a:t>
            </a:r>
          </a:p>
          <a:p>
            <a:pPr>
              <a:buNone/>
            </a:pPr>
            <a:endParaRPr lang="id-ID" dirty="0"/>
          </a:p>
          <a:p>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Lanjutan</a:t>
            </a:r>
          </a:p>
        </p:txBody>
      </p:sp>
      <p:sp>
        <p:nvSpPr>
          <p:cNvPr id="2" name="Content Placeholder 1"/>
          <p:cNvSpPr>
            <a:spLocks noGrp="1"/>
          </p:cNvSpPr>
          <p:nvPr>
            <p:ph idx="1"/>
          </p:nvPr>
        </p:nvSpPr>
        <p:spPr/>
        <p:txBody>
          <a:bodyPr>
            <a:normAutofit lnSpcReduction="10000"/>
          </a:bodyPr>
          <a:lstStyle/>
          <a:p>
            <a:r>
              <a:rPr lang="id-ID" dirty="0"/>
              <a:t>Untuk x &lt; 5 misal diambil x=4, maka f’(4)=3(4)²-18(4)+15= -9 (</a:t>
            </a:r>
            <a:r>
              <a:rPr lang="id-ID" dirty="0">
                <a:solidFill>
                  <a:srgbClr val="FF0000"/>
                </a:solidFill>
              </a:rPr>
              <a:t>negatif</a:t>
            </a:r>
            <a:r>
              <a:rPr lang="id-ID" dirty="0"/>
              <a:t>)</a:t>
            </a:r>
          </a:p>
          <a:p>
            <a:r>
              <a:rPr lang="id-ID" dirty="0"/>
              <a:t>Untuk x &gt; 5 misal diambil x=6, maka</a:t>
            </a:r>
          </a:p>
          <a:p>
            <a:pPr>
              <a:buNone/>
            </a:pPr>
            <a:r>
              <a:rPr lang="id-ID" dirty="0"/>
              <a:t>	f’(6)= 3(6)²-18(6)+15= 15 (</a:t>
            </a:r>
            <a:r>
              <a:rPr lang="id-ID" dirty="0">
                <a:solidFill>
                  <a:srgbClr val="FF0000"/>
                </a:solidFill>
              </a:rPr>
              <a:t>positif</a:t>
            </a:r>
            <a:r>
              <a:rPr lang="id-ID" dirty="0"/>
              <a:t>)</a:t>
            </a:r>
          </a:p>
          <a:p>
            <a:pPr>
              <a:buNone/>
            </a:pPr>
            <a:endParaRPr lang="id-ID" dirty="0"/>
          </a:p>
          <a:p>
            <a:pPr>
              <a:buNone/>
            </a:pPr>
            <a:r>
              <a:rPr lang="id-ID" dirty="0"/>
              <a:t>	Kesimpulan titik (5,10) minimum relatif (karena tandanya berubah dr </a:t>
            </a:r>
            <a:r>
              <a:rPr lang="id-ID" dirty="0">
                <a:solidFill>
                  <a:srgbClr val="FF0000"/>
                </a:solidFill>
              </a:rPr>
              <a:t>negatif menjadi positif </a:t>
            </a:r>
            <a:r>
              <a:rPr lang="id-ID" dirty="0"/>
              <a:t>dari sebelah kiri nilai X=Xo ke sebelah kanannya</a:t>
            </a:r>
          </a:p>
          <a:p>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Gambar</a:t>
            </a:r>
          </a:p>
        </p:txBody>
      </p:sp>
      <p:pic>
        <p:nvPicPr>
          <p:cNvPr id="2050" name="Picture 2"/>
          <p:cNvPicPr>
            <a:picLocks noGrp="1" noChangeAspect="1" noChangeArrowheads="1"/>
          </p:cNvPicPr>
          <p:nvPr>
            <p:ph idx="1"/>
          </p:nvPr>
        </p:nvPicPr>
        <p:blipFill>
          <a:blip r:embed="rId2"/>
          <a:srcRect l="40238" t="39509" r="41387" b="41178"/>
          <a:stretch>
            <a:fillRect/>
          </a:stretch>
        </p:blipFill>
        <p:spPr bwMode="auto">
          <a:xfrm>
            <a:off x="494470" y="2492896"/>
            <a:ext cx="6715172" cy="3968056"/>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Latihan</a:t>
            </a:r>
          </a:p>
        </p:txBody>
      </p:sp>
      <p:sp>
        <p:nvSpPr>
          <p:cNvPr id="2" name="Content Placeholder 1"/>
          <p:cNvSpPr>
            <a:spLocks noGrp="1"/>
          </p:cNvSpPr>
          <p:nvPr>
            <p:ph idx="1"/>
          </p:nvPr>
        </p:nvSpPr>
        <p:spPr/>
        <p:txBody>
          <a:bodyPr/>
          <a:lstStyle/>
          <a:p>
            <a:pPr marL="88900" indent="20638">
              <a:buNone/>
            </a:pPr>
            <a:r>
              <a:rPr lang="id-ID" dirty="0"/>
              <a:t>Carilah titik maksimum atau minimum atau titik belok dengan </a:t>
            </a:r>
            <a:r>
              <a:rPr lang="id-ID" i="1" dirty="0"/>
              <a:t>menggunakan uji derivatif pertama</a:t>
            </a:r>
            <a:r>
              <a:rPr lang="id-ID" dirty="0"/>
              <a:t> dari fungsi:</a:t>
            </a:r>
          </a:p>
          <a:p>
            <a:pPr>
              <a:buNone/>
            </a:pPr>
            <a:r>
              <a:rPr lang="id-ID" dirty="0"/>
              <a:t>1. Y = f(X) = X³</a:t>
            </a:r>
          </a:p>
          <a:p>
            <a:pPr>
              <a:buNone/>
            </a:pPr>
            <a:r>
              <a:rPr lang="id-ID" dirty="0"/>
              <a:t>2. Y = f(X) = 5X² - 20</a:t>
            </a:r>
          </a:p>
          <a:p>
            <a:pPr>
              <a:buNone/>
            </a:pPr>
            <a:r>
              <a:rPr lang="id-ID" dirty="0"/>
              <a:t>3. Y = f(X) = 3X² - 6X +10</a:t>
            </a:r>
          </a:p>
          <a:p>
            <a:pPr>
              <a:buNone/>
            </a:pPr>
            <a:r>
              <a:rPr lang="id-ID" dirty="0"/>
              <a:t>4. Y = f(X) = X² + 6X + 3</a:t>
            </a:r>
          </a:p>
          <a:p>
            <a:pPr>
              <a:buNone/>
            </a:pPr>
            <a:r>
              <a:rPr lang="id-ID" dirty="0"/>
              <a:t>5. Y = f(X) = 2X³ - 9X² + 12X +7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Mengidentifikasi Titik Kritis</a:t>
            </a:r>
          </a:p>
        </p:txBody>
      </p:sp>
      <p:sp>
        <p:nvSpPr>
          <p:cNvPr id="2" name="Content Placeholder 1"/>
          <p:cNvSpPr>
            <a:spLocks noGrp="1"/>
          </p:cNvSpPr>
          <p:nvPr>
            <p:ph idx="1"/>
          </p:nvPr>
        </p:nvSpPr>
        <p:spPr/>
        <p:txBody>
          <a:bodyPr>
            <a:normAutofit lnSpcReduction="10000"/>
          </a:bodyPr>
          <a:lstStyle/>
          <a:p>
            <a:r>
              <a:rPr lang="id-ID" dirty="0"/>
              <a:t>Titik kritis/titik stasionary/titik ekstrim sebenarnya mempunyai arti yang sama. Semuanya berarti suatu keadaan dimana titik tersebut tidak menaik dan menurun. Oleh karena itu, derivatif pertama dari fungsi tersebut adalah sama dengan nol. Jadi syarat yang diperlukan untuk maksimum atau minimum relatif dari suatu fungsi pada X = Xo adalah:</a:t>
            </a:r>
          </a:p>
          <a:p>
            <a:pPr marL="624078" indent="-514350">
              <a:buAutoNum type="arabicPeriod"/>
            </a:pPr>
            <a:r>
              <a:rPr lang="id-ID" dirty="0"/>
              <a:t>f’(Xo) = 0</a:t>
            </a:r>
          </a:p>
          <a:p>
            <a:pPr marL="624078" indent="-514350">
              <a:buAutoNum type="arabicPeriod"/>
            </a:pPr>
            <a:r>
              <a:rPr lang="id-ID" dirty="0"/>
              <a:t>F’(Xo) tidak terdefinisi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a:t>Titik-titik kritis yang mungkin terjadi pada suatu fungsi f(X) yang kontinue dapat berupa: </a:t>
            </a:r>
            <a:r>
              <a:rPr lang="id-ID" dirty="0">
                <a:solidFill>
                  <a:srgbClr val="FF0000"/>
                </a:solidFill>
              </a:rPr>
              <a:t>maksimum relatif, minimum relatif, dan titik belok</a:t>
            </a:r>
            <a:r>
              <a:rPr lang="id-ID" dirty="0"/>
              <a:t>. Untuk menentukan titik kritis ini ada dua metode yang umum digunakan yaitu uji </a:t>
            </a:r>
            <a:r>
              <a:rPr lang="id-ID" dirty="0">
                <a:solidFill>
                  <a:srgbClr val="FF0000"/>
                </a:solidFill>
              </a:rPr>
              <a:t>derivatif pertama dan uji derivatif kedua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Uji Derivatif Pertama</a:t>
            </a:r>
          </a:p>
        </p:txBody>
      </p:sp>
      <p:sp>
        <p:nvSpPr>
          <p:cNvPr id="2" name="Content Placeholder 1"/>
          <p:cNvSpPr>
            <a:spLocks noGrp="1"/>
          </p:cNvSpPr>
          <p:nvPr>
            <p:ph idx="1"/>
          </p:nvPr>
        </p:nvSpPr>
        <p:spPr/>
        <p:txBody>
          <a:bodyPr/>
          <a:lstStyle/>
          <a:p>
            <a:pPr>
              <a:buNone/>
            </a:pPr>
            <a:r>
              <a:rPr lang="id-ID" dirty="0"/>
              <a:t>	Langkah-langkah yang perlu diperhatikan pada pengujian uji ini adalah sbb:</a:t>
            </a:r>
          </a:p>
          <a:p>
            <a:pPr>
              <a:buNone/>
            </a:pPr>
            <a:r>
              <a:rPr lang="id-ID" dirty="0"/>
              <a:t>1. Mencari nilai kritis X=Xo dengan cara derivatif pertama dari fungsi tersebut disamakan dengan 0 atau </a:t>
            </a:r>
            <a:r>
              <a:rPr lang="id-ID" dirty="0">
                <a:solidFill>
                  <a:srgbClr val="FF0000"/>
                </a:solidFill>
              </a:rPr>
              <a:t>f’(x) = 0. </a:t>
            </a:r>
            <a:r>
              <a:rPr lang="id-ID" dirty="0"/>
              <a:t>Kemudian pecahkan nilai x ini dengan mencari </a:t>
            </a:r>
            <a:r>
              <a:rPr lang="id-ID" dirty="0">
                <a:solidFill>
                  <a:srgbClr val="FF0000"/>
                </a:solidFill>
              </a:rPr>
              <a:t>akar-akar dari persamaan f’(x) = 0.</a:t>
            </a:r>
          </a:p>
          <a:p>
            <a:pPr>
              <a:buNone/>
            </a:pPr>
            <a:r>
              <a:rPr lang="id-ID" dirty="0"/>
              <a:t>2. Menyelidiki perubahan tanda yang mungkin terjadi disekitar nilai kritis X=Xo.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lanjutan</a:t>
            </a:r>
          </a:p>
        </p:txBody>
      </p:sp>
      <p:sp>
        <p:nvSpPr>
          <p:cNvPr id="2" name="Content Placeholder 1"/>
          <p:cNvSpPr>
            <a:spLocks noGrp="1"/>
          </p:cNvSpPr>
          <p:nvPr>
            <p:ph idx="1"/>
          </p:nvPr>
        </p:nvSpPr>
        <p:spPr/>
        <p:txBody>
          <a:bodyPr>
            <a:normAutofit fontScale="92500" lnSpcReduction="20000"/>
          </a:bodyPr>
          <a:lstStyle/>
          <a:p>
            <a:pPr marL="624078" indent="-514350">
              <a:buAutoNum type="alphaLcPeriod"/>
            </a:pPr>
            <a:r>
              <a:rPr lang="id-ID" dirty="0"/>
              <a:t>Apabila derivatif pertama f’(x) tandanya berubah dr </a:t>
            </a:r>
            <a:r>
              <a:rPr lang="id-ID" dirty="0">
                <a:solidFill>
                  <a:srgbClr val="FF0000"/>
                </a:solidFill>
              </a:rPr>
              <a:t>positif ke negatif </a:t>
            </a:r>
            <a:r>
              <a:rPr lang="id-ID" dirty="0"/>
              <a:t>dari sebelah kiri nilai X=Xo ke sebelah kanannya, maka titik itu </a:t>
            </a:r>
            <a:r>
              <a:rPr lang="id-ID" dirty="0">
                <a:solidFill>
                  <a:srgbClr val="FF0000"/>
                </a:solidFill>
              </a:rPr>
              <a:t>maksimum relatif </a:t>
            </a:r>
            <a:r>
              <a:rPr lang="id-ID" dirty="0"/>
              <a:t>pada X=Xo</a:t>
            </a:r>
          </a:p>
          <a:p>
            <a:pPr marL="624078" indent="-514350">
              <a:buFont typeface="Wingdings 3"/>
              <a:buAutoNum type="alphaLcPeriod"/>
            </a:pPr>
            <a:r>
              <a:rPr lang="id-ID" dirty="0"/>
              <a:t>Apabila derivatif pertama f’(x) tandanya berubah dr </a:t>
            </a:r>
            <a:r>
              <a:rPr lang="id-ID" dirty="0">
                <a:solidFill>
                  <a:srgbClr val="FF0000"/>
                </a:solidFill>
              </a:rPr>
              <a:t>negatif menjadi positif  </a:t>
            </a:r>
            <a:r>
              <a:rPr lang="id-ID" dirty="0"/>
              <a:t>dari sebelah kiri nilai X=Xo ke sebelah kanannya, maka titik itu </a:t>
            </a:r>
            <a:r>
              <a:rPr lang="id-ID" dirty="0">
                <a:solidFill>
                  <a:srgbClr val="FF0000"/>
                </a:solidFill>
              </a:rPr>
              <a:t>minimum relatif </a:t>
            </a:r>
            <a:r>
              <a:rPr lang="id-ID" dirty="0"/>
              <a:t>pada X=Xo</a:t>
            </a:r>
          </a:p>
          <a:p>
            <a:pPr marL="624078" indent="-514350">
              <a:buFont typeface="Wingdings 3"/>
              <a:buAutoNum type="alphaLcPeriod"/>
            </a:pPr>
            <a:r>
              <a:rPr lang="id-ID" dirty="0"/>
              <a:t>Apabila derivatif pertama f’(x) mempunyai </a:t>
            </a:r>
            <a:r>
              <a:rPr lang="id-ID" dirty="0">
                <a:solidFill>
                  <a:srgbClr val="FF0000"/>
                </a:solidFill>
              </a:rPr>
              <a:t>tanda yang sama </a:t>
            </a:r>
            <a:r>
              <a:rPr lang="id-ID" dirty="0"/>
              <a:t>dari sebelah kiri nilai X=Xo ke sebelah kanannya, maka bukan titik maksimum atau minimum relatif (</a:t>
            </a:r>
            <a:r>
              <a:rPr lang="id-ID" dirty="0">
                <a:solidFill>
                  <a:srgbClr val="FF0000"/>
                </a:solidFill>
              </a:rPr>
              <a:t>titik belok</a:t>
            </a:r>
            <a:r>
              <a:rPr lang="id-ID" dirty="0"/>
              <a:t>) pada X=Xo</a:t>
            </a:r>
          </a:p>
          <a:p>
            <a:pPr marL="624078" indent="-514350">
              <a:buFont typeface="Wingdings 3"/>
              <a:buAutoNum type="alphaLcPeriod"/>
            </a:pPr>
            <a:endParaRPr lang="id-ID" dirty="0"/>
          </a:p>
          <a:p>
            <a:pPr marL="624078" indent="-514350">
              <a:buAutoNum type="alphaLcPeriod"/>
            </a:pP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Contoh 1</a:t>
            </a:r>
          </a:p>
        </p:txBody>
      </p:sp>
      <p:sp>
        <p:nvSpPr>
          <p:cNvPr id="2" name="Content Placeholder 1"/>
          <p:cNvSpPr>
            <a:spLocks noGrp="1"/>
          </p:cNvSpPr>
          <p:nvPr>
            <p:ph idx="1"/>
          </p:nvPr>
        </p:nvSpPr>
        <p:spPr/>
        <p:txBody>
          <a:bodyPr>
            <a:normAutofit fontScale="85000" lnSpcReduction="10000"/>
          </a:bodyPr>
          <a:lstStyle/>
          <a:p>
            <a:pPr>
              <a:buNone/>
            </a:pPr>
            <a:r>
              <a:rPr lang="id-ID" dirty="0"/>
              <a:t>Tentukan titik kritis dari fungsi </a:t>
            </a:r>
          </a:p>
          <a:p>
            <a:pPr>
              <a:buNone/>
            </a:pPr>
            <a:r>
              <a:rPr lang="id-ID" dirty="0"/>
              <a:t>Y=f(x)=X²-10X+26</a:t>
            </a:r>
          </a:p>
          <a:p>
            <a:pPr>
              <a:buNone/>
            </a:pPr>
            <a:r>
              <a:rPr lang="id-ID" dirty="0"/>
              <a:t>Jawab:</a:t>
            </a:r>
          </a:p>
          <a:p>
            <a:pPr marL="88900" indent="20638">
              <a:buNone/>
            </a:pPr>
            <a:r>
              <a:rPr lang="id-ID" dirty="0"/>
              <a:t>Pertama dicari nilai kritis x denga cara mengambil derivatif pertama dari persamaan pada soal, kemudian disamadengankan 0, hasilnya:</a:t>
            </a:r>
          </a:p>
          <a:p>
            <a:pPr>
              <a:buNone/>
            </a:pPr>
            <a:r>
              <a:rPr lang="id-ID" dirty="0"/>
              <a:t>F’(x) = 2x-10 = 0</a:t>
            </a:r>
          </a:p>
          <a:p>
            <a:pPr>
              <a:buNone/>
            </a:pPr>
            <a:r>
              <a:rPr lang="id-ID" dirty="0"/>
              <a:t>			2x  = 10</a:t>
            </a:r>
          </a:p>
          <a:p>
            <a:pPr>
              <a:buNone/>
            </a:pPr>
            <a:r>
              <a:rPr lang="id-ID" dirty="0"/>
              <a:t>			x =</a:t>
            </a:r>
            <a:r>
              <a:rPr lang="id-ID" dirty="0">
                <a:solidFill>
                  <a:srgbClr val="FF0000"/>
                </a:solidFill>
              </a:rPr>
              <a:t> 5 </a:t>
            </a:r>
            <a:r>
              <a:rPr lang="id-ID" dirty="0"/>
              <a:t>(nilai kritis)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48880"/>
            <a:ext cx="8258204" cy="4176464"/>
          </a:xfrm>
        </p:spPr>
        <p:txBody>
          <a:bodyPr>
            <a:normAutofit fontScale="92500" lnSpcReduction="10000"/>
          </a:bodyPr>
          <a:lstStyle/>
          <a:p>
            <a:r>
              <a:rPr lang="id-ID" dirty="0"/>
              <a:t>Subtitusikan x=5 ke persamaan pada soal dan hasilnya adalah f(5)=5²-10(5)+26 = 25-50+26 =</a:t>
            </a:r>
            <a:r>
              <a:rPr lang="id-ID" dirty="0">
                <a:solidFill>
                  <a:srgbClr val="FF0000"/>
                </a:solidFill>
              </a:rPr>
              <a:t>1</a:t>
            </a:r>
            <a:endParaRPr lang="id-ID" dirty="0"/>
          </a:p>
          <a:p>
            <a:r>
              <a:rPr lang="id-ID" dirty="0">
                <a:solidFill>
                  <a:srgbClr val="FF0000"/>
                </a:solidFill>
              </a:rPr>
              <a:t>Jadi titik kritisnya adalah (5,1)</a:t>
            </a:r>
          </a:p>
          <a:p>
            <a:r>
              <a:rPr lang="id-ID" dirty="0"/>
              <a:t>Selanjutnya kita uji titik kritis ini disekitar </a:t>
            </a:r>
            <a:r>
              <a:rPr lang="id-ID" dirty="0">
                <a:solidFill>
                  <a:srgbClr val="FF0000"/>
                </a:solidFill>
              </a:rPr>
              <a:t>x=5</a:t>
            </a:r>
          </a:p>
          <a:p>
            <a:r>
              <a:rPr lang="id-ID" dirty="0"/>
              <a:t>Untuk x &lt; 5 misal diambil x=4, maka f’(4)=2(4)-10=8-10=-2 (</a:t>
            </a:r>
            <a:r>
              <a:rPr lang="id-ID" dirty="0">
                <a:solidFill>
                  <a:srgbClr val="FF0000"/>
                </a:solidFill>
              </a:rPr>
              <a:t>negatif</a:t>
            </a:r>
            <a:r>
              <a:rPr lang="id-ID" dirty="0"/>
              <a:t>)</a:t>
            </a:r>
          </a:p>
          <a:p>
            <a:r>
              <a:rPr lang="id-ID" dirty="0"/>
              <a:t>Untuk x &gt; 5 misal diambil x=6, maka</a:t>
            </a:r>
          </a:p>
          <a:p>
            <a:pPr>
              <a:buNone/>
            </a:pPr>
            <a:r>
              <a:rPr lang="id-ID" dirty="0"/>
              <a:t>	f’(6)=2(6)-10=12-10=2 (</a:t>
            </a:r>
            <a:r>
              <a:rPr lang="id-ID" dirty="0">
                <a:solidFill>
                  <a:srgbClr val="FF0000"/>
                </a:solidFill>
              </a:rPr>
              <a:t>positif</a:t>
            </a:r>
            <a:r>
              <a:rPr lang="id-ID" dirty="0"/>
              <a:t>)</a:t>
            </a:r>
          </a:p>
          <a:p>
            <a:pPr>
              <a:buNone/>
            </a:pPr>
            <a:endParaRPr lang="id-ID" dirty="0"/>
          </a:p>
          <a:p>
            <a:pPr>
              <a:buFont typeface="Wingdings" pitchFamily="2" charset="2"/>
              <a:buChar char="§"/>
            </a:pPr>
            <a:r>
              <a:rPr lang="id-ID" dirty="0"/>
              <a:t>Kesimpulan titik (5,1) minimum relatif (karena tandanya berubah dr </a:t>
            </a:r>
            <a:r>
              <a:rPr lang="id-ID" dirty="0">
                <a:solidFill>
                  <a:srgbClr val="FF0000"/>
                </a:solidFill>
              </a:rPr>
              <a:t>negatif menjadi positif  </a:t>
            </a:r>
            <a:r>
              <a:rPr lang="id-ID" dirty="0"/>
              <a:t>dari sebelah kiri nilai X=Xo ke sebelah kanannya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Gambar</a:t>
            </a:r>
          </a:p>
        </p:txBody>
      </p:sp>
      <p:pic>
        <p:nvPicPr>
          <p:cNvPr id="6" name="Picture 2"/>
          <p:cNvPicPr>
            <a:picLocks noChangeAspect="1" noChangeArrowheads="1"/>
          </p:cNvPicPr>
          <p:nvPr/>
        </p:nvPicPr>
        <p:blipFill>
          <a:blip r:embed="rId2"/>
          <a:srcRect l="41491" t="20940" r="43058" b="59748"/>
          <a:stretch>
            <a:fillRect/>
          </a:stretch>
        </p:blipFill>
        <p:spPr bwMode="auto">
          <a:xfrm>
            <a:off x="864382" y="2348880"/>
            <a:ext cx="5929354" cy="4166573"/>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d-ID" dirty="0"/>
              <a:t>Contoh 2</a:t>
            </a:r>
          </a:p>
        </p:txBody>
      </p:sp>
      <p:sp>
        <p:nvSpPr>
          <p:cNvPr id="2" name="Content Placeholder 1"/>
          <p:cNvSpPr>
            <a:spLocks noGrp="1"/>
          </p:cNvSpPr>
          <p:nvPr>
            <p:ph idx="1"/>
          </p:nvPr>
        </p:nvSpPr>
        <p:spPr>
          <a:xfrm>
            <a:off x="539552" y="1916832"/>
            <a:ext cx="8329642" cy="5090944"/>
          </a:xfrm>
        </p:spPr>
        <p:txBody>
          <a:bodyPr/>
          <a:lstStyle/>
          <a:p>
            <a:r>
              <a:rPr lang="id-ID" dirty="0"/>
              <a:t>Tentukan titik ekstrim relatif dari fungsi Y = X³ - 9X² + 15X +35</a:t>
            </a:r>
          </a:p>
          <a:p>
            <a:r>
              <a:rPr lang="id-ID" dirty="0"/>
              <a:t>Jawab:</a:t>
            </a:r>
          </a:p>
          <a:p>
            <a:r>
              <a:rPr lang="id-ID" dirty="0"/>
              <a:t>Pertama dicari nilai kritis x denga cara mengambil derivatif pertama dari persamaan pada soal, kemudian disamadengankan 0, hasilnya:</a:t>
            </a:r>
          </a:p>
          <a:p>
            <a:r>
              <a:rPr lang="id-ID" dirty="0"/>
              <a:t>Dy/dx = 3X²-18X+15 = 0 (sm2 di bagi 3)</a:t>
            </a:r>
          </a:p>
          <a:p>
            <a:pPr lvl="5">
              <a:buNone/>
            </a:pPr>
            <a:r>
              <a:rPr lang="id-ID" sz="2400" dirty="0"/>
              <a:t>      X²-6X+5 = 0 	   (faktorkan)</a:t>
            </a:r>
          </a:p>
          <a:p>
            <a:pPr lvl="5">
              <a:buNone/>
            </a:pPr>
            <a:r>
              <a:rPr lang="id-ID" sz="2400" dirty="0"/>
              <a:t>		 (X-1)(X-5) = 0</a:t>
            </a:r>
          </a:p>
          <a:p>
            <a:pPr lvl="5">
              <a:buNone/>
            </a:pPr>
            <a:r>
              <a:rPr lang="id-ID" sz="2400" dirty="0"/>
              <a:t>Diperoleh </a:t>
            </a:r>
            <a:r>
              <a:rPr lang="id-ID" sz="2400" dirty="0">
                <a:solidFill>
                  <a:srgbClr val="FF0000"/>
                </a:solidFill>
              </a:rPr>
              <a:t>X₁= 1 dan X₂=5</a:t>
            </a:r>
          </a:p>
          <a:p>
            <a:pPr lvl="5">
              <a:buNone/>
            </a:pPr>
            <a:endParaRPr lang="id-ID" sz="2400" dirty="0"/>
          </a:p>
        </p:txBody>
      </p:sp>
    </p:spTree>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96</TotalTime>
  <Words>883</Words>
  <Application>Microsoft Office PowerPoint</Application>
  <PresentationFormat>On-screen Show (4:3)</PresentationFormat>
  <Paragraphs>66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Gill Sans MT</vt:lpstr>
      <vt:lpstr>Wingdings</vt:lpstr>
      <vt:lpstr>Wingdings 3</vt:lpstr>
      <vt:lpstr>Gallery</vt:lpstr>
      <vt:lpstr>PENERAPAN KALKULUS DIFFERENSIAL </vt:lpstr>
      <vt:lpstr>Mengidentifikasi Titik Kritis</vt:lpstr>
      <vt:lpstr>PowerPoint Presentation</vt:lpstr>
      <vt:lpstr>Uji Derivatif Pertama</vt:lpstr>
      <vt:lpstr>lanjutan</vt:lpstr>
      <vt:lpstr>Contoh 1</vt:lpstr>
      <vt:lpstr>PowerPoint Presentation</vt:lpstr>
      <vt:lpstr>Gambar</vt:lpstr>
      <vt:lpstr>Contoh 2</vt:lpstr>
      <vt:lpstr>PowerPoint Presentation</vt:lpstr>
      <vt:lpstr>Lanjutan</vt:lpstr>
      <vt:lpstr>Lanjutan</vt:lpstr>
      <vt:lpstr>Gambar</vt:lpstr>
      <vt:lpstr>Latihan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PENERAPAN KALKULUS DIFFERENSIAL </dc:title>
  <dc:creator>acer</dc:creator>
  <cp:lastModifiedBy>Winda Rika Lestari</cp:lastModifiedBy>
  <cp:revision>15</cp:revision>
  <dcterms:created xsi:type="dcterms:W3CDTF">2020-07-02T23:35:57Z</dcterms:created>
  <dcterms:modified xsi:type="dcterms:W3CDTF">2025-11-24T16:00:38Z</dcterms:modified>
</cp:coreProperties>
</file>