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75" r:id="rId3"/>
    <p:sldId id="276" r:id="rId4"/>
    <p:sldId id="277" r:id="rId5"/>
    <p:sldId id="279" r:id="rId6"/>
    <p:sldId id="280" r:id="rId7"/>
    <p:sldId id="315" r:id="rId8"/>
    <p:sldId id="313" r:id="rId9"/>
    <p:sldId id="314" r:id="rId10"/>
    <p:sldId id="296" r:id="rId11"/>
    <p:sldId id="281" r:id="rId12"/>
    <p:sldId id="282" r:id="rId13"/>
    <p:sldId id="285" r:id="rId14"/>
    <p:sldId id="284" r:id="rId15"/>
    <p:sldId id="316" r:id="rId16"/>
    <p:sldId id="317" r:id="rId17"/>
    <p:sldId id="318" r:id="rId18"/>
    <p:sldId id="319" r:id="rId19"/>
    <p:sldId id="320" r:id="rId20"/>
    <p:sldId id="321" r:id="rId21"/>
  </p:sldIdLst>
  <p:sldSz cx="12192000" cy="6858000"/>
  <p:notesSz cx="7045325" cy="9345613"/>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53" autoAdjust="0"/>
    <p:restoredTop sz="94309" autoAdjust="0"/>
  </p:normalViewPr>
  <p:slideViewPr>
    <p:cSldViewPr>
      <p:cViewPr varScale="1">
        <p:scale>
          <a:sx n="117" d="100"/>
          <a:sy n="117" d="100"/>
        </p:scale>
        <p:origin x="432" y="16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409575" y="701675"/>
            <a:ext cx="622617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226175" cy="3503613"/>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1199456" y="287070"/>
            <a:ext cx="10177131"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239349" y="6327412"/>
            <a:ext cx="1152128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1199456" y="287070"/>
            <a:ext cx="10177131"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239349" y="6327412"/>
            <a:ext cx="1152128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1199456" y="287070"/>
            <a:ext cx="10273141"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239349" y="6327412"/>
            <a:ext cx="1152128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E6125-A69C-42B7-AC62-AF28FE95B4F2}" type="datetimeFigureOut">
              <a:rPr lang="en-ID" smtClean="0"/>
              <a:t>03/12/25</a:t>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5447564E-F900-473B-A68C-ACC30AA62D41}" type="slidenum">
              <a:rPr lang="en-ID" smtClean="0"/>
              <a:t>‹#›</a:t>
            </a:fld>
            <a:endParaRPr lang="en-ID"/>
          </a:p>
        </p:txBody>
      </p:sp>
    </p:spTree>
    <p:extLst>
      <p:ext uri="{BB962C8B-B14F-4D97-AF65-F5344CB8AC3E}">
        <p14:creationId xmlns:p14="http://schemas.microsoft.com/office/powerpoint/2010/main" val="245117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1E6125-A69C-42B7-AC62-AF28FE95B4F2}" type="datetimeFigureOut">
              <a:rPr lang="en-ID" smtClean="0"/>
              <a:t>03/12/25</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5447564E-F900-473B-A68C-ACC30AA62D41}" type="slidenum">
              <a:rPr lang="en-ID" smtClean="0"/>
              <a:t>‹#›</a:t>
            </a:fld>
            <a:endParaRPr lang="en-ID"/>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5913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1199456" y="287070"/>
            <a:ext cx="10273141"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239349" y="6327412"/>
            <a:ext cx="1152128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 id="2147483654" r:id="rId5"/>
    <p:sldLayoutId id="2147483655" r:id="rId6"/>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comments" Target="../comments/commen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hyperlink" Target="https://docs.google.com/document/d/1FgTz9Murl-QpYMjABlssyNn_Ry2cLhqJ/edit?usp=share_link&amp;ouid=107050279353103023056&amp;rtpof=true&amp;sd=true"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docs.google.com/document/d/13BWWW9xZkfOmGHHQTuHGZx9otL0gVorz/edit?usp=share_link&amp;ouid=107050279353103023056&amp;rtpof=true&amp;sd=true"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s://drive.google.com/file/d/1f7jLiaCzhwFTE9ePFfGrgGNtnEIAh8sy/view?usp=share_link"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hyperlink" Target="https://drive.google.com/file/d/11ss6hRhBtGuPOmiszO7Vf9NsYvPIErp6/view?usp=share_link"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479376" y="2132856"/>
            <a:ext cx="11521280" cy="1877437"/>
          </a:xfrm>
          <a:prstGeom prst="rect">
            <a:avLst/>
          </a:prstGeom>
          <a:noFill/>
        </p:spPr>
        <p:txBody>
          <a:bodyPr wrap="square" lIns="91440" tIns="45720" rIns="91440" bIns="45720">
            <a:spAutoFit/>
          </a:bodyPr>
          <a:lstStyle/>
          <a:p>
            <a:pPr algn="ctr"/>
            <a:r>
              <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TAHAP PEMANGGILAN DAN PEMBACAAN DAKWAAN</a:t>
            </a: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.10</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6">
            <a:extLst>
              <a:ext uri="{28A0092B-C50C-407E-A947-70E740481C1C}">
                <a14:useLocalDpi xmlns:a14="http://schemas.microsoft.com/office/drawing/2010/main" val="0"/>
              </a:ext>
            </a:extLst>
          </a:blip>
          <a:srcRect l="4669" t="15303" r="72530" b="16026"/>
          <a:stretch>
            <a:fillRect/>
          </a:stretch>
        </p:blipFill>
        <p:spPr bwMode="auto">
          <a:xfrm>
            <a:off x="9336360" y="60608"/>
            <a:ext cx="1276350" cy="1280160"/>
          </a:xfrm>
          <a:prstGeom prst="rect">
            <a:avLst/>
          </a:prstGeom>
          <a:noFill/>
          <a:ln>
            <a:noFill/>
          </a:ln>
        </p:spPr>
      </p:pic>
      <p:sp>
        <p:nvSpPr>
          <p:cNvPr id="4" name="Rectangle 5">
            <a:extLst>
              <a:ext uri="{FF2B5EF4-FFF2-40B4-BE49-F238E27FC236}">
                <a16:creationId xmlns:a16="http://schemas.microsoft.com/office/drawing/2014/main" id="{7EFBB341-4783-7846-B33D-300A908AFE60}"/>
              </a:ext>
            </a:extLst>
          </p:cNvPr>
          <p:cNvSpPr/>
          <p:nvPr>
            <p:custDataLst>
              <p:tags r:id="rId2"/>
            </p:custDataLst>
          </p:nvPr>
        </p:nvSpPr>
        <p:spPr>
          <a:xfrm>
            <a:off x="479376" y="4431883"/>
            <a:ext cx="11521280" cy="707886"/>
          </a:xfrm>
          <a:prstGeom prst="rect">
            <a:avLst/>
          </a:prstGeom>
          <a:noFill/>
        </p:spPr>
        <p:txBody>
          <a:bodyPr wrap="square" lIns="91440" tIns="45720" rIns="91440" bIns="45720">
            <a:spAutoFit/>
          </a:bodyPr>
          <a:lstStyle/>
          <a:p>
            <a:pPr algn="ctr"/>
            <a:r>
              <a:rPr lang="id-ID" sz="4000" b="1" dirty="0" err="1">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Mashuril</a:t>
            </a:r>
            <a:r>
              <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 Anwar, S.H., M.H.</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3E98-9548-4CBB-A326-A18971B69113}"/>
              </a:ext>
            </a:extLst>
          </p:cNvPr>
          <p:cNvSpPr>
            <a:spLocks noGrp="1"/>
          </p:cNvSpPr>
          <p:nvPr>
            <p:ph type="title"/>
          </p:nvPr>
        </p:nvSpPr>
        <p:spPr/>
        <p:txBody>
          <a:bodyPr>
            <a:normAutofit/>
          </a:bodyPr>
          <a:lstStyle/>
          <a:p>
            <a:r>
              <a:rPr lang="fi-FI" sz="4400" dirty="0"/>
              <a:t>Penasihat Hukum dan </a:t>
            </a:r>
            <a:br>
              <a:rPr lang="fi-FI" sz="4400" dirty="0"/>
            </a:br>
            <a:r>
              <a:rPr lang="fi-FI" sz="4400" dirty="0"/>
              <a:t>Surat Kuasa </a:t>
            </a:r>
            <a:endParaRPr lang="en-ID" sz="4400" dirty="0"/>
          </a:p>
        </p:txBody>
      </p:sp>
    </p:spTree>
    <p:extLst>
      <p:ext uri="{BB962C8B-B14F-4D97-AF65-F5344CB8AC3E}">
        <p14:creationId xmlns:p14="http://schemas.microsoft.com/office/powerpoint/2010/main" val="646162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FC4FEDF-2B3D-47E1-9159-2C2034B5CA0F}"/>
              </a:ext>
            </a:extLst>
          </p:cNvPr>
          <p:cNvSpPr txBox="1">
            <a:spLocks/>
          </p:cNvSpPr>
          <p:nvPr/>
        </p:nvSpPr>
        <p:spPr>
          <a:xfrm>
            <a:off x="839788" y="336429"/>
            <a:ext cx="5345352" cy="1130061"/>
          </a:xfrm>
          <a:prstGeom prst="rect">
            <a:avLst/>
          </a:prstGeom>
        </p:spPr>
        <p:txBody>
          <a:bodyPr>
            <a:normAutofit fontScale="6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4400" dirty="0">
                <a:solidFill>
                  <a:srgbClr val="C00000"/>
                </a:solidFill>
              </a:rPr>
              <a:t>PENASIHAT HUKUM/ADVOKAT/ </a:t>
            </a:r>
          </a:p>
          <a:p>
            <a:pPr marL="0" indent="0">
              <a:buNone/>
            </a:pPr>
            <a:r>
              <a:rPr lang="en-US" sz="4400" dirty="0">
                <a:solidFill>
                  <a:srgbClr val="C00000"/>
                </a:solidFill>
              </a:rPr>
              <a:t>BANTUAN HUKUM</a:t>
            </a:r>
          </a:p>
        </p:txBody>
      </p:sp>
      <p:sp>
        <p:nvSpPr>
          <p:cNvPr id="3" name="TextBox 2">
            <a:extLst>
              <a:ext uri="{FF2B5EF4-FFF2-40B4-BE49-F238E27FC236}">
                <a16:creationId xmlns:a16="http://schemas.microsoft.com/office/drawing/2014/main" id="{2B8DD9AF-AFE0-49CC-A0BD-81142C5388E2}"/>
              </a:ext>
            </a:extLst>
          </p:cNvPr>
          <p:cNvSpPr txBox="1"/>
          <p:nvPr/>
        </p:nvSpPr>
        <p:spPr>
          <a:xfrm>
            <a:off x="5348377" y="1664897"/>
            <a:ext cx="6418053" cy="3693319"/>
          </a:xfrm>
          <a:prstGeom prst="rect">
            <a:avLst/>
          </a:prstGeom>
          <a:noFill/>
        </p:spPr>
        <p:txBody>
          <a:bodyPr wrap="square" rtlCol="0">
            <a:spAutoFit/>
          </a:bodyPr>
          <a:lstStyle/>
          <a:p>
            <a:pPr lvl="0" algn="just">
              <a:tabLst>
                <a:tab pos="457200" algn="l"/>
              </a:tabLst>
            </a:pPr>
            <a:r>
              <a:rPr lang="en-US" sz="1800" dirty="0" err="1">
                <a:effectLst/>
                <a:latin typeface="Times New Roman" panose="02020603050405020304" pitchFamily="18" charset="0"/>
                <a:ea typeface="Times New Roman" panose="02020603050405020304" pitchFamily="18" charset="0"/>
              </a:rPr>
              <a:t>Dalam</a:t>
            </a:r>
            <a:r>
              <a:rPr lang="en-US" sz="180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KUHAP  dan </a:t>
            </a:r>
            <a:r>
              <a:rPr lang="id-ID" sz="1800" dirty="0" err="1">
                <a:effectLst/>
                <a:latin typeface="Times New Roman" panose="02020603050405020304" pitchFamily="18" charset="0"/>
                <a:ea typeface="Times New Roman" panose="02020603050405020304" pitchFamily="18" charset="0"/>
              </a:rPr>
              <a:t>Undang-Undang</a:t>
            </a:r>
            <a:r>
              <a:rPr lang="id-ID" sz="1800" dirty="0">
                <a:effectLst/>
                <a:latin typeface="Times New Roman" panose="02020603050405020304" pitchFamily="18" charset="0"/>
                <a:ea typeface="Times New Roman" panose="02020603050405020304" pitchFamily="18" charset="0"/>
              </a:rPr>
              <a:t> No. 18 Tahun  2003  Tentang Advokat   bahwa Pihak yang dapat melakukan advokasi atau pembelaan atau bantuan hukum terhadap tersangka dan terdakwa dalam semua tingkat pemeriksaan adalah </a:t>
            </a:r>
            <a:r>
              <a:rPr lang="en-US" sz="1800" dirty="0" err="1">
                <a:effectLst/>
                <a:latin typeface="Times New Roman" panose="02020603050405020304" pitchFamily="18" charset="0"/>
                <a:ea typeface="Times New Roman" panose="02020603050405020304" pitchFamily="18" charset="0"/>
              </a:rPr>
              <a:t>Penaihat</a:t>
            </a:r>
            <a:r>
              <a:rPr lang="en-US" sz="1800" dirty="0">
                <a:effectLst/>
                <a:latin typeface="Times New Roman" panose="02020603050405020304" pitchFamily="18" charset="0"/>
                <a:ea typeface="Times New Roman" panose="02020603050405020304" pitchFamily="18" charset="0"/>
              </a:rPr>
              <a:t> Hukum/</a:t>
            </a:r>
            <a:r>
              <a:rPr lang="id-ID" sz="1800" dirty="0">
                <a:effectLst/>
                <a:latin typeface="Times New Roman" panose="02020603050405020304" pitchFamily="18" charset="0"/>
                <a:ea typeface="Times New Roman" panose="02020603050405020304" pitchFamily="18" charset="0"/>
              </a:rPr>
              <a:t>advokat. Hal ini mengacu pada ketentuan</a:t>
            </a:r>
            <a:r>
              <a:rPr lang="en-US" sz="1800" dirty="0">
                <a:effectLst/>
                <a:latin typeface="Times New Roman" panose="02020603050405020304" pitchFamily="18" charset="0"/>
                <a:ea typeface="Times New Roman" panose="02020603050405020304" pitchFamily="18" charset="0"/>
              </a:rPr>
              <a:t> :</a:t>
            </a:r>
            <a:endParaRPr lang="en-ID" sz="18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q"/>
              <a:tabLst>
                <a:tab pos="457200" algn="l"/>
              </a:tabLst>
            </a:pPr>
            <a:r>
              <a:rPr lang="id-ID" sz="1800" b="1" dirty="0">
                <a:effectLst/>
                <a:latin typeface="Times New Roman" panose="02020603050405020304" pitchFamily="18" charset="0"/>
                <a:ea typeface="Times New Roman" panose="02020603050405020304" pitchFamily="18" charset="0"/>
              </a:rPr>
              <a:t>Pasal 54 KUHAP</a:t>
            </a:r>
            <a:r>
              <a:rPr lang="id-ID" sz="1800" dirty="0">
                <a:effectLst/>
                <a:latin typeface="Times New Roman" panose="02020603050405020304" pitchFamily="18" charset="0"/>
                <a:ea typeface="Times New Roman" panose="02020603050405020304" pitchFamily="18" charset="0"/>
              </a:rPr>
              <a:t> menyatakan bahwa guna kepentingan pembelaan, tersangka atau terdakwa berhak mendapat bantuan hukum dari seorang atau lebih penasihat hukum selama dalam waktu dan pada setiap tingkat pemeriksaan, menurut tata cara yang ditentukan dalam undang-undang ini.</a:t>
            </a:r>
            <a:endParaRPr lang="en-ID" sz="18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q"/>
              <a:tabLst>
                <a:tab pos="457200" algn="l"/>
              </a:tabLst>
            </a:pPr>
            <a:r>
              <a:rPr lang="id-ID" sz="1800" dirty="0">
                <a:effectLst/>
                <a:latin typeface="Times New Roman" panose="02020603050405020304" pitchFamily="18" charset="0"/>
                <a:ea typeface="Times New Roman" panose="02020603050405020304" pitchFamily="18" charset="0"/>
              </a:rPr>
              <a:t>Untuk mendapatkan penasihat hukum tersebut dalam Pasal 54, tersangka atau terdakwa berhak memilih sendiri penasihat hukumnya. </a:t>
            </a:r>
            <a:endParaRPr lang="en-ID" sz="1800" dirty="0">
              <a:effectLst/>
              <a:latin typeface="Times New Roman" panose="02020603050405020304" pitchFamily="18" charset="0"/>
              <a:ea typeface="Times New Roman" panose="02020603050405020304" pitchFamily="18" charset="0"/>
            </a:endParaRPr>
          </a:p>
        </p:txBody>
      </p:sp>
      <p:pic>
        <p:nvPicPr>
          <p:cNvPr id="9218" name="Picture 2" descr="Perlindungan dan Penegakan Hukum di Indonesia - Kelas Pintar">
            <a:extLst>
              <a:ext uri="{FF2B5EF4-FFF2-40B4-BE49-F238E27FC236}">
                <a16:creationId xmlns:a16="http://schemas.microsoft.com/office/drawing/2014/main" id="{F36065A5-262A-46DD-8EEF-AE6BF8CD9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88" y="2032554"/>
            <a:ext cx="4191956" cy="2792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35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FC4FEDF-2B3D-47E1-9159-2C2034B5CA0F}"/>
              </a:ext>
            </a:extLst>
          </p:cNvPr>
          <p:cNvSpPr txBox="1">
            <a:spLocks/>
          </p:cNvSpPr>
          <p:nvPr/>
        </p:nvSpPr>
        <p:spPr>
          <a:xfrm>
            <a:off x="839788" y="336429"/>
            <a:ext cx="6760084" cy="1130061"/>
          </a:xfrm>
          <a:prstGeom prst="rect">
            <a:avLst/>
          </a:prstGeom>
        </p:spPr>
        <p:txBody>
          <a:bodyPr>
            <a:normAutofit fontScale="77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4400" dirty="0">
                <a:solidFill>
                  <a:srgbClr val="C00000"/>
                </a:solidFill>
              </a:rPr>
              <a:t>Wajib </a:t>
            </a:r>
            <a:r>
              <a:rPr lang="en-US" sz="4400" dirty="0" err="1">
                <a:solidFill>
                  <a:srgbClr val="C00000"/>
                </a:solidFill>
              </a:rPr>
              <a:t>Didampingi</a:t>
            </a:r>
            <a:r>
              <a:rPr lang="en-US" sz="4400" dirty="0">
                <a:solidFill>
                  <a:srgbClr val="C00000"/>
                </a:solidFill>
              </a:rPr>
              <a:t> </a:t>
            </a:r>
            <a:r>
              <a:rPr lang="en-US" sz="4400" dirty="0" err="1">
                <a:solidFill>
                  <a:srgbClr val="C00000"/>
                </a:solidFill>
              </a:rPr>
              <a:t>Penasihat</a:t>
            </a:r>
            <a:r>
              <a:rPr lang="en-US" sz="4400" dirty="0">
                <a:solidFill>
                  <a:srgbClr val="C00000"/>
                </a:solidFill>
              </a:rPr>
              <a:t> Hukum : </a:t>
            </a:r>
          </a:p>
        </p:txBody>
      </p:sp>
      <p:sp>
        <p:nvSpPr>
          <p:cNvPr id="3" name="TextBox 2">
            <a:extLst>
              <a:ext uri="{FF2B5EF4-FFF2-40B4-BE49-F238E27FC236}">
                <a16:creationId xmlns:a16="http://schemas.microsoft.com/office/drawing/2014/main" id="{2B8DD9AF-AFE0-49CC-A0BD-81142C5388E2}"/>
              </a:ext>
            </a:extLst>
          </p:cNvPr>
          <p:cNvSpPr txBox="1"/>
          <p:nvPr/>
        </p:nvSpPr>
        <p:spPr>
          <a:xfrm>
            <a:off x="4666891" y="1026542"/>
            <a:ext cx="7043648" cy="5109091"/>
          </a:xfrm>
          <a:prstGeom prst="rect">
            <a:avLst/>
          </a:prstGeom>
          <a:noFill/>
        </p:spPr>
        <p:txBody>
          <a:bodyPr wrap="square" rtlCol="0">
            <a:spAutoFit/>
          </a:bodyPr>
          <a:lstStyle/>
          <a:p>
            <a:pPr algn="just"/>
            <a:r>
              <a:rPr lang="en-US" sz="1400" dirty="0">
                <a:effectLst/>
                <a:latin typeface="Times New Roman" panose="02020603050405020304" pitchFamily="18" charset="0"/>
                <a:ea typeface="Times New Roman" panose="02020603050405020304" pitchFamily="18" charset="0"/>
              </a:rPr>
              <a:t>P</a:t>
            </a:r>
            <a:r>
              <a:rPr lang="id-ID" sz="1400" dirty="0" err="1">
                <a:effectLst/>
                <a:latin typeface="Times New Roman" panose="02020603050405020304" pitchFamily="18" charset="0"/>
                <a:ea typeface="Times New Roman" panose="02020603050405020304" pitchFamily="18" charset="0"/>
              </a:rPr>
              <a:t>ejabat</a:t>
            </a:r>
            <a:r>
              <a:rPr lang="id-ID" sz="1400" dirty="0">
                <a:effectLst/>
                <a:latin typeface="Times New Roman" panose="02020603050405020304" pitchFamily="18" charset="0"/>
                <a:ea typeface="Times New Roman" panose="02020603050405020304" pitchFamily="18" charset="0"/>
              </a:rPr>
              <a:t> yang bersangkutan pada semua tingkat pemeriksaan dalam proses peradilan wajib menunjuk penasihat hukum </a:t>
            </a:r>
            <a:r>
              <a:rPr lang="en-US" sz="1400" dirty="0">
                <a:effectLst/>
                <a:latin typeface="Times New Roman" panose="02020603050405020304" pitchFamily="18" charset="0"/>
                <a:ea typeface="Times New Roman" panose="02020603050405020304" pitchFamily="18" charset="0"/>
              </a:rPr>
              <a:t>:</a:t>
            </a:r>
            <a:endParaRPr lang="en-ID" sz="14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q"/>
            </a:pPr>
            <a:r>
              <a:rPr lang="id-ID" sz="1400" dirty="0">
                <a:effectLst/>
                <a:latin typeface="Times New Roman" panose="02020603050405020304" pitchFamily="18" charset="0"/>
                <a:ea typeface="Times New Roman" panose="02020603050405020304" pitchFamily="18" charset="0"/>
              </a:rPr>
              <a:t>Dalam hal tersangka atau terdakwa disangka atau didakwa melakukan </a:t>
            </a:r>
            <a:r>
              <a:rPr lang="id-ID" sz="1400" b="1" dirty="0">
                <a:effectLst/>
                <a:latin typeface="Times New Roman" panose="02020603050405020304" pitchFamily="18" charset="0"/>
                <a:ea typeface="Times New Roman" panose="02020603050405020304" pitchFamily="18" charset="0"/>
              </a:rPr>
              <a:t>tindak pidana yang diancam dengan pidana mati atau ancaman pidana lima belas tahun atau lebih</a:t>
            </a:r>
            <a:r>
              <a:rPr lang="id-ID" sz="1400" dirty="0">
                <a:effectLst/>
                <a:latin typeface="Times New Roman" panose="02020603050405020304" pitchFamily="18" charset="0"/>
                <a:ea typeface="Times New Roman" panose="02020603050405020304" pitchFamily="18" charset="0"/>
              </a:rPr>
              <a:t> </a:t>
            </a:r>
            <a:endParaRPr lang="en-ID" sz="14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q"/>
            </a:pPr>
            <a:r>
              <a:rPr lang="en-US" sz="1400" dirty="0">
                <a:effectLst/>
                <a:latin typeface="Times New Roman" panose="02020603050405020304" pitchFamily="18" charset="0"/>
                <a:ea typeface="Times New Roman" panose="02020603050405020304" pitchFamily="18" charset="0"/>
              </a:rPr>
              <a:t>B</a:t>
            </a:r>
            <a:r>
              <a:rPr lang="id-ID" sz="1400" dirty="0" err="1">
                <a:effectLst/>
                <a:latin typeface="Times New Roman" panose="02020603050405020304" pitchFamily="18" charset="0"/>
                <a:ea typeface="Times New Roman" panose="02020603050405020304" pitchFamily="18" charset="0"/>
              </a:rPr>
              <a:t>agi</a:t>
            </a:r>
            <a:r>
              <a:rPr lang="id-ID" sz="1400" dirty="0">
                <a:effectLst/>
                <a:latin typeface="Times New Roman" panose="02020603050405020304" pitchFamily="18" charset="0"/>
                <a:ea typeface="Times New Roman" panose="02020603050405020304" pitchFamily="18" charset="0"/>
              </a:rPr>
              <a:t> mereka yang </a:t>
            </a:r>
            <a:r>
              <a:rPr lang="id-ID" sz="1400" b="1" dirty="0">
                <a:effectLst/>
                <a:latin typeface="Times New Roman" panose="02020603050405020304" pitchFamily="18" charset="0"/>
                <a:ea typeface="Times New Roman" panose="02020603050405020304" pitchFamily="18" charset="0"/>
              </a:rPr>
              <a:t>tidak mampu</a:t>
            </a:r>
            <a:r>
              <a:rPr lang="id-ID" sz="1400" dirty="0">
                <a:effectLst/>
                <a:latin typeface="Times New Roman" panose="02020603050405020304" pitchFamily="18" charset="0"/>
                <a:ea typeface="Times New Roman" panose="02020603050405020304" pitchFamily="18" charset="0"/>
              </a:rPr>
              <a:t> yang diancam dengan </a:t>
            </a:r>
            <a:r>
              <a:rPr lang="id-ID" sz="1400" b="1" dirty="0">
                <a:effectLst/>
                <a:latin typeface="Times New Roman" panose="02020603050405020304" pitchFamily="18" charset="0"/>
                <a:ea typeface="Times New Roman" panose="02020603050405020304" pitchFamily="18" charset="0"/>
              </a:rPr>
              <a:t>pidana lima tahun atau lebih</a:t>
            </a:r>
            <a:r>
              <a:rPr lang="id-ID" sz="1400" dirty="0">
                <a:effectLst/>
                <a:latin typeface="Times New Roman" panose="02020603050405020304" pitchFamily="18" charset="0"/>
                <a:ea typeface="Times New Roman" panose="02020603050405020304" pitchFamily="18" charset="0"/>
              </a:rPr>
              <a:t> yang tidak mempunyai penasihat hukum sendiri,. </a:t>
            </a:r>
            <a:endParaRPr lang="en-ID" sz="14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q"/>
            </a:pPr>
            <a:r>
              <a:rPr lang="id-ID" sz="1400" dirty="0">
                <a:effectLst/>
                <a:latin typeface="Times New Roman" panose="02020603050405020304" pitchFamily="18" charset="0"/>
                <a:ea typeface="Times New Roman" panose="02020603050405020304" pitchFamily="18" charset="0"/>
              </a:rPr>
              <a:t>Setiap penasihat hukum yang ditunjuk untuk bertindak </a:t>
            </a:r>
            <a:r>
              <a:rPr lang="en-US" sz="1400" dirty="0" err="1">
                <a:effectLst/>
                <a:latin typeface="Times New Roman" panose="02020603050405020304" pitchFamily="18" charset="0"/>
                <a:ea typeface="Times New Roman" panose="02020603050405020304" pitchFamily="18" charset="0"/>
              </a:rPr>
              <a:t>sebagai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Penasihat</a:t>
            </a:r>
            <a:r>
              <a:rPr lang="en-US" sz="1400" dirty="0">
                <a:effectLst/>
                <a:latin typeface="Times New Roman" panose="02020603050405020304" pitchFamily="18" charset="0"/>
                <a:ea typeface="Times New Roman" panose="02020603050405020304" pitchFamily="18" charset="0"/>
              </a:rPr>
              <a:t> Hukum </a:t>
            </a:r>
            <a:r>
              <a:rPr lang="id-ID" sz="1400" dirty="0">
                <a:effectLst/>
                <a:latin typeface="Times New Roman" panose="02020603050405020304" pitchFamily="18" charset="0"/>
                <a:ea typeface="Times New Roman" panose="02020603050405020304" pitchFamily="18" charset="0"/>
              </a:rPr>
              <a:t> memberikan bantuannya dengan cuma-cuma.</a:t>
            </a:r>
            <a:r>
              <a:rPr lang="en-US" sz="1400" dirty="0">
                <a:effectLst/>
                <a:latin typeface="Times New Roman" panose="02020603050405020304" pitchFamily="18" charset="0"/>
                <a:ea typeface="Times New Roman" panose="02020603050405020304" pitchFamily="18" charset="0"/>
              </a:rPr>
              <a:t>(</a:t>
            </a:r>
            <a:r>
              <a:rPr lang="en-US" sz="1400" dirty="0" err="1">
                <a:effectLst/>
                <a:latin typeface="Times New Roman" panose="02020603050405020304" pitchFamily="18" charset="0"/>
                <a:ea typeface="Times New Roman" panose="02020603050405020304" pitchFamily="18" charset="0"/>
              </a:rPr>
              <a:t>Pasal</a:t>
            </a:r>
            <a:r>
              <a:rPr lang="en-US" sz="1400" dirty="0">
                <a:effectLst/>
                <a:latin typeface="Times New Roman" panose="02020603050405020304" pitchFamily="18" charset="0"/>
                <a:ea typeface="Times New Roman" panose="02020603050405020304" pitchFamily="18" charset="0"/>
              </a:rPr>
              <a:t> 56 KUHAP) </a:t>
            </a:r>
            <a:endParaRPr lang="en-ID" sz="14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q"/>
            </a:pPr>
            <a:r>
              <a:rPr lang="en-US" sz="1400" dirty="0">
                <a:effectLst/>
                <a:latin typeface="Times New Roman" panose="02020603050405020304" pitchFamily="18" charset="0"/>
                <a:ea typeface="Times New Roman" panose="02020603050405020304" pitchFamily="18" charset="0"/>
              </a:rPr>
              <a:t>P</a:t>
            </a:r>
            <a:r>
              <a:rPr lang="id-ID" sz="1400" dirty="0" err="1">
                <a:effectLst/>
                <a:latin typeface="Times New Roman" panose="02020603050405020304" pitchFamily="18" charset="0"/>
                <a:ea typeface="Times New Roman" panose="02020603050405020304" pitchFamily="18" charset="0"/>
              </a:rPr>
              <a:t>enasihat</a:t>
            </a:r>
            <a:r>
              <a:rPr lang="id-ID" sz="1400" dirty="0">
                <a:effectLst/>
                <a:latin typeface="Times New Roman" panose="02020603050405020304" pitchFamily="18" charset="0"/>
                <a:ea typeface="Times New Roman" panose="02020603050405020304" pitchFamily="18" charset="0"/>
              </a:rPr>
              <a:t> hukum adalah seorang yang memenuhi syarat yang ditentukan oleh atau berdasar undang-undang untuk memberi bantuan hukum.</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Pasal</a:t>
            </a:r>
            <a:r>
              <a:rPr lang="en-US" sz="1400" dirty="0">
                <a:effectLst/>
                <a:latin typeface="Times New Roman" panose="02020603050405020304" pitchFamily="18" charset="0"/>
                <a:ea typeface="Times New Roman" panose="02020603050405020304" pitchFamily="18" charset="0"/>
              </a:rPr>
              <a:t> 1 </a:t>
            </a:r>
            <a:r>
              <a:rPr lang="en-US" sz="1400" dirty="0" err="1">
                <a:effectLst/>
                <a:latin typeface="Times New Roman" panose="02020603050405020304" pitchFamily="18" charset="0"/>
                <a:ea typeface="Times New Roman" panose="02020603050405020304" pitchFamily="18" charset="0"/>
              </a:rPr>
              <a:t>angka</a:t>
            </a:r>
            <a:r>
              <a:rPr lang="en-US" sz="1400" dirty="0">
                <a:effectLst/>
                <a:latin typeface="Times New Roman" panose="02020603050405020304" pitchFamily="18" charset="0"/>
                <a:ea typeface="Times New Roman" panose="02020603050405020304" pitchFamily="18" charset="0"/>
              </a:rPr>
              <a:t> 13 KUHAP) </a:t>
            </a:r>
            <a:endParaRPr lang="en-ID" sz="14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q"/>
            </a:pPr>
            <a:r>
              <a:rPr lang="en-US" sz="1400" dirty="0">
                <a:effectLst/>
                <a:latin typeface="Times New Roman" panose="02020603050405020304" pitchFamily="18" charset="0"/>
                <a:ea typeface="Times New Roman" panose="02020603050405020304" pitchFamily="18" charset="0"/>
              </a:rPr>
              <a:t>A</a:t>
            </a:r>
            <a:r>
              <a:rPr lang="id-ID" sz="1400" dirty="0" err="1">
                <a:effectLst/>
                <a:latin typeface="Times New Roman" panose="02020603050405020304" pitchFamily="18" charset="0"/>
                <a:ea typeface="Times New Roman" panose="02020603050405020304" pitchFamily="18" charset="0"/>
              </a:rPr>
              <a:t>dvokat</a:t>
            </a:r>
            <a:r>
              <a:rPr lang="id-ID" sz="1400" dirty="0">
                <a:effectLst/>
                <a:latin typeface="Times New Roman" panose="02020603050405020304" pitchFamily="18" charset="0"/>
                <a:ea typeface="Times New Roman" panose="02020603050405020304" pitchFamily="18" charset="0"/>
              </a:rPr>
              <a:t> adalah </a:t>
            </a:r>
            <a:r>
              <a:rPr lang="id-ID" sz="1400" i="1" dirty="0">
                <a:effectLst/>
                <a:latin typeface="Times New Roman" panose="02020603050405020304" pitchFamily="18" charset="0"/>
                <a:ea typeface="Times New Roman" panose="02020603050405020304" pitchFamily="18" charset="0"/>
              </a:rPr>
              <a:t>orang yang berprofesi memberi jasa hukum, baik di dalam maupun di luar pengadilan yang memenuhi persyaratan berdasarkan ketentuan </a:t>
            </a:r>
            <a:r>
              <a:rPr lang="id-ID" sz="1400" i="1" dirty="0" err="1">
                <a:effectLst/>
                <a:latin typeface="Times New Roman" panose="02020603050405020304" pitchFamily="18" charset="0"/>
                <a:ea typeface="Times New Roman" panose="02020603050405020304" pitchFamily="18" charset="0"/>
              </a:rPr>
              <a:t>Undang-Undang</a:t>
            </a:r>
            <a:r>
              <a:rPr lang="id-ID" sz="1400" i="1" dirty="0">
                <a:effectLst/>
                <a:latin typeface="Times New Roman" panose="02020603050405020304" pitchFamily="18" charset="0"/>
                <a:ea typeface="Times New Roman" panose="02020603050405020304" pitchFamily="18" charset="0"/>
              </a:rPr>
              <a:t> ini.</a:t>
            </a:r>
            <a:r>
              <a:rPr lang="en-US" sz="1400" i="1" dirty="0">
                <a:effectLst/>
                <a:latin typeface="Times New Roman" panose="02020603050405020304" pitchFamily="18" charset="0"/>
                <a:ea typeface="Times New Roman" panose="02020603050405020304" pitchFamily="18" charset="0"/>
              </a:rPr>
              <a:t>(</a:t>
            </a:r>
            <a:r>
              <a:rPr lang="en-US" sz="1400" i="1" dirty="0" err="1">
                <a:effectLst/>
                <a:latin typeface="Times New Roman" panose="02020603050405020304" pitchFamily="18" charset="0"/>
                <a:ea typeface="Times New Roman" panose="02020603050405020304" pitchFamily="18" charset="0"/>
              </a:rPr>
              <a:t>Pasal</a:t>
            </a:r>
            <a:r>
              <a:rPr lang="en-US" sz="1400" i="1" dirty="0">
                <a:effectLst/>
                <a:latin typeface="Times New Roman" panose="02020603050405020304" pitchFamily="18" charset="0"/>
                <a:ea typeface="Times New Roman" panose="02020603050405020304" pitchFamily="18" charset="0"/>
              </a:rPr>
              <a:t> 1 </a:t>
            </a:r>
            <a:r>
              <a:rPr lang="en-US" sz="1400" i="1" dirty="0" err="1">
                <a:effectLst/>
                <a:latin typeface="Times New Roman" panose="02020603050405020304" pitchFamily="18" charset="0"/>
                <a:ea typeface="Times New Roman" panose="02020603050405020304" pitchFamily="18" charset="0"/>
              </a:rPr>
              <a:t>UUAdvokat</a:t>
            </a:r>
            <a:r>
              <a:rPr lang="en-US" sz="1400" i="1" dirty="0">
                <a:effectLst/>
                <a:latin typeface="Times New Roman" panose="02020603050405020304" pitchFamily="18" charset="0"/>
                <a:ea typeface="Times New Roman" panose="02020603050405020304" pitchFamily="18" charset="0"/>
              </a:rPr>
              <a:t>)</a:t>
            </a:r>
            <a:endParaRPr lang="en-ID" sz="14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q"/>
            </a:pPr>
            <a:r>
              <a:rPr lang="id-ID" sz="1400" dirty="0">
                <a:effectLst/>
                <a:latin typeface="Times New Roman" panose="02020603050405020304" pitchFamily="18" charset="0"/>
                <a:ea typeface="Times New Roman" panose="02020603050405020304" pitchFamily="18" charset="0"/>
              </a:rPr>
              <a:t>Dalam KUHAP tidak diatur mengenai pendampingan atau pemberian bantuan hukum kepada saksi dalam proses peradilan pidana, sedangkan untuk menjadi saksi adalah kewajiban dari setiap warga negara.</a:t>
            </a:r>
            <a:endParaRPr lang="en-ID" sz="14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q"/>
            </a:pPr>
            <a:r>
              <a:rPr lang="id-ID" sz="1400" b="1" dirty="0">
                <a:effectLst/>
                <a:latin typeface="Times New Roman" panose="02020603050405020304" pitchFamily="18" charset="0"/>
                <a:ea typeface="Times New Roman" panose="02020603050405020304" pitchFamily="18" charset="0"/>
              </a:rPr>
              <a:t>Pasal 5 ayat (2) UU No. 13 Tahun 2006 Tentang Perlindungan Saksi dan Korban </a:t>
            </a:r>
            <a:r>
              <a:rPr lang="id-ID" sz="1400" dirty="0">
                <a:effectLst/>
                <a:latin typeface="Times New Roman" panose="02020603050405020304" pitchFamily="18" charset="0"/>
                <a:ea typeface="Times New Roman" panose="02020603050405020304" pitchFamily="18" charset="0"/>
              </a:rPr>
              <a:t> diatur bahwa dalam kasus-kasus tertentu sesuai dengan keputusan Lembaga Perlindungan Saksi dan Korban, saksi berhak mendapatkan nasihat hukum.</a:t>
            </a:r>
            <a:endParaRPr lang="en-ID" sz="14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q"/>
            </a:pPr>
            <a:r>
              <a:rPr lang="en-US" sz="1400" dirty="0">
                <a:effectLst/>
                <a:latin typeface="Times New Roman" panose="02020603050405020304" pitchFamily="18" charset="0"/>
                <a:ea typeface="Times New Roman" panose="02020603050405020304" pitchFamily="18" charset="0"/>
              </a:rPr>
              <a:t>Y</a:t>
            </a:r>
            <a:r>
              <a:rPr lang="id-ID" sz="1400" dirty="0" err="1">
                <a:effectLst/>
                <a:latin typeface="Times New Roman" panose="02020603050405020304" pitchFamily="18" charset="0"/>
                <a:ea typeface="Times New Roman" panose="02020603050405020304" pitchFamily="18" charset="0"/>
              </a:rPr>
              <a:t>ang</a:t>
            </a:r>
            <a:r>
              <a:rPr lang="id-ID" sz="1400" dirty="0">
                <a:effectLst/>
                <a:latin typeface="Times New Roman" panose="02020603050405020304" pitchFamily="18" charset="0"/>
                <a:ea typeface="Times New Roman" panose="02020603050405020304" pitchFamily="18" charset="0"/>
              </a:rPr>
              <a:t> berhak memberikan bantuan hukum kepada tersangka dan terdakwa dalam setiap tingkat pemeriksaan proses peradilan pidana adalah advokat. Kemudian, meski tidak diatur oleh KUHAP saksi  dapat  saja didampingi oleh advokat jika diperlukan.</a:t>
            </a:r>
            <a:endParaRPr lang="en-ID" sz="1400" dirty="0">
              <a:effectLst/>
              <a:latin typeface="Times New Roman" panose="02020603050405020304" pitchFamily="18" charset="0"/>
              <a:ea typeface="Times New Roman" panose="02020603050405020304" pitchFamily="18" charset="0"/>
            </a:endParaRPr>
          </a:p>
          <a:p>
            <a:pPr lvl="0" algn="just">
              <a:tabLst>
                <a:tab pos="457200" algn="l"/>
              </a:tabLst>
            </a:pPr>
            <a:endParaRPr lang="en-ID" sz="1800" dirty="0">
              <a:effectLst/>
              <a:latin typeface="Times New Roman" panose="02020603050405020304" pitchFamily="18" charset="0"/>
              <a:ea typeface="Times New Roman" panose="02020603050405020304" pitchFamily="18" charset="0"/>
            </a:endParaRPr>
          </a:p>
        </p:txBody>
      </p:sp>
      <p:pic>
        <p:nvPicPr>
          <p:cNvPr id="11268" name="Picture 4" descr="Pengacara Sempat Ragu Tangani Kasus Jessica">
            <a:extLst>
              <a:ext uri="{FF2B5EF4-FFF2-40B4-BE49-F238E27FC236}">
                <a16:creationId xmlns:a16="http://schemas.microsoft.com/office/drawing/2014/main" id="{8D167013-646E-4F1A-B920-3DEA30C14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881" y="2242958"/>
            <a:ext cx="4217743" cy="2372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267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FC4FEDF-2B3D-47E1-9159-2C2034B5CA0F}"/>
              </a:ext>
            </a:extLst>
          </p:cNvPr>
          <p:cNvSpPr txBox="1">
            <a:spLocks/>
          </p:cNvSpPr>
          <p:nvPr/>
        </p:nvSpPr>
        <p:spPr>
          <a:xfrm>
            <a:off x="839788" y="103517"/>
            <a:ext cx="6760084" cy="854015"/>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4400" dirty="0" err="1">
                <a:solidFill>
                  <a:srgbClr val="C00000"/>
                </a:solidFill>
              </a:rPr>
              <a:t>Hak</a:t>
            </a:r>
            <a:r>
              <a:rPr lang="en-US" sz="4400" dirty="0">
                <a:solidFill>
                  <a:srgbClr val="C00000"/>
                </a:solidFill>
              </a:rPr>
              <a:t> </a:t>
            </a:r>
            <a:r>
              <a:rPr lang="en-US" sz="4400" dirty="0" err="1">
                <a:solidFill>
                  <a:srgbClr val="C00000"/>
                </a:solidFill>
              </a:rPr>
              <a:t>Penasihat</a:t>
            </a:r>
            <a:r>
              <a:rPr lang="en-US" sz="4400" dirty="0">
                <a:solidFill>
                  <a:srgbClr val="C00000"/>
                </a:solidFill>
              </a:rPr>
              <a:t> Hukum : </a:t>
            </a:r>
          </a:p>
        </p:txBody>
      </p:sp>
      <p:sp>
        <p:nvSpPr>
          <p:cNvPr id="3" name="TextBox 2">
            <a:extLst>
              <a:ext uri="{FF2B5EF4-FFF2-40B4-BE49-F238E27FC236}">
                <a16:creationId xmlns:a16="http://schemas.microsoft.com/office/drawing/2014/main" id="{2B8DD9AF-AFE0-49CC-A0BD-81142C5388E2}"/>
              </a:ext>
            </a:extLst>
          </p:cNvPr>
          <p:cNvSpPr txBox="1"/>
          <p:nvPr/>
        </p:nvSpPr>
        <p:spPr>
          <a:xfrm>
            <a:off x="4451230" y="1026542"/>
            <a:ext cx="7259309" cy="4832092"/>
          </a:xfrm>
          <a:prstGeom prst="rect">
            <a:avLst/>
          </a:prstGeom>
          <a:noFill/>
        </p:spPr>
        <p:txBody>
          <a:bodyPr wrap="square" rtlCol="0">
            <a:spAutoFit/>
          </a:bodyPr>
          <a:lstStyle/>
          <a:p>
            <a:pPr marL="342900" lvl="0" indent="-342900" algn="just">
              <a:buFont typeface="Wingdings" panose="05000000000000000000" pitchFamily="2" charset="2"/>
              <a:buChar char="q"/>
              <a:tabLst>
                <a:tab pos="457200" algn="l"/>
              </a:tabLs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q"/>
              <a:tabLst>
                <a:tab pos="457200" algn="l"/>
              </a:tabLst>
            </a:pPr>
            <a:r>
              <a:rPr lang="id-ID" sz="1400" dirty="0">
                <a:effectLst/>
                <a:latin typeface="Times New Roman" panose="02020603050405020304" pitchFamily="18" charset="0"/>
                <a:ea typeface="Times New Roman" panose="02020603050405020304" pitchFamily="18" charset="0"/>
                <a:cs typeface="Times New Roman" panose="02020603050405020304" pitchFamily="18" charset="0"/>
              </a:rPr>
              <a:t>Penasihat hukum berhak menghubungi tersangka sejak  saat ditangkap, atau ditahan pada setiap tingkat pemeriksaan menurut tata cara yang ditentukan dalam undang-undang ini </a:t>
            </a:r>
            <a:endParaRPr lang="en-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q"/>
              <a:tabLst>
                <a:tab pos="457200" algn="l"/>
              </a:tabLst>
            </a:pPr>
            <a:r>
              <a:rPr lang="id-ID" sz="1400" dirty="0">
                <a:effectLst/>
                <a:latin typeface="Times New Roman" panose="02020603050405020304" pitchFamily="18" charset="0"/>
                <a:ea typeface="Times New Roman" panose="02020603050405020304" pitchFamily="18" charset="0"/>
                <a:cs typeface="Times New Roman" panose="02020603050405020304" pitchFamily="18" charset="0"/>
              </a:rPr>
              <a:t>Penasihat hukum berhak menghubungi dan berbicara dengan tersangka pada setiap tingkat pemeriksaan dan setiap waktu untuk kepentingan pembelaan perkaranya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69 KUHAP)</a:t>
            </a:r>
            <a:r>
              <a:rPr lang="id-ID"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q"/>
              <a:tabLst>
                <a:tab pos="457200" algn="l"/>
              </a:tabLst>
            </a:pPr>
            <a:r>
              <a:rPr lang="id-ID" sz="1400" dirty="0">
                <a:effectLst/>
                <a:latin typeface="Times New Roman" panose="02020603050405020304" pitchFamily="18" charset="0"/>
                <a:ea typeface="Times New Roman" panose="02020603050405020304" pitchFamily="18" charset="0"/>
                <a:cs typeface="Times New Roman" panose="02020603050405020304" pitchFamily="18" charset="0"/>
              </a:rPr>
              <a:t>Jika terdapat bukti bahwa penasihat hukum tersebut menyalahgunakan haknya dalam pembicaraan dengan tersangka maka sesuai dengan tingkat pemeriksaan, penyidik, penuntut umum atau petugas lembaga pemasyarakatan memberi peringatan kepada penasihat hukum.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q"/>
              <a:tabLst>
                <a:tab pos="457200" algn="l"/>
              </a:tabLst>
            </a:pPr>
            <a:r>
              <a:rPr lang="id-ID" sz="1400" dirty="0">
                <a:effectLst/>
                <a:latin typeface="Times New Roman" panose="02020603050405020304" pitchFamily="18" charset="0"/>
                <a:ea typeface="Times New Roman" panose="02020603050405020304" pitchFamily="18" charset="0"/>
                <a:cs typeface="Times New Roman" panose="02020603050405020304" pitchFamily="18" charset="0"/>
              </a:rPr>
              <a:t>Apabila peringatan tersebut tidak diindahkan, maka hubungan tersebut diawasi oleh pejabat yang tersebut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q"/>
              <a:tabLst>
                <a:tab pos="457200" algn="l"/>
              </a:tabLst>
            </a:pPr>
            <a:r>
              <a:rPr lang="id-ID" sz="1400" dirty="0">
                <a:effectLst/>
                <a:latin typeface="Times New Roman" panose="02020603050405020304" pitchFamily="18" charset="0"/>
                <a:ea typeface="Times New Roman" panose="02020603050405020304" pitchFamily="18" charset="0"/>
                <a:cs typeface="Times New Roman" panose="02020603050405020304" pitchFamily="18" charset="0"/>
              </a:rPr>
              <a:t>Apabila setelah diawasi, haknya masih di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d-ID" sz="1400" dirty="0">
                <a:effectLst/>
                <a:latin typeface="Times New Roman" panose="02020603050405020304" pitchFamily="18" charset="0"/>
                <a:ea typeface="Times New Roman" panose="02020603050405020304" pitchFamily="18" charset="0"/>
                <a:cs typeface="Times New Roman" panose="02020603050405020304" pitchFamily="18" charset="0"/>
              </a:rPr>
              <a:t>salahgunakan, maka hubungan tersebut disaksikan oleh pejabat tersebut  dan apabila setelah itu tetap dilanggar maka hubungan selanjutnya dilarang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70 KUHAP)</a:t>
            </a:r>
            <a:r>
              <a:rPr lang="id-ID"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q"/>
              <a:tabLst>
                <a:tab pos="457200" algn="l"/>
              </a:tabLst>
            </a:pPr>
            <a:r>
              <a:rPr lang="id-ID" sz="1400" dirty="0">
                <a:effectLst/>
                <a:latin typeface="Times New Roman" panose="02020603050405020304" pitchFamily="18" charset="0"/>
                <a:ea typeface="Times New Roman" panose="02020603050405020304" pitchFamily="18" charset="0"/>
                <a:cs typeface="Times New Roman" panose="02020603050405020304" pitchFamily="18" charset="0"/>
              </a:rPr>
              <a:t>Penasihat hukum, sesuai dengan tingkat pemeriksaan, dalam berhubungan dengan tersangka diawasi oleh penyidik, penuntut umum atau petugas lembaga pemasyarakatan tanpa mendengar isi pembicaraan.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q"/>
              <a:tabLst>
                <a:tab pos="457200" algn="l"/>
              </a:tabLst>
            </a:pPr>
            <a:r>
              <a:rPr lang="id-ID" sz="1400" dirty="0">
                <a:effectLst/>
                <a:latin typeface="Times New Roman" panose="02020603050405020304" pitchFamily="18" charset="0"/>
                <a:ea typeface="Times New Roman" panose="02020603050405020304" pitchFamily="18" charset="0"/>
                <a:cs typeface="Times New Roman" panose="02020603050405020304" pitchFamily="18" charset="0"/>
              </a:rPr>
              <a:t>Dalam hal kejahatan terhadap keamanan negara, pejabat tersebut  dapat mendengar isi pembicaraan.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71 KUHAP)</a:t>
            </a:r>
            <a:endParaRPr lang="en-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q"/>
              <a:tabLst>
                <a:tab pos="457200" algn="l"/>
              </a:tabLst>
            </a:pPr>
            <a:r>
              <a:rPr lang="id-ID" sz="1400" dirty="0">
                <a:effectLst/>
                <a:latin typeface="Times New Roman" panose="02020603050405020304" pitchFamily="18" charset="0"/>
                <a:ea typeface="Times New Roman" panose="02020603050405020304" pitchFamily="18" charset="0"/>
                <a:cs typeface="Times New Roman" panose="02020603050405020304" pitchFamily="18" charset="0"/>
              </a:rPr>
              <a:t>Atas permintaan tersangka atau penasihat hukumnya pejabat yang bersangkutan memberikan turunan berita acara pemeriksaan untuk kepentingan pembelaannya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72 KUHAP)</a:t>
            </a:r>
            <a:r>
              <a:rPr lang="id-ID"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q"/>
              <a:tabLst>
                <a:tab pos="457200" algn="l"/>
              </a:tabLst>
            </a:pPr>
            <a:r>
              <a:rPr lang="id-ID" sz="1400" dirty="0">
                <a:effectLst/>
                <a:latin typeface="Times New Roman" panose="02020603050405020304" pitchFamily="18" charset="0"/>
                <a:ea typeface="Times New Roman" panose="02020603050405020304" pitchFamily="18" charset="0"/>
                <a:cs typeface="Times New Roman" panose="02020603050405020304" pitchFamily="18" charset="0"/>
              </a:rPr>
              <a:t>Penasihat hukum berhak mengirim dan menerima surat dari tersangka setiap kali dikehendaki olehnya.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73 KUHAP)</a:t>
            </a:r>
            <a:endParaRPr lang="en-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1268" name="Picture 4" descr="Pengacara Sempat Ragu Tangani Kasus Jessica">
            <a:extLst>
              <a:ext uri="{FF2B5EF4-FFF2-40B4-BE49-F238E27FC236}">
                <a16:creationId xmlns:a16="http://schemas.microsoft.com/office/drawing/2014/main" id="{8D167013-646E-4F1A-B920-3DEA30C14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881" y="2242958"/>
            <a:ext cx="3653017" cy="2372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398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FC4FEDF-2B3D-47E1-9159-2C2034B5CA0F}"/>
              </a:ext>
            </a:extLst>
          </p:cNvPr>
          <p:cNvSpPr txBox="1">
            <a:spLocks/>
          </p:cNvSpPr>
          <p:nvPr/>
        </p:nvSpPr>
        <p:spPr>
          <a:xfrm>
            <a:off x="839787" y="336429"/>
            <a:ext cx="9900099" cy="1130061"/>
          </a:xfrm>
          <a:prstGeom prst="rect">
            <a:avLst/>
          </a:prstGeom>
        </p:spPr>
        <p:txBody>
          <a:bodyPr>
            <a:normAutofit fontScale="77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4400" dirty="0" err="1">
                <a:solidFill>
                  <a:srgbClr val="C00000"/>
                </a:solidFill>
              </a:rPr>
              <a:t>Contoh</a:t>
            </a:r>
            <a:r>
              <a:rPr lang="en-US" sz="4400" dirty="0">
                <a:solidFill>
                  <a:srgbClr val="C00000"/>
                </a:solidFill>
              </a:rPr>
              <a:t>  Surat Kuasa </a:t>
            </a:r>
            <a:r>
              <a:rPr lang="en-US" sz="4400" dirty="0" err="1">
                <a:solidFill>
                  <a:srgbClr val="C00000"/>
                </a:solidFill>
              </a:rPr>
              <a:t>Pendampingan</a:t>
            </a:r>
            <a:r>
              <a:rPr lang="en-US" sz="4400" dirty="0">
                <a:solidFill>
                  <a:srgbClr val="C00000"/>
                </a:solidFill>
              </a:rPr>
              <a:t> </a:t>
            </a:r>
            <a:r>
              <a:rPr lang="en-US" sz="4400" dirty="0" err="1">
                <a:solidFill>
                  <a:srgbClr val="C00000"/>
                </a:solidFill>
              </a:rPr>
              <a:t>Untuk</a:t>
            </a:r>
            <a:r>
              <a:rPr lang="en-US" sz="4400" dirty="0">
                <a:solidFill>
                  <a:srgbClr val="C00000"/>
                </a:solidFill>
              </a:rPr>
              <a:t> </a:t>
            </a:r>
            <a:r>
              <a:rPr lang="en-US" sz="4400" dirty="0" err="1">
                <a:solidFill>
                  <a:srgbClr val="C00000"/>
                </a:solidFill>
              </a:rPr>
              <a:t>Tersangka</a:t>
            </a:r>
            <a:r>
              <a:rPr lang="en-US" sz="4400" dirty="0">
                <a:solidFill>
                  <a:srgbClr val="C00000"/>
                </a:solidFill>
              </a:rPr>
              <a:t> </a:t>
            </a:r>
          </a:p>
        </p:txBody>
      </p:sp>
      <p:sp>
        <p:nvSpPr>
          <p:cNvPr id="3" name="TextBox 2">
            <a:extLst>
              <a:ext uri="{FF2B5EF4-FFF2-40B4-BE49-F238E27FC236}">
                <a16:creationId xmlns:a16="http://schemas.microsoft.com/office/drawing/2014/main" id="{2B8DD9AF-AFE0-49CC-A0BD-81142C5388E2}"/>
              </a:ext>
            </a:extLst>
          </p:cNvPr>
          <p:cNvSpPr txBox="1"/>
          <p:nvPr/>
        </p:nvSpPr>
        <p:spPr>
          <a:xfrm>
            <a:off x="1452115" y="1035168"/>
            <a:ext cx="8813320" cy="4970591"/>
          </a:xfrm>
          <a:prstGeom prst="rect">
            <a:avLst/>
          </a:prstGeom>
          <a:noFill/>
          <a:ln w="19050">
            <a:solidFill>
              <a:srgbClr val="C00000"/>
            </a:solidFill>
          </a:ln>
        </p:spPr>
        <p:txBody>
          <a:bodyPr wrap="square" rtlCol="0">
            <a:spAutoFit/>
          </a:bodyPr>
          <a:lstStyle/>
          <a:p>
            <a:pPr algn="ct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SURAT KUASA KHUSUS</a:t>
            </a:r>
            <a:endParaRPr lang="en-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id-ID" sz="1200" dirty="0">
                <a:effectLst/>
                <a:latin typeface="Arial" panose="020B0604020202020204" pitchFamily="34" charset="0"/>
                <a:ea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endParaRPr>
          </a:p>
          <a:p>
            <a:pPr algn="just"/>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Yang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bertanda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tangan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bawah</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ini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id-ID" sz="1200" b="1" dirty="0">
                <a:effectLst/>
                <a:latin typeface="Times New Roman" panose="02020603050405020304" pitchFamily="18" charset="0"/>
                <a:ea typeface="Times New Roman" panose="02020603050405020304" pitchFamily="18" charset="0"/>
                <a:cs typeface="Times New Roman" panose="02020603050405020304" pitchFamily="18" charset="0"/>
              </a:rPr>
              <a:t>Nama  :     </a:t>
            </a:r>
            <a:r>
              <a:rPr lang="id-ID" sz="1200" b="1" dirty="0" err="1">
                <a:effectLst/>
                <a:latin typeface="Times New Roman" panose="02020603050405020304" pitchFamily="18" charset="0"/>
                <a:ea typeface="Times New Roman" panose="02020603050405020304" pitchFamily="18" charset="0"/>
                <a:cs typeface="Times New Roman" panose="02020603050405020304" pitchFamily="18" charset="0"/>
              </a:rPr>
              <a:t>dst</a:t>
            </a:r>
            <a:r>
              <a:rPr lang="id-ID"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Selanjutnya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disebut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sebagai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PEMBERI KUASA</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Dalam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hal</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ini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telah</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memilih</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domisili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hukum</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kantor</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kuasanya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bawah</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ini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ini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memberikan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kuasa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bertindak</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baik</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secara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sendiri-sendiri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maupun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bersama-sama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kepada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d-ID" sz="1200" b="1" i="1" dirty="0">
                <a:effectLst/>
                <a:latin typeface="Times New Roman" panose="02020603050405020304" pitchFamily="18" charset="0"/>
                <a:ea typeface="Times New Roman" panose="02020603050405020304" pitchFamily="18" charset="0"/>
                <a:cs typeface="Times New Roman" panose="02020603050405020304" pitchFamily="18" charset="0"/>
              </a:rPr>
              <a:t>Dr. </a:t>
            </a:r>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Ali Abdullah M</a:t>
            </a:r>
            <a:r>
              <a:rPr lang="id-ID" sz="1200" b="1"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 S.H., M.H., M.M.</a:t>
            </a:r>
            <a:r>
              <a:rPr lang="id-ID" sz="1200" b="1"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d-ID" sz="1200" b="1" i="1" dirty="0" err="1">
                <a:effectLst/>
                <a:latin typeface="Times New Roman" panose="02020603050405020304" pitchFamily="18" charset="0"/>
                <a:ea typeface="Times New Roman" panose="02020603050405020304" pitchFamily="18" charset="0"/>
                <a:cs typeface="Times New Roman" panose="02020603050405020304" pitchFamily="18" charset="0"/>
              </a:rPr>
              <a:t>M.Kn</a:t>
            </a:r>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			-  Bambang </a:t>
            </a:r>
            <a:r>
              <a:rPr lang="en-US" sz="1200" b="1" i="1" dirty="0" err="1">
                <a:effectLst/>
                <a:latin typeface="Times New Roman" panose="02020603050405020304" pitchFamily="18" charset="0"/>
                <a:ea typeface="Times New Roman" panose="02020603050405020304" pitchFamily="18" charset="0"/>
                <a:cs typeface="Times New Roman" panose="02020603050405020304" pitchFamily="18" charset="0"/>
              </a:rPr>
              <a:t>Suryowidodo</a:t>
            </a:r>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 S.H., M.H.</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id-ID" sz="1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i="1" dirty="0" err="1">
                <a:effectLst/>
                <a:latin typeface="Times New Roman" panose="02020603050405020304" pitchFamily="18" charset="0"/>
                <a:ea typeface="Times New Roman" panose="02020603050405020304" pitchFamily="18" charset="0"/>
                <a:cs typeface="Times New Roman" panose="02020603050405020304" pitchFamily="18" charset="0"/>
              </a:rPr>
              <a:t>Jaskur</a:t>
            </a:r>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i="1" dirty="0" err="1">
                <a:effectLst/>
                <a:latin typeface="Times New Roman" panose="02020603050405020304" pitchFamily="18" charset="0"/>
                <a:ea typeface="Times New Roman" panose="02020603050405020304" pitchFamily="18" charset="0"/>
                <a:cs typeface="Times New Roman" panose="02020603050405020304" pitchFamily="18" charset="0"/>
              </a:rPr>
              <a:t>Galampa</a:t>
            </a:r>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 S.E., S.H.</a:t>
            </a:r>
            <a:r>
              <a:rPr lang="id-ID" sz="1200" b="1"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d-ID" sz="1200" b="1" i="1" dirty="0">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id-ID" sz="1200" b="1" i="1"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id-ID" sz="1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d-ID" sz="1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	-  La Ode Kudus, S.H.</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id-ID" sz="1200" b="1"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d-ID" sz="1200" b="1" i="1" dirty="0" err="1">
                <a:effectLst/>
                <a:latin typeface="Times New Roman" panose="02020603050405020304" pitchFamily="18" charset="0"/>
                <a:ea typeface="Times New Roman" panose="02020603050405020304" pitchFamily="18" charset="0"/>
                <a:cs typeface="Times New Roman" panose="02020603050405020304" pitchFamily="18" charset="0"/>
              </a:rPr>
              <a:t>Adrisman</a:t>
            </a:r>
            <a:r>
              <a:rPr lang="id-ID" sz="1200" b="1" i="1" dirty="0">
                <a:effectLst/>
                <a:latin typeface="Times New Roman" panose="02020603050405020304" pitchFamily="18" charset="0"/>
                <a:ea typeface="Times New Roman" panose="02020603050405020304" pitchFamily="18" charset="0"/>
                <a:cs typeface="Times New Roman" panose="02020603050405020304" pitchFamily="18" charset="0"/>
              </a:rPr>
              <a:t>, S</a:t>
            </a:r>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id-ID" sz="1200" b="1" i="1"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id-ID" sz="1200" b="1" i="1" dirty="0">
                <a:effectLst/>
                <a:latin typeface="Times New Roman" panose="02020603050405020304" pitchFamily="18" charset="0"/>
                <a:ea typeface="Times New Roman" panose="02020603050405020304" pitchFamily="18" charset="0"/>
                <a:cs typeface="Times New Roman" panose="02020603050405020304" pitchFamily="18" charset="0"/>
              </a:rPr>
              <a:t>, M</a:t>
            </a:r>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id-ID" sz="1200" b="1" i="1"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id-ID" sz="1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ea typeface="Times New Roman" panose="02020603050405020304" pitchFamily="18" charset="0"/>
                <a:cs typeface="Times New Roman" panose="02020603050405020304" pitchFamily="18" charset="0"/>
              </a:rPr>
              <a:t>Aulia</a:t>
            </a:r>
            <a:r>
              <a:rPr lang="en-US"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ea typeface="Times New Roman" panose="02020603050405020304" pitchFamily="18" charset="0"/>
                <a:cs typeface="Times New Roman" panose="02020603050405020304" pitchFamily="18" charset="0"/>
              </a:rPr>
              <a:t>Trie</a:t>
            </a:r>
            <a:r>
              <a:rPr lang="en-US"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ea typeface="Times New Roman" panose="02020603050405020304" pitchFamily="18" charset="0"/>
                <a:cs typeface="Times New Roman" panose="02020603050405020304" pitchFamily="18" charset="0"/>
              </a:rPr>
              <a:t>Mellynea</a:t>
            </a:r>
            <a:r>
              <a:rPr lang="en-US" sz="1200" b="1" i="1" dirty="0">
                <a:latin typeface="Times New Roman" panose="02020603050405020304" pitchFamily="18" charset="0"/>
                <a:ea typeface="Times New Roman" panose="02020603050405020304" pitchFamily="18" charset="0"/>
                <a:cs typeface="Times New Roman" panose="02020603050405020304" pitchFamily="18" charset="0"/>
              </a:rPr>
              <a:t>, S.H.</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Para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Advokat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Kantor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Advokat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MAAS Law Offices</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beralamat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Kantor  di Jl.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Hidup</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Baru</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Raya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Nomor</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27,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Gandaria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Utara,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Kebayoran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Baru</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Jakarta Selatan, INDONESIA</a:t>
            </a:r>
            <a:r>
              <a:rPr lang="id-ID" sz="1200" dirty="0">
                <a:effectLst/>
                <a:latin typeface="Times New Roman" panose="02020603050405020304" pitchFamily="18" charset="0"/>
                <a:ea typeface="Times New Roman" panose="02020603050405020304" pitchFamily="18" charset="0"/>
                <a:cs typeface="Times New Roman" panose="02020603050405020304" pitchFamily="18" charset="0"/>
              </a:rPr>
              <a:t> 12140</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d-ID" sz="1200" dirty="0" err="1">
                <a:effectLst/>
                <a:latin typeface="Times New Roman" panose="02020603050405020304" pitchFamily="18" charset="0"/>
                <a:ea typeface="Times New Roman" panose="02020603050405020304" pitchFamily="18" charset="0"/>
                <a:cs typeface="Times New Roman" panose="02020603050405020304" pitchFamily="18" charset="0"/>
              </a:rPr>
              <a:t>Telp</a:t>
            </a:r>
            <a:r>
              <a:rPr lang="id-ID"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(012)7258930 – 7226656, fax 7226656</a:t>
            </a:r>
            <a:r>
              <a:rPr lang="id-ID" sz="1200" dirty="0">
                <a:effectLst/>
                <a:latin typeface="Times New Roman" panose="02020603050405020304" pitchFamily="18" charset="0"/>
                <a:ea typeface="Times New Roman" panose="02020603050405020304" pitchFamily="18" charset="0"/>
                <a:cs typeface="Times New Roman" panose="02020603050405020304" pitchFamily="18" charset="0"/>
              </a:rPr>
              <a:t>, selanjutnya disebut sebagai </a:t>
            </a:r>
            <a:r>
              <a:rPr lang="id-ID" sz="1200" b="1" dirty="0">
                <a:effectLst/>
                <a:latin typeface="Times New Roman" panose="02020603050405020304" pitchFamily="18" charset="0"/>
                <a:ea typeface="Times New Roman" panose="02020603050405020304" pitchFamily="18" charset="0"/>
                <a:cs typeface="Times New Roman" panose="02020603050405020304" pitchFamily="18" charset="0"/>
              </a:rPr>
              <a:t>PENERIMA KUASA</a:t>
            </a:r>
            <a:r>
              <a:rPr lang="id-ID"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id-ID"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id-ID"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K H U S U S --------------------------------------</a:t>
            </a:r>
            <a:r>
              <a:rPr lang="id-ID" sz="12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id-ID"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d-ID" sz="1200" b="1" i="1" dirty="0">
                <a:effectLst/>
                <a:latin typeface="Times New Roman" panose="02020603050405020304" pitchFamily="18" charset="0"/>
                <a:ea typeface="Times New Roman" panose="02020603050405020304" pitchFamily="18" charset="0"/>
                <a:cs typeface="Times New Roman" panose="02020603050405020304" pitchFamily="18" charset="0"/>
              </a:rPr>
              <a:t>Bertindak sebagai Advokat/Penasihat Hukum Pemberi kuasa untuk memberikan nasehat dan bantuan hukum, membela serta mendampingi Pemberi Kuasa  pada setiap pemeriksaan sebagai tersangka  di Polda  Metro Jaya  berdasarkan  Laporan Polisi No. ...................................................................., sebagaimana  disangkakan kepadanya  berdasarkan Pasal .........................................</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Selanjutnya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keperluan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tersebut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diatas</a:t>
            </a:r>
            <a:r>
              <a:rPr lang="id-ID"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Penerima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Kuasa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diberi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hak</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melakukan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segala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tindakan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hukum</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memberikan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keterangan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berhubungan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perkara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dimaksud</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menghadap</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instansi-instansi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pejabat-pejabat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serta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melakukan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upaya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Hukum yang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dianggap</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baik</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perlu</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oleh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Penerima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Kuasa demi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mempertahankan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membela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hak</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kepentingan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d-ID" sz="1200" dirty="0">
                <a:effectLst/>
                <a:latin typeface="Times New Roman" panose="02020603050405020304" pitchFamily="18" charset="0"/>
                <a:ea typeface="Times New Roman" panose="02020603050405020304" pitchFamily="18" charset="0"/>
                <a:cs typeface="Times New Roman" panose="02020603050405020304" pitchFamily="18" charset="0"/>
              </a:rPr>
              <a:t>Hukum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Pemberi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Kuasa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berdasarkan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ketentuan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Peraturan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perundang</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undangan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berlaku</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Demikian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surat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kuasa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ini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diberikan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hak</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subtitusi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hak</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retensi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dipergunakan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sebagaimana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mestinya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Jakarta,  </a:t>
            </a:r>
            <a:r>
              <a:rPr lang="id-ID"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Agustus</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2021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Pemberi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Kuasa :				           </a:t>
            </a:r>
            <a:r>
              <a:rPr lang="id-ID"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Penerima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Kuasa :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tabLst>
                <a:tab pos="457200" algn="l"/>
              </a:tabLst>
            </a:pPr>
            <a:endParaRPr lang="en-ID" sz="17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5014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59B492D-FF71-42F3-B706-0280168222EC}"/>
              </a:ext>
            </a:extLst>
          </p:cNvPr>
          <p:cNvSpPr txBox="1">
            <a:spLocks/>
          </p:cNvSpPr>
          <p:nvPr/>
        </p:nvSpPr>
        <p:spPr>
          <a:xfrm>
            <a:off x="839788" y="336430"/>
            <a:ext cx="7131020" cy="75912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3600" dirty="0">
                <a:solidFill>
                  <a:srgbClr val="C00000"/>
                </a:solidFill>
              </a:rPr>
              <a:t>HAK-HAK TERSANGKA</a:t>
            </a:r>
          </a:p>
        </p:txBody>
      </p:sp>
      <p:pic>
        <p:nvPicPr>
          <p:cNvPr id="3074" name="Picture 2" descr="Hak Tersangka di Dalam KUHAP – Rumah Cemara">
            <a:extLst>
              <a:ext uri="{FF2B5EF4-FFF2-40B4-BE49-F238E27FC236}">
                <a16:creationId xmlns:a16="http://schemas.microsoft.com/office/drawing/2014/main" id="{40AAD025-5CAC-42FB-8AD1-0EDAA66123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3948" y="1205191"/>
            <a:ext cx="3064103" cy="44476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ACE6D37-4C6A-48A6-AF53-10C535E6CE51}"/>
              </a:ext>
            </a:extLst>
          </p:cNvPr>
          <p:cNvSpPr/>
          <p:nvPr/>
        </p:nvSpPr>
        <p:spPr>
          <a:xfrm>
            <a:off x="839789" y="1205191"/>
            <a:ext cx="2973086" cy="8626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a:t>Juru Bahasa</a:t>
            </a:r>
          </a:p>
          <a:p>
            <a:pPr algn="ctr"/>
            <a:r>
              <a:rPr lang="en-ID" dirty="0" err="1"/>
              <a:t>Psl</a:t>
            </a:r>
            <a:r>
              <a:rPr lang="en-ID" dirty="0"/>
              <a:t> 53, 177 KUHAP</a:t>
            </a:r>
          </a:p>
        </p:txBody>
      </p:sp>
      <p:sp>
        <p:nvSpPr>
          <p:cNvPr id="5" name="Rectangle 4">
            <a:extLst>
              <a:ext uri="{FF2B5EF4-FFF2-40B4-BE49-F238E27FC236}">
                <a16:creationId xmlns:a16="http://schemas.microsoft.com/office/drawing/2014/main" id="{D1D922A8-5186-456C-B1E5-1AD8C0989386}"/>
              </a:ext>
            </a:extLst>
          </p:cNvPr>
          <p:cNvSpPr/>
          <p:nvPr/>
        </p:nvSpPr>
        <p:spPr>
          <a:xfrm>
            <a:off x="839789" y="2997679"/>
            <a:ext cx="2973086" cy="8626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a:t>Kunjungan </a:t>
            </a:r>
            <a:r>
              <a:rPr lang="en-ID" dirty="0" err="1"/>
              <a:t>Penasehat</a:t>
            </a:r>
            <a:r>
              <a:rPr lang="en-ID" dirty="0"/>
              <a:t> Hukum/</a:t>
            </a:r>
            <a:r>
              <a:rPr lang="en-ID" dirty="0" err="1"/>
              <a:t>Perwakilan</a:t>
            </a:r>
            <a:r>
              <a:rPr lang="en-ID" dirty="0"/>
              <a:t> </a:t>
            </a:r>
            <a:r>
              <a:rPr lang="en-ID" dirty="0" err="1"/>
              <a:t>Negaranya</a:t>
            </a:r>
            <a:endParaRPr lang="en-ID" dirty="0"/>
          </a:p>
          <a:p>
            <a:pPr algn="ctr"/>
            <a:r>
              <a:rPr lang="en-ID" dirty="0" err="1"/>
              <a:t>Psl</a:t>
            </a:r>
            <a:r>
              <a:rPr lang="en-ID" dirty="0"/>
              <a:t> 57 KUHAP</a:t>
            </a:r>
          </a:p>
        </p:txBody>
      </p:sp>
      <p:sp>
        <p:nvSpPr>
          <p:cNvPr id="6" name="Rectangle 5">
            <a:extLst>
              <a:ext uri="{FF2B5EF4-FFF2-40B4-BE49-F238E27FC236}">
                <a16:creationId xmlns:a16="http://schemas.microsoft.com/office/drawing/2014/main" id="{8DE3DF69-811A-4B9F-A4EF-B3F3F18AFC37}"/>
              </a:ext>
            </a:extLst>
          </p:cNvPr>
          <p:cNvSpPr/>
          <p:nvPr/>
        </p:nvSpPr>
        <p:spPr>
          <a:xfrm>
            <a:off x="839789" y="4790168"/>
            <a:ext cx="2973086" cy="8626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a:t>Dokter </a:t>
            </a:r>
            <a:r>
              <a:rPr lang="en-ID" dirty="0" err="1"/>
              <a:t>Pribadi</a:t>
            </a:r>
            <a:endParaRPr lang="en-ID" dirty="0"/>
          </a:p>
          <a:p>
            <a:pPr algn="ctr"/>
            <a:r>
              <a:rPr lang="en-ID" dirty="0" err="1"/>
              <a:t>Psl</a:t>
            </a:r>
            <a:r>
              <a:rPr lang="en-ID" dirty="0"/>
              <a:t> 58 KUHAP</a:t>
            </a:r>
          </a:p>
        </p:txBody>
      </p:sp>
      <p:sp>
        <p:nvSpPr>
          <p:cNvPr id="10" name="Rectangle 9">
            <a:extLst>
              <a:ext uri="{FF2B5EF4-FFF2-40B4-BE49-F238E27FC236}">
                <a16:creationId xmlns:a16="http://schemas.microsoft.com/office/drawing/2014/main" id="{255C7E93-AFC8-4D20-BFF6-F8E7964CF45A}"/>
              </a:ext>
            </a:extLst>
          </p:cNvPr>
          <p:cNvSpPr/>
          <p:nvPr/>
        </p:nvSpPr>
        <p:spPr>
          <a:xfrm>
            <a:off x="8379125" y="1095556"/>
            <a:ext cx="2973086" cy="8626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a:t>Kunjungan </a:t>
            </a:r>
            <a:r>
              <a:rPr lang="en-ID" dirty="0" err="1"/>
              <a:t>Rohaniawan</a:t>
            </a:r>
            <a:endParaRPr lang="en-ID" dirty="0"/>
          </a:p>
          <a:p>
            <a:pPr algn="ctr"/>
            <a:r>
              <a:rPr lang="en-ID" dirty="0" err="1"/>
              <a:t>Psl</a:t>
            </a:r>
            <a:r>
              <a:rPr lang="en-ID" dirty="0"/>
              <a:t> 63 KUHAP</a:t>
            </a:r>
          </a:p>
        </p:txBody>
      </p:sp>
      <p:sp>
        <p:nvSpPr>
          <p:cNvPr id="11" name="Rectangle 10">
            <a:extLst>
              <a:ext uri="{FF2B5EF4-FFF2-40B4-BE49-F238E27FC236}">
                <a16:creationId xmlns:a16="http://schemas.microsoft.com/office/drawing/2014/main" id="{1A648C33-DE99-45AA-916F-308460D57405}"/>
              </a:ext>
            </a:extLst>
          </p:cNvPr>
          <p:cNvSpPr/>
          <p:nvPr/>
        </p:nvSpPr>
        <p:spPr>
          <a:xfrm>
            <a:off x="8379125" y="2888044"/>
            <a:ext cx="2973086" cy="8626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err="1"/>
              <a:t>Mengajukan</a:t>
            </a:r>
            <a:r>
              <a:rPr lang="en-ID" dirty="0"/>
              <a:t> </a:t>
            </a:r>
            <a:r>
              <a:rPr lang="en-ID" dirty="0" err="1"/>
              <a:t>Saksi</a:t>
            </a:r>
            <a:r>
              <a:rPr lang="en-ID" dirty="0"/>
              <a:t>/Ahli yang </a:t>
            </a:r>
            <a:r>
              <a:rPr lang="en-ID" dirty="0" err="1"/>
              <a:t>menguntungkan</a:t>
            </a:r>
            <a:endParaRPr lang="en-ID" dirty="0"/>
          </a:p>
          <a:p>
            <a:pPr algn="ctr"/>
            <a:r>
              <a:rPr lang="en-ID" dirty="0" err="1"/>
              <a:t>Psl</a:t>
            </a:r>
            <a:r>
              <a:rPr lang="en-ID" dirty="0"/>
              <a:t> 65 , 116 </a:t>
            </a:r>
            <a:r>
              <a:rPr lang="en-ID" dirty="0" err="1"/>
              <a:t>ayat</a:t>
            </a:r>
            <a:r>
              <a:rPr lang="en-ID" dirty="0"/>
              <a:t> 3 KUHAP</a:t>
            </a:r>
          </a:p>
        </p:txBody>
      </p:sp>
      <p:sp>
        <p:nvSpPr>
          <p:cNvPr id="12" name="Rectangle 11">
            <a:extLst>
              <a:ext uri="{FF2B5EF4-FFF2-40B4-BE49-F238E27FC236}">
                <a16:creationId xmlns:a16="http://schemas.microsoft.com/office/drawing/2014/main" id="{773CCE99-53EC-4746-9AA7-022BFDC89583}"/>
              </a:ext>
            </a:extLst>
          </p:cNvPr>
          <p:cNvSpPr/>
          <p:nvPr/>
        </p:nvSpPr>
        <p:spPr>
          <a:xfrm>
            <a:off x="8379125" y="4680533"/>
            <a:ext cx="2973086" cy="8626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Hak Memperoleh Bantuan Hukum</a:t>
            </a:r>
          </a:p>
          <a:p>
            <a:pPr algn="ctr"/>
            <a:r>
              <a:rPr lang="da-DK" dirty="0"/>
              <a:t>Pasal 54, 56, 69, 114 KUHAP</a:t>
            </a:r>
          </a:p>
        </p:txBody>
      </p:sp>
    </p:spTree>
    <p:extLst>
      <p:ext uri="{BB962C8B-B14F-4D97-AF65-F5344CB8AC3E}">
        <p14:creationId xmlns:p14="http://schemas.microsoft.com/office/powerpoint/2010/main" val="4122761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3E98-9548-4CBB-A326-A18971B69113}"/>
              </a:ext>
            </a:extLst>
          </p:cNvPr>
          <p:cNvSpPr>
            <a:spLocks noGrp="1"/>
          </p:cNvSpPr>
          <p:nvPr>
            <p:ph type="title"/>
          </p:nvPr>
        </p:nvSpPr>
        <p:spPr/>
        <p:txBody>
          <a:bodyPr>
            <a:normAutofit/>
          </a:bodyPr>
          <a:lstStyle/>
          <a:p>
            <a:r>
              <a:rPr lang="fi-FI" sz="4400" dirty="0" err="1"/>
              <a:t>Contoh</a:t>
            </a:r>
            <a:r>
              <a:rPr lang="fi-FI" sz="4400" dirty="0"/>
              <a:t> Surat </a:t>
            </a:r>
            <a:r>
              <a:rPr lang="fi-FI" sz="4400" dirty="0" err="1"/>
              <a:t>Panggilan</a:t>
            </a:r>
            <a:endParaRPr lang="en-ID" sz="4400" dirty="0"/>
          </a:p>
        </p:txBody>
      </p:sp>
    </p:spTree>
    <p:extLst>
      <p:ext uri="{BB962C8B-B14F-4D97-AF65-F5344CB8AC3E}">
        <p14:creationId xmlns:p14="http://schemas.microsoft.com/office/powerpoint/2010/main" val="1495806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ambar 8">
            <a:extLst>
              <a:ext uri="{FF2B5EF4-FFF2-40B4-BE49-F238E27FC236}">
                <a16:creationId xmlns:a16="http://schemas.microsoft.com/office/drawing/2014/main" id="{D16C5438-5B38-0349-B967-46078CBC4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102"/>
            <a:ext cx="5299364" cy="6858000"/>
          </a:xfrm>
          <a:prstGeom prst="rect">
            <a:avLst/>
          </a:prstGeom>
        </p:spPr>
      </p:pic>
      <p:pic>
        <p:nvPicPr>
          <p:cNvPr id="13" name="Gambar 12">
            <a:extLst>
              <a:ext uri="{FF2B5EF4-FFF2-40B4-BE49-F238E27FC236}">
                <a16:creationId xmlns:a16="http://schemas.microsoft.com/office/drawing/2014/main" id="{C97965DF-BFD1-A149-BC29-E6858F3EA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9976" y="-20081"/>
            <a:ext cx="5299364" cy="6858000"/>
          </a:xfrm>
          <a:prstGeom prst="rect">
            <a:avLst/>
          </a:prstGeom>
        </p:spPr>
      </p:pic>
      <p:sp>
        <p:nvSpPr>
          <p:cNvPr id="14" name="Title 1">
            <a:extLst>
              <a:ext uri="{FF2B5EF4-FFF2-40B4-BE49-F238E27FC236}">
                <a16:creationId xmlns:a16="http://schemas.microsoft.com/office/drawing/2014/main" id="{DED107A2-3544-C649-AA77-A1F896EB25FA}"/>
              </a:ext>
            </a:extLst>
          </p:cNvPr>
          <p:cNvSpPr>
            <a:spLocks noGrp="1"/>
          </p:cNvSpPr>
          <p:nvPr>
            <p:ph type="title"/>
          </p:nvPr>
        </p:nvSpPr>
        <p:spPr>
          <a:xfrm>
            <a:off x="4823047" y="1340768"/>
            <a:ext cx="1545417" cy="575120"/>
          </a:xfrm>
        </p:spPr>
        <p:txBody>
          <a:bodyPr>
            <a:normAutofit fontScale="90000"/>
          </a:bodyPr>
          <a:lstStyle/>
          <a:p>
            <a:r>
              <a:rPr lang="fi-FI" sz="4400" dirty="0">
                <a:hlinkClick r:id="rId4"/>
              </a:rPr>
              <a:t>LINK</a:t>
            </a:r>
            <a:endParaRPr lang="en-ID" sz="4400" dirty="0"/>
          </a:p>
        </p:txBody>
      </p:sp>
    </p:spTree>
    <p:extLst>
      <p:ext uri="{BB962C8B-B14F-4D97-AF65-F5344CB8AC3E}">
        <p14:creationId xmlns:p14="http://schemas.microsoft.com/office/powerpoint/2010/main" val="4161912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3E98-9548-4CBB-A326-A18971B69113}"/>
              </a:ext>
            </a:extLst>
          </p:cNvPr>
          <p:cNvSpPr>
            <a:spLocks noGrp="1"/>
          </p:cNvSpPr>
          <p:nvPr>
            <p:ph type="title"/>
          </p:nvPr>
        </p:nvSpPr>
        <p:spPr/>
        <p:txBody>
          <a:bodyPr>
            <a:normAutofit/>
          </a:bodyPr>
          <a:lstStyle/>
          <a:p>
            <a:r>
              <a:rPr lang="fi-FI" sz="4400" dirty="0" err="1">
                <a:hlinkClick r:id="rId2"/>
              </a:rPr>
              <a:t>Template</a:t>
            </a:r>
            <a:r>
              <a:rPr lang="fi-FI" sz="4400" dirty="0">
                <a:hlinkClick r:id="rId2"/>
              </a:rPr>
              <a:t> Surat </a:t>
            </a:r>
            <a:r>
              <a:rPr lang="fi-FI" sz="4400" dirty="0" err="1">
                <a:hlinkClick r:id="rId2"/>
              </a:rPr>
              <a:t>Dakwaan</a:t>
            </a:r>
            <a:endParaRPr lang="en-ID" sz="4400" dirty="0">
              <a:hlinkClick r:id="rId2"/>
            </a:endParaRPr>
          </a:p>
        </p:txBody>
      </p:sp>
      <p:sp>
        <p:nvSpPr>
          <p:cNvPr id="3" name="Kotak Teks 2">
            <a:extLst>
              <a:ext uri="{FF2B5EF4-FFF2-40B4-BE49-F238E27FC236}">
                <a16:creationId xmlns:a16="http://schemas.microsoft.com/office/drawing/2014/main" id="{7F8296B7-3C17-B947-9B11-051BBA88A3DE}"/>
              </a:ext>
            </a:extLst>
          </p:cNvPr>
          <p:cNvSpPr txBox="1"/>
          <p:nvPr/>
        </p:nvSpPr>
        <p:spPr>
          <a:xfrm>
            <a:off x="1436914" y="4942114"/>
            <a:ext cx="184731" cy="369332"/>
          </a:xfrm>
          <a:prstGeom prst="rect">
            <a:avLst/>
          </a:prstGeom>
          <a:noFill/>
        </p:spPr>
        <p:txBody>
          <a:bodyPr wrap="none" rtlCol="0">
            <a:spAutoFit/>
          </a:bodyPr>
          <a:lstStyle/>
          <a:p>
            <a:endParaRPr lang="id-ID" dirty="0"/>
          </a:p>
        </p:txBody>
      </p:sp>
    </p:spTree>
    <p:extLst>
      <p:ext uri="{BB962C8B-B14F-4D97-AF65-F5344CB8AC3E}">
        <p14:creationId xmlns:p14="http://schemas.microsoft.com/office/powerpoint/2010/main" val="3209970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3E98-9548-4CBB-A326-A18971B69113}"/>
              </a:ext>
            </a:extLst>
          </p:cNvPr>
          <p:cNvSpPr>
            <a:spLocks noGrp="1"/>
          </p:cNvSpPr>
          <p:nvPr>
            <p:ph type="title"/>
          </p:nvPr>
        </p:nvSpPr>
        <p:spPr/>
        <p:txBody>
          <a:bodyPr>
            <a:normAutofit/>
          </a:bodyPr>
          <a:lstStyle/>
          <a:p>
            <a:r>
              <a:rPr lang="fi-FI" sz="4400" dirty="0">
                <a:hlinkClick r:id="rId2"/>
              </a:rPr>
              <a:t>Surat Panggilan Sidang Saksi</a:t>
            </a:r>
            <a:endParaRPr lang="en-ID" sz="4400" dirty="0">
              <a:hlinkClick r:id="rId2"/>
            </a:endParaRPr>
          </a:p>
        </p:txBody>
      </p:sp>
      <p:sp>
        <p:nvSpPr>
          <p:cNvPr id="3" name="Kotak Teks 2">
            <a:extLst>
              <a:ext uri="{FF2B5EF4-FFF2-40B4-BE49-F238E27FC236}">
                <a16:creationId xmlns:a16="http://schemas.microsoft.com/office/drawing/2014/main" id="{7F8296B7-3C17-B947-9B11-051BBA88A3DE}"/>
              </a:ext>
            </a:extLst>
          </p:cNvPr>
          <p:cNvSpPr txBox="1"/>
          <p:nvPr/>
        </p:nvSpPr>
        <p:spPr>
          <a:xfrm>
            <a:off x="1436914" y="4942114"/>
            <a:ext cx="184731" cy="369332"/>
          </a:xfrm>
          <a:prstGeom prst="rect">
            <a:avLst/>
          </a:prstGeom>
          <a:noFill/>
        </p:spPr>
        <p:txBody>
          <a:bodyPr wrap="none" rtlCol="0">
            <a:spAutoFit/>
          </a:bodyPr>
          <a:lstStyle/>
          <a:p>
            <a:endParaRPr lang="id-ID" dirty="0"/>
          </a:p>
        </p:txBody>
      </p:sp>
    </p:spTree>
    <p:extLst>
      <p:ext uri="{BB962C8B-B14F-4D97-AF65-F5344CB8AC3E}">
        <p14:creationId xmlns:p14="http://schemas.microsoft.com/office/powerpoint/2010/main" val="1831620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0CA408-F61E-4726-8D76-F66BC0225AEC}"/>
              </a:ext>
            </a:extLst>
          </p:cNvPr>
          <p:cNvSpPr txBox="1"/>
          <p:nvPr/>
        </p:nvSpPr>
        <p:spPr>
          <a:xfrm>
            <a:off x="439787" y="198408"/>
            <a:ext cx="809196" cy="5753818"/>
          </a:xfrm>
          <a:prstGeom prst="rect">
            <a:avLst/>
          </a:prstGeom>
          <a:solidFill>
            <a:srgbClr val="114A85"/>
          </a:solidFill>
        </p:spPr>
        <p:txBody>
          <a:bodyPr vert="wordArtVert" wrap="square" rtlCol="0">
            <a:spAutoFit/>
          </a:bodyPr>
          <a:lstStyle/>
          <a:p>
            <a:pPr algn="ctr"/>
            <a:r>
              <a:rPr lang="en-US" sz="3600" dirty="0">
                <a:solidFill>
                  <a:schemeClr val="bg1"/>
                </a:solidFill>
                <a:cs typeface="Times New Roman" panose="02020603050405020304" pitchFamily="18" charset="0"/>
              </a:rPr>
              <a:t>PANGGILAN</a:t>
            </a:r>
            <a:endParaRPr lang="en-ID" sz="3600" dirty="0">
              <a:solidFill>
                <a:schemeClr val="bg1"/>
              </a:solidFill>
              <a:cs typeface="Times New Roman" panose="02020603050405020304" pitchFamily="18" charset="0"/>
            </a:endParaRPr>
          </a:p>
        </p:txBody>
      </p:sp>
      <p:sp>
        <p:nvSpPr>
          <p:cNvPr id="3" name="Rectangle 2">
            <a:extLst>
              <a:ext uri="{FF2B5EF4-FFF2-40B4-BE49-F238E27FC236}">
                <a16:creationId xmlns:a16="http://schemas.microsoft.com/office/drawing/2014/main" id="{DCA378FF-5A8C-4BB4-A254-86EA252C3F45}"/>
              </a:ext>
            </a:extLst>
          </p:cNvPr>
          <p:cNvSpPr/>
          <p:nvPr/>
        </p:nvSpPr>
        <p:spPr>
          <a:xfrm>
            <a:off x="2329132" y="937404"/>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Surat </a:t>
            </a:r>
            <a:r>
              <a:rPr lang="en-ID" sz="1800" dirty="0" err="1"/>
              <a:t>Panggilan</a:t>
            </a:r>
            <a:r>
              <a:rPr lang="en-ID" sz="1800" dirty="0"/>
              <a:t> Pemeriksaan</a:t>
            </a:r>
          </a:p>
        </p:txBody>
      </p:sp>
      <p:sp>
        <p:nvSpPr>
          <p:cNvPr id="4" name="Rectangle 3">
            <a:extLst>
              <a:ext uri="{FF2B5EF4-FFF2-40B4-BE49-F238E27FC236}">
                <a16:creationId xmlns:a16="http://schemas.microsoft.com/office/drawing/2014/main" id="{7B435693-B58A-44F0-9B87-55F912A803CE}"/>
              </a:ext>
            </a:extLst>
          </p:cNvPr>
          <p:cNvSpPr/>
          <p:nvPr/>
        </p:nvSpPr>
        <p:spPr>
          <a:xfrm>
            <a:off x="2329132" y="2579298"/>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Prosedur Pemanggilan</a:t>
            </a:r>
          </a:p>
        </p:txBody>
      </p:sp>
      <p:sp>
        <p:nvSpPr>
          <p:cNvPr id="5" name="Rectangle 4">
            <a:extLst>
              <a:ext uri="{FF2B5EF4-FFF2-40B4-BE49-F238E27FC236}">
                <a16:creationId xmlns:a16="http://schemas.microsoft.com/office/drawing/2014/main" id="{564191B3-D4E3-455D-BA23-741D21E58FE3}"/>
              </a:ext>
            </a:extLst>
          </p:cNvPr>
          <p:cNvSpPr/>
          <p:nvPr/>
        </p:nvSpPr>
        <p:spPr>
          <a:xfrm>
            <a:off x="2329132" y="4221192"/>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Bentuk </a:t>
            </a:r>
            <a:r>
              <a:rPr lang="en-ID" sz="1800" dirty="0" err="1"/>
              <a:t>Pemanggilan</a:t>
            </a:r>
            <a:r>
              <a:rPr lang="en-ID" sz="1800" dirty="0"/>
              <a:t>  </a:t>
            </a:r>
            <a:r>
              <a:rPr lang="en-ID" sz="1800" dirty="0" err="1"/>
              <a:t>Saksi</a:t>
            </a:r>
            <a:r>
              <a:rPr lang="en-ID" sz="1800" dirty="0"/>
              <a:t>, </a:t>
            </a:r>
            <a:r>
              <a:rPr lang="en-ID" sz="1800" dirty="0" err="1"/>
              <a:t>Tersangka</a:t>
            </a:r>
            <a:r>
              <a:rPr lang="en-ID" sz="1800" dirty="0"/>
              <a:t> dan </a:t>
            </a:r>
            <a:r>
              <a:rPr lang="en-ID" sz="1800" dirty="0" err="1"/>
              <a:t>ahli</a:t>
            </a:r>
            <a:endParaRPr lang="en-ID" sz="1800" dirty="0"/>
          </a:p>
        </p:txBody>
      </p:sp>
      <p:pic>
        <p:nvPicPr>
          <p:cNvPr id="6" name="Picture 2" descr="Keabsahan Surat Panggilan dari Kejaksaan untuk Saksi - Hukumonline.com">
            <a:extLst>
              <a:ext uri="{FF2B5EF4-FFF2-40B4-BE49-F238E27FC236}">
                <a16:creationId xmlns:a16="http://schemas.microsoft.com/office/drawing/2014/main" id="{D1867971-3D8D-4AF2-AD80-B3D593118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479" y="937403"/>
            <a:ext cx="6420158" cy="42758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ctor: Elbow 7">
            <a:extLst>
              <a:ext uri="{FF2B5EF4-FFF2-40B4-BE49-F238E27FC236}">
                <a16:creationId xmlns:a16="http://schemas.microsoft.com/office/drawing/2014/main" id="{B8FF63F7-7EBF-4180-BB55-9A72EBFECB01}"/>
              </a:ext>
            </a:extLst>
          </p:cNvPr>
          <p:cNvCxnSpPr>
            <a:stCxn id="2" idx="3"/>
            <a:endCxn id="3" idx="1"/>
          </p:cNvCxnSpPr>
          <p:nvPr/>
        </p:nvCxnSpPr>
        <p:spPr>
          <a:xfrm flipV="1">
            <a:off x="1248983" y="1433423"/>
            <a:ext cx="1080149" cy="1641894"/>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8C81EC23-79F9-49E7-A51D-4F7E027D0484}"/>
              </a:ext>
            </a:extLst>
          </p:cNvPr>
          <p:cNvCxnSpPr>
            <a:cxnSpLocks/>
            <a:stCxn id="2" idx="3"/>
            <a:endCxn id="5" idx="1"/>
          </p:cNvCxnSpPr>
          <p:nvPr/>
        </p:nvCxnSpPr>
        <p:spPr>
          <a:xfrm>
            <a:off x="1248983" y="3075317"/>
            <a:ext cx="1080149" cy="1641894"/>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C32FC1-3E9A-476F-B2ED-ED256DF3F4C4}"/>
              </a:ext>
            </a:extLst>
          </p:cNvPr>
          <p:cNvCxnSpPr>
            <a:stCxn id="2" idx="3"/>
            <a:endCxn id="4" idx="1"/>
          </p:cNvCxnSpPr>
          <p:nvPr/>
        </p:nvCxnSpPr>
        <p:spPr>
          <a:xfrm>
            <a:off x="1248983" y="3075317"/>
            <a:ext cx="108014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684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3E98-9548-4CBB-A326-A18971B69113}"/>
              </a:ext>
            </a:extLst>
          </p:cNvPr>
          <p:cNvSpPr>
            <a:spLocks noGrp="1"/>
          </p:cNvSpPr>
          <p:nvPr>
            <p:ph type="title"/>
          </p:nvPr>
        </p:nvSpPr>
        <p:spPr/>
        <p:txBody>
          <a:bodyPr>
            <a:normAutofit/>
          </a:bodyPr>
          <a:lstStyle/>
          <a:p>
            <a:r>
              <a:rPr lang="fi-FI" sz="4400" dirty="0">
                <a:hlinkClick r:id="rId2"/>
              </a:rPr>
              <a:t>Surat Panggilan Sidang Terdakwa</a:t>
            </a:r>
            <a:endParaRPr lang="en-ID" sz="4400" dirty="0">
              <a:hlinkClick r:id="rId2"/>
            </a:endParaRPr>
          </a:p>
        </p:txBody>
      </p:sp>
      <p:sp>
        <p:nvSpPr>
          <p:cNvPr id="3" name="Kotak Teks 2">
            <a:extLst>
              <a:ext uri="{FF2B5EF4-FFF2-40B4-BE49-F238E27FC236}">
                <a16:creationId xmlns:a16="http://schemas.microsoft.com/office/drawing/2014/main" id="{7F8296B7-3C17-B947-9B11-051BBA88A3DE}"/>
              </a:ext>
            </a:extLst>
          </p:cNvPr>
          <p:cNvSpPr txBox="1"/>
          <p:nvPr/>
        </p:nvSpPr>
        <p:spPr>
          <a:xfrm>
            <a:off x="1436914" y="4942114"/>
            <a:ext cx="184731" cy="369332"/>
          </a:xfrm>
          <a:prstGeom prst="rect">
            <a:avLst/>
          </a:prstGeom>
          <a:noFill/>
        </p:spPr>
        <p:txBody>
          <a:bodyPr wrap="none" rtlCol="0">
            <a:spAutoFit/>
          </a:bodyPr>
          <a:lstStyle/>
          <a:p>
            <a:endParaRPr lang="id-ID" dirty="0"/>
          </a:p>
        </p:txBody>
      </p:sp>
    </p:spTree>
    <p:extLst>
      <p:ext uri="{BB962C8B-B14F-4D97-AF65-F5344CB8AC3E}">
        <p14:creationId xmlns:p14="http://schemas.microsoft.com/office/powerpoint/2010/main" val="225161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0CA408-F61E-4726-8D76-F66BC0225AEC}"/>
              </a:ext>
            </a:extLst>
          </p:cNvPr>
          <p:cNvSpPr txBox="1"/>
          <p:nvPr/>
        </p:nvSpPr>
        <p:spPr>
          <a:xfrm>
            <a:off x="439787" y="198408"/>
            <a:ext cx="809196" cy="5753818"/>
          </a:xfrm>
          <a:prstGeom prst="rect">
            <a:avLst/>
          </a:prstGeom>
          <a:solidFill>
            <a:srgbClr val="114A85"/>
          </a:solidFill>
        </p:spPr>
        <p:txBody>
          <a:bodyPr vert="wordArtVert" wrap="square" rtlCol="0">
            <a:spAutoFit/>
          </a:bodyPr>
          <a:lstStyle/>
          <a:p>
            <a:pPr algn="ctr"/>
            <a:r>
              <a:rPr lang="en-US" sz="3600" dirty="0">
                <a:solidFill>
                  <a:schemeClr val="bg1"/>
                </a:solidFill>
                <a:cs typeface="Times New Roman" panose="02020603050405020304" pitchFamily="18" charset="0"/>
              </a:rPr>
              <a:t>PANGGILAN</a:t>
            </a:r>
            <a:endParaRPr lang="en-ID" sz="3600" dirty="0">
              <a:solidFill>
                <a:schemeClr val="bg1"/>
              </a:solidFill>
              <a:cs typeface="Times New Roman" panose="02020603050405020304" pitchFamily="18" charset="0"/>
            </a:endParaRPr>
          </a:p>
        </p:txBody>
      </p:sp>
      <p:sp>
        <p:nvSpPr>
          <p:cNvPr id="3" name="Rectangle 2">
            <a:extLst>
              <a:ext uri="{FF2B5EF4-FFF2-40B4-BE49-F238E27FC236}">
                <a16:creationId xmlns:a16="http://schemas.microsoft.com/office/drawing/2014/main" id="{DCA378FF-5A8C-4BB4-A254-86EA252C3F45}"/>
              </a:ext>
            </a:extLst>
          </p:cNvPr>
          <p:cNvSpPr/>
          <p:nvPr/>
        </p:nvSpPr>
        <p:spPr>
          <a:xfrm>
            <a:off x="2329132" y="937404"/>
            <a:ext cx="2286000" cy="992037"/>
          </a:xfrm>
          <a:prstGeom prst="rect">
            <a:avLst/>
          </a:prstGeom>
          <a:solidFill>
            <a:srgbClr val="114A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Surat </a:t>
            </a:r>
            <a:r>
              <a:rPr lang="en-ID" sz="1800" dirty="0" err="1"/>
              <a:t>Panggilan</a:t>
            </a:r>
            <a:r>
              <a:rPr lang="en-ID" sz="1800" dirty="0"/>
              <a:t> Pemeriksaan</a:t>
            </a:r>
          </a:p>
        </p:txBody>
      </p:sp>
      <p:cxnSp>
        <p:nvCxnSpPr>
          <p:cNvPr id="8" name="Connector: Elbow 7">
            <a:extLst>
              <a:ext uri="{FF2B5EF4-FFF2-40B4-BE49-F238E27FC236}">
                <a16:creationId xmlns:a16="http://schemas.microsoft.com/office/drawing/2014/main" id="{B8FF63F7-7EBF-4180-BB55-9A72EBFECB01}"/>
              </a:ext>
            </a:extLst>
          </p:cNvPr>
          <p:cNvCxnSpPr>
            <a:stCxn id="2" idx="3"/>
            <a:endCxn id="3" idx="1"/>
          </p:cNvCxnSpPr>
          <p:nvPr/>
        </p:nvCxnSpPr>
        <p:spPr>
          <a:xfrm flipV="1">
            <a:off x="1248983" y="1433423"/>
            <a:ext cx="1080149" cy="1641894"/>
          </a:xfrm>
          <a:prstGeom prst="bentConnector3">
            <a:avLst/>
          </a:prstGeom>
          <a:ln w="19050">
            <a:solidFill>
              <a:srgbClr val="114A85"/>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8331ADB-40BE-46CE-95BE-B056C965F743}"/>
              </a:ext>
            </a:extLst>
          </p:cNvPr>
          <p:cNvSpPr/>
          <p:nvPr/>
        </p:nvSpPr>
        <p:spPr>
          <a:xfrm>
            <a:off x="5784934" y="672860"/>
            <a:ext cx="5967279" cy="479628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None/>
            </a:pPr>
            <a:r>
              <a:rPr lang="id-ID" sz="1600" dirty="0">
                <a:solidFill>
                  <a:schemeClr val="tx1"/>
                </a:solidFill>
                <a:effectLst/>
                <a:latin typeface="Times New Roman" panose="02020603050405020304" pitchFamily="18" charset="0"/>
                <a:ea typeface="Times New Roman" panose="02020603050405020304" pitchFamily="18" charset="0"/>
              </a:rPr>
              <a:t>Pasal 112 ayat 1  KUHAP  </a:t>
            </a:r>
            <a:endParaRPr lang="en-US" sz="1600" dirty="0">
              <a:solidFill>
                <a:schemeClr val="tx1"/>
              </a:solidFill>
              <a:effectLst/>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q"/>
            </a:pPr>
            <a:r>
              <a:rPr lang="id-ID" sz="1600" dirty="0">
                <a:solidFill>
                  <a:schemeClr val="tx1"/>
                </a:solidFill>
                <a:effectLst/>
                <a:latin typeface="Times New Roman" panose="02020603050405020304" pitchFamily="18" charset="0"/>
                <a:ea typeface="Times New Roman" panose="02020603050405020304" pitchFamily="18" charset="0"/>
              </a:rPr>
              <a:t>Penyidik yang melakukan pemeriksaan, dengan menyebutkan alasan pemanggilan secara jelas, berwenang memanggil tersangka dan saksi yang dianggap perlu untuk diperiksa dengan </a:t>
            </a:r>
            <a:r>
              <a:rPr lang="id-ID" sz="1600" b="1" dirty="0">
                <a:solidFill>
                  <a:schemeClr val="tx1"/>
                </a:solidFill>
                <a:effectLst/>
                <a:latin typeface="Times New Roman" panose="02020603050405020304" pitchFamily="18" charset="0"/>
                <a:ea typeface="Times New Roman" panose="02020603050405020304" pitchFamily="18" charset="0"/>
              </a:rPr>
              <a:t>surat panggilan yang sah </a:t>
            </a:r>
            <a:r>
              <a:rPr lang="id-ID" sz="1600" dirty="0">
                <a:solidFill>
                  <a:schemeClr val="tx1"/>
                </a:solidFill>
                <a:effectLst/>
                <a:latin typeface="Times New Roman" panose="02020603050405020304" pitchFamily="18" charset="0"/>
                <a:ea typeface="Times New Roman" panose="02020603050405020304" pitchFamily="18" charset="0"/>
              </a:rPr>
              <a:t>dengan memperhatikan tenggang waktu yang wajar antara diterimanya panggilan dan hari seorang itu diharuskan memenuhi panggilan tersebut</a:t>
            </a:r>
            <a:endParaRPr lang="en-US" sz="1600" dirty="0">
              <a:solidFill>
                <a:schemeClr val="tx1"/>
              </a:solidFill>
              <a:effectLst/>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q"/>
            </a:pPr>
            <a:r>
              <a:rPr lang="id-ID" sz="1600" dirty="0">
                <a:solidFill>
                  <a:schemeClr val="tx1"/>
                </a:solidFill>
                <a:effectLst/>
                <a:latin typeface="Times New Roman" panose="02020603050405020304" pitchFamily="18" charset="0"/>
                <a:ea typeface="Times New Roman" panose="02020603050405020304" pitchFamily="18" charset="0"/>
              </a:rPr>
              <a:t>Orang yang dipanggil wajib datang kepada penyidik dan jika ia tidak datang, penyidik memanggil </a:t>
            </a:r>
            <a:r>
              <a:rPr lang="id-ID" sz="1600" b="1" dirty="0">
                <a:solidFill>
                  <a:schemeClr val="tx1"/>
                </a:solidFill>
                <a:effectLst/>
                <a:latin typeface="Times New Roman" panose="02020603050405020304" pitchFamily="18" charset="0"/>
                <a:ea typeface="Times New Roman" panose="02020603050405020304" pitchFamily="18" charset="0"/>
              </a:rPr>
              <a:t>sekali lagi, </a:t>
            </a:r>
            <a:r>
              <a:rPr lang="id-ID" sz="1600" dirty="0">
                <a:solidFill>
                  <a:schemeClr val="tx1"/>
                </a:solidFill>
                <a:effectLst/>
                <a:latin typeface="Times New Roman" panose="02020603050405020304" pitchFamily="18" charset="0"/>
                <a:ea typeface="Times New Roman" panose="02020603050405020304" pitchFamily="18" charset="0"/>
              </a:rPr>
              <a:t>dengan perintah kepada petugas untuk membawa kepadanya. </a:t>
            </a:r>
            <a:endParaRPr lang="en-ID" sz="1600" dirty="0">
              <a:solidFill>
                <a:schemeClr val="tx1"/>
              </a:solidFill>
              <a:effectLst/>
              <a:latin typeface="Times New Roman" panose="02020603050405020304" pitchFamily="18" charset="0"/>
              <a:ea typeface="Times New Roman" panose="02020603050405020304" pitchFamily="18" charset="0"/>
            </a:endParaRPr>
          </a:p>
          <a:p>
            <a:pPr marL="0" indent="0" algn="just">
              <a:buNone/>
            </a:pPr>
            <a:r>
              <a:rPr lang="id-ID" sz="1600" b="1" dirty="0" err="1">
                <a:solidFill>
                  <a:schemeClr val="tx1"/>
                </a:solidFill>
                <a:effectLst/>
                <a:latin typeface="Times New Roman" panose="02020603050405020304" pitchFamily="18" charset="0"/>
                <a:ea typeface="Times New Roman" panose="02020603050405020304" pitchFamily="18" charset="0"/>
              </a:rPr>
              <a:t>Acaman</a:t>
            </a:r>
            <a:r>
              <a:rPr lang="id-ID" sz="1600" b="1" dirty="0">
                <a:solidFill>
                  <a:schemeClr val="tx1"/>
                </a:solidFill>
                <a:effectLst/>
                <a:latin typeface="Times New Roman" panose="02020603050405020304" pitchFamily="18" charset="0"/>
                <a:ea typeface="Times New Roman" panose="02020603050405020304" pitchFamily="18" charset="0"/>
              </a:rPr>
              <a:t> Bagi saksi yang tidak datang di panggil </a:t>
            </a:r>
            <a:endParaRPr lang="en-ID" sz="1600" dirty="0">
              <a:solidFill>
                <a:schemeClr val="tx1"/>
              </a:solidFill>
              <a:effectLst/>
              <a:latin typeface="Times New Roman" panose="02020603050405020304" pitchFamily="18" charset="0"/>
              <a:ea typeface="Times New Roman" panose="02020603050405020304" pitchFamily="18" charset="0"/>
            </a:endParaRPr>
          </a:p>
          <a:p>
            <a:pPr marL="0" indent="0" algn="just">
              <a:buNone/>
            </a:pPr>
            <a:r>
              <a:rPr lang="id-ID" sz="1600" dirty="0">
                <a:solidFill>
                  <a:schemeClr val="tx1"/>
                </a:solidFill>
                <a:effectLst/>
                <a:latin typeface="Times New Roman" panose="02020603050405020304" pitchFamily="18" charset="0"/>
                <a:ea typeface="Times New Roman" panose="02020603050405020304" pitchFamily="18" charset="0"/>
              </a:rPr>
              <a:t>Pasal  224 KUHP  </a:t>
            </a:r>
            <a:endParaRPr lang="en-US" sz="1600" dirty="0">
              <a:solidFill>
                <a:schemeClr val="tx1"/>
              </a:solidFill>
              <a:effectLst/>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q"/>
            </a:pPr>
            <a:r>
              <a:rPr lang="id-ID" sz="1600" dirty="0">
                <a:solidFill>
                  <a:schemeClr val="tx1"/>
                </a:solidFill>
                <a:effectLst/>
                <a:latin typeface="Times New Roman" panose="02020603050405020304" pitchFamily="18" charset="0"/>
                <a:ea typeface="Times New Roman" panose="02020603050405020304" pitchFamily="18" charset="0"/>
              </a:rPr>
              <a:t>Barang siapa dipanggil sebagai saksi, ahli, atau juru bahasa menurut </a:t>
            </a:r>
            <a:r>
              <a:rPr lang="id-ID" sz="1600" dirty="0" err="1">
                <a:solidFill>
                  <a:schemeClr val="tx1"/>
                </a:solidFill>
                <a:effectLst/>
                <a:latin typeface="Times New Roman" panose="02020603050405020304" pitchFamily="18" charset="0"/>
                <a:ea typeface="Times New Roman" panose="02020603050405020304" pitchFamily="18" charset="0"/>
              </a:rPr>
              <a:t>Undang-Undang</a:t>
            </a:r>
            <a:r>
              <a:rPr lang="id-ID" sz="1600" dirty="0">
                <a:solidFill>
                  <a:schemeClr val="tx1"/>
                </a:solidFill>
                <a:effectLst/>
                <a:latin typeface="Times New Roman" panose="02020603050405020304" pitchFamily="18" charset="0"/>
                <a:ea typeface="Times New Roman" panose="02020603050405020304" pitchFamily="18" charset="0"/>
              </a:rPr>
              <a:t> dengan sengaja tidak memenuhi kewajiban berdasarkan </a:t>
            </a:r>
            <a:r>
              <a:rPr lang="id-ID" sz="1600" dirty="0" err="1">
                <a:solidFill>
                  <a:schemeClr val="tx1"/>
                </a:solidFill>
                <a:effectLst/>
                <a:latin typeface="Times New Roman" panose="02020603050405020304" pitchFamily="18" charset="0"/>
                <a:ea typeface="Times New Roman" panose="02020603050405020304" pitchFamily="18" charset="0"/>
              </a:rPr>
              <a:t>Undang-Undang</a:t>
            </a:r>
            <a:r>
              <a:rPr lang="id-ID" sz="1600" dirty="0">
                <a:solidFill>
                  <a:schemeClr val="tx1"/>
                </a:solidFill>
                <a:effectLst/>
                <a:latin typeface="Times New Roman" panose="02020603050405020304" pitchFamily="18" charset="0"/>
                <a:ea typeface="Times New Roman" panose="02020603050405020304" pitchFamily="18" charset="0"/>
              </a:rPr>
              <a:t> yang harus dipenuhinya, diancam :</a:t>
            </a:r>
            <a:endParaRPr lang="en-ID" sz="1600" dirty="0">
              <a:solidFill>
                <a:schemeClr val="tx1"/>
              </a:solidFill>
              <a:effectLst/>
              <a:latin typeface="Times New Roman" panose="02020603050405020304" pitchFamily="18" charset="0"/>
              <a:ea typeface="Times New Roman" panose="02020603050405020304" pitchFamily="18" charset="0"/>
            </a:endParaRPr>
          </a:p>
          <a:p>
            <a:pPr marL="449263" lvl="0" indent="-182563" algn="just">
              <a:buFont typeface="+mj-lt"/>
              <a:buAutoNum type="arabicPeriod"/>
              <a:tabLst>
                <a:tab pos="457200" algn="l"/>
              </a:tabLst>
            </a:pPr>
            <a:r>
              <a:rPr lang="id-ID" sz="1600" dirty="0">
                <a:solidFill>
                  <a:schemeClr val="tx1"/>
                </a:solidFill>
                <a:effectLst/>
                <a:latin typeface="Times New Roman" panose="02020603050405020304" pitchFamily="18" charset="0"/>
                <a:ea typeface="Times New Roman" panose="02020603050405020304" pitchFamily="18" charset="0"/>
              </a:rPr>
              <a:t>Dalam perkara pidana, dengan pidana penjara paling lama  sembilan bulan</a:t>
            </a:r>
            <a:endParaRPr lang="en-ID" sz="1600" dirty="0">
              <a:solidFill>
                <a:schemeClr val="tx1"/>
              </a:solidFill>
              <a:latin typeface="Times New Roman" panose="02020603050405020304" pitchFamily="18" charset="0"/>
              <a:ea typeface="Times New Roman" panose="02020603050405020304" pitchFamily="18" charset="0"/>
            </a:endParaRPr>
          </a:p>
          <a:p>
            <a:pPr marL="342900" lvl="0" indent="-76200" algn="just">
              <a:buFont typeface="+mj-lt"/>
              <a:buAutoNum type="arabicPeriod"/>
              <a:tabLst>
                <a:tab pos="457200" algn="l"/>
              </a:tabLst>
            </a:pPr>
            <a:r>
              <a:rPr lang="en-US" sz="1600" dirty="0">
                <a:solidFill>
                  <a:schemeClr val="tx1"/>
                </a:solidFill>
                <a:effectLst/>
                <a:latin typeface="Times New Roman" panose="02020603050405020304" pitchFamily="18" charset="0"/>
                <a:ea typeface="Times New Roman" panose="02020603050405020304" pitchFamily="18" charset="0"/>
              </a:rPr>
              <a:t> </a:t>
            </a:r>
            <a:r>
              <a:rPr lang="id-ID" sz="1600" dirty="0">
                <a:solidFill>
                  <a:schemeClr val="tx1"/>
                </a:solidFill>
                <a:effectLst/>
                <a:latin typeface="Times New Roman" panose="02020603050405020304" pitchFamily="18" charset="0"/>
                <a:ea typeface="Times New Roman" panose="02020603050405020304" pitchFamily="18" charset="0"/>
              </a:rPr>
              <a:t>dalam perkara lain paling lama enam bulan </a:t>
            </a:r>
            <a:endParaRPr lang="en-ID" sz="1600" dirty="0">
              <a:solidFill>
                <a:schemeClr val="tx1"/>
              </a:solidFill>
              <a:effectLst/>
              <a:latin typeface="Times New Roman" panose="02020603050405020304" pitchFamily="18" charset="0"/>
              <a:ea typeface="Times New Roman" panose="02020603050405020304" pitchFamily="18" charset="0"/>
            </a:endParaRPr>
          </a:p>
        </p:txBody>
      </p:sp>
      <p:sp>
        <p:nvSpPr>
          <p:cNvPr id="7" name="Arrow: Right 6">
            <a:extLst>
              <a:ext uri="{FF2B5EF4-FFF2-40B4-BE49-F238E27FC236}">
                <a16:creationId xmlns:a16="http://schemas.microsoft.com/office/drawing/2014/main" id="{0208083D-875C-4553-916A-3A82DB26D363}"/>
              </a:ext>
            </a:extLst>
          </p:cNvPr>
          <p:cNvSpPr/>
          <p:nvPr/>
        </p:nvSpPr>
        <p:spPr>
          <a:xfrm>
            <a:off x="4854378" y="1328467"/>
            <a:ext cx="758028" cy="310551"/>
          </a:xfrm>
          <a:prstGeom prst="rightArrow">
            <a:avLst/>
          </a:prstGeom>
          <a:solidFill>
            <a:srgbClr val="114A85"/>
          </a:solidFill>
          <a:ln>
            <a:solidFill>
              <a:srgbClr val="114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Rectangle 13">
            <a:extLst>
              <a:ext uri="{FF2B5EF4-FFF2-40B4-BE49-F238E27FC236}">
                <a16:creationId xmlns:a16="http://schemas.microsoft.com/office/drawing/2014/main" id="{2054E3A1-3E8A-4F9D-850C-485D2B75682A}"/>
              </a:ext>
            </a:extLst>
          </p:cNvPr>
          <p:cNvSpPr/>
          <p:nvPr/>
        </p:nvSpPr>
        <p:spPr>
          <a:xfrm>
            <a:off x="2329132" y="2579298"/>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Prosedur Pemanggilan</a:t>
            </a:r>
          </a:p>
        </p:txBody>
      </p:sp>
      <p:sp>
        <p:nvSpPr>
          <p:cNvPr id="15" name="Rectangle 14">
            <a:extLst>
              <a:ext uri="{FF2B5EF4-FFF2-40B4-BE49-F238E27FC236}">
                <a16:creationId xmlns:a16="http://schemas.microsoft.com/office/drawing/2014/main" id="{73A9E722-90F3-49B8-B59B-BC1370F3586A}"/>
              </a:ext>
            </a:extLst>
          </p:cNvPr>
          <p:cNvSpPr/>
          <p:nvPr/>
        </p:nvSpPr>
        <p:spPr>
          <a:xfrm>
            <a:off x="2329132" y="4221192"/>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Bentuk Dan Cara </a:t>
            </a:r>
            <a:r>
              <a:rPr lang="en-ID" sz="1800" dirty="0" err="1"/>
              <a:t>Pemangggilan</a:t>
            </a:r>
            <a:endParaRPr lang="en-ID" sz="1800" dirty="0"/>
          </a:p>
        </p:txBody>
      </p:sp>
      <p:cxnSp>
        <p:nvCxnSpPr>
          <p:cNvPr id="16" name="Connector: Elbow 15">
            <a:extLst>
              <a:ext uri="{FF2B5EF4-FFF2-40B4-BE49-F238E27FC236}">
                <a16:creationId xmlns:a16="http://schemas.microsoft.com/office/drawing/2014/main" id="{F7101564-76EC-49CF-8317-F48A6D3A8B01}"/>
              </a:ext>
            </a:extLst>
          </p:cNvPr>
          <p:cNvCxnSpPr>
            <a:cxnSpLocks/>
            <a:stCxn id="2" idx="3"/>
            <a:endCxn id="15" idx="1"/>
          </p:cNvCxnSpPr>
          <p:nvPr/>
        </p:nvCxnSpPr>
        <p:spPr>
          <a:xfrm>
            <a:off x="1248983" y="3075317"/>
            <a:ext cx="1080149" cy="1641894"/>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D21977C-999F-4036-B338-94029C407730}"/>
              </a:ext>
            </a:extLst>
          </p:cNvPr>
          <p:cNvCxnSpPr>
            <a:cxnSpLocks/>
            <a:stCxn id="2" idx="3"/>
            <a:endCxn id="14" idx="1"/>
          </p:cNvCxnSpPr>
          <p:nvPr/>
        </p:nvCxnSpPr>
        <p:spPr>
          <a:xfrm>
            <a:off x="1248983" y="3075317"/>
            <a:ext cx="108014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087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0CA408-F61E-4726-8D76-F66BC0225AEC}"/>
              </a:ext>
            </a:extLst>
          </p:cNvPr>
          <p:cNvSpPr txBox="1"/>
          <p:nvPr/>
        </p:nvSpPr>
        <p:spPr>
          <a:xfrm>
            <a:off x="439787" y="198408"/>
            <a:ext cx="809196" cy="5753818"/>
          </a:xfrm>
          <a:prstGeom prst="rect">
            <a:avLst/>
          </a:prstGeom>
          <a:solidFill>
            <a:srgbClr val="114A85"/>
          </a:solidFill>
        </p:spPr>
        <p:txBody>
          <a:bodyPr vert="wordArtVert" wrap="square" rtlCol="0">
            <a:spAutoFit/>
          </a:bodyPr>
          <a:lstStyle/>
          <a:p>
            <a:pPr algn="ctr"/>
            <a:r>
              <a:rPr lang="en-US" sz="3600" dirty="0">
                <a:solidFill>
                  <a:schemeClr val="bg1"/>
                </a:solidFill>
                <a:cs typeface="Times New Roman" panose="02020603050405020304" pitchFamily="18" charset="0"/>
              </a:rPr>
              <a:t>PANGGILAN</a:t>
            </a:r>
            <a:endParaRPr lang="en-ID" sz="3600" dirty="0">
              <a:solidFill>
                <a:schemeClr val="bg1"/>
              </a:solidFill>
              <a:cs typeface="Times New Roman" panose="02020603050405020304" pitchFamily="18" charset="0"/>
            </a:endParaRPr>
          </a:p>
        </p:txBody>
      </p:sp>
      <p:sp>
        <p:nvSpPr>
          <p:cNvPr id="3" name="Rectangle 2">
            <a:extLst>
              <a:ext uri="{FF2B5EF4-FFF2-40B4-BE49-F238E27FC236}">
                <a16:creationId xmlns:a16="http://schemas.microsoft.com/office/drawing/2014/main" id="{DCA378FF-5A8C-4BB4-A254-86EA252C3F45}"/>
              </a:ext>
            </a:extLst>
          </p:cNvPr>
          <p:cNvSpPr/>
          <p:nvPr/>
        </p:nvSpPr>
        <p:spPr>
          <a:xfrm>
            <a:off x="2329132" y="937404"/>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Surat </a:t>
            </a:r>
            <a:r>
              <a:rPr lang="en-ID" sz="1800" dirty="0" err="1"/>
              <a:t>Panggilan</a:t>
            </a:r>
            <a:r>
              <a:rPr lang="en-ID" sz="1800" dirty="0"/>
              <a:t> Pemeriksaan</a:t>
            </a:r>
          </a:p>
        </p:txBody>
      </p:sp>
      <p:sp>
        <p:nvSpPr>
          <p:cNvPr id="4" name="Rectangle 3">
            <a:extLst>
              <a:ext uri="{FF2B5EF4-FFF2-40B4-BE49-F238E27FC236}">
                <a16:creationId xmlns:a16="http://schemas.microsoft.com/office/drawing/2014/main" id="{7B435693-B58A-44F0-9B87-55F912A803CE}"/>
              </a:ext>
            </a:extLst>
          </p:cNvPr>
          <p:cNvSpPr/>
          <p:nvPr/>
        </p:nvSpPr>
        <p:spPr>
          <a:xfrm>
            <a:off x="2329132" y="2579298"/>
            <a:ext cx="2286000" cy="992037"/>
          </a:xfrm>
          <a:prstGeom prst="rect">
            <a:avLst/>
          </a:prstGeom>
          <a:solidFill>
            <a:srgbClr val="114A85"/>
          </a:solidFill>
          <a:ln>
            <a:solidFill>
              <a:srgbClr val="114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Prosedur Pemanggilan</a:t>
            </a:r>
          </a:p>
        </p:txBody>
      </p:sp>
      <p:sp>
        <p:nvSpPr>
          <p:cNvPr id="5" name="Rectangle 4">
            <a:extLst>
              <a:ext uri="{FF2B5EF4-FFF2-40B4-BE49-F238E27FC236}">
                <a16:creationId xmlns:a16="http://schemas.microsoft.com/office/drawing/2014/main" id="{564191B3-D4E3-455D-BA23-741D21E58FE3}"/>
              </a:ext>
            </a:extLst>
          </p:cNvPr>
          <p:cNvSpPr/>
          <p:nvPr/>
        </p:nvSpPr>
        <p:spPr>
          <a:xfrm>
            <a:off x="2329132" y="4221192"/>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Bentuk Dan Cara </a:t>
            </a:r>
            <a:r>
              <a:rPr lang="en-ID" sz="1800" dirty="0" err="1"/>
              <a:t>Pemangggilan</a:t>
            </a:r>
            <a:endParaRPr lang="en-ID" sz="1800" dirty="0"/>
          </a:p>
        </p:txBody>
      </p:sp>
      <p:cxnSp>
        <p:nvCxnSpPr>
          <p:cNvPr id="8" name="Connector: Elbow 7">
            <a:extLst>
              <a:ext uri="{FF2B5EF4-FFF2-40B4-BE49-F238E27FC236}">
                <a16:creationId xmlns:a16="http://schemas.microsoft.com/office/drawing/2014/main" id="{B8FF63F7-7EBF-4180-BB55-9A72EBFECB01}"/>
              </a:ext>
            </a:extLst>
          </p:cNvPr>
          <p:cNvCxnSpPr>
            <a:stCxn id="2" idx="3"/>
            <a:endCxn id="3" idx="1"/>
          </p:cNvCxnSpPr>
          <p:nvPr/>
        </p:nvCxnSpPr>
        <p:spPr>
          <a:xfrm flipV="1">
            <a:off x="1248983" y="1433423"/>
            <a:ext cx="1080149" cy="1641894"/>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8C81EC23-79F9-49E7-A51D-4F7E027D0484}"/>
              </a:ext>
            </a:extLst>
          </p:cNvPr>
          <p:cNvCxnSpPr>
            <a:cxnSpLocks/>
            <a:stCxn id="2" idx="3"/>
            <a:endCxn id="5" idx="1"/>
          </p:cNvCxnSpPr>
          <p:nvPr/>
        </p:nvCxnSpPr>
        <p:spPr>
          <a:xfrm>
            <a:off x="1248983" y="3075317"/>
            <a:ext cx="1080149" cy="1641894"/>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C32FC1-3E9A-476F-B2ED-ED256DF3F4C4}"/>
              </a:ext>
            </a:extLst>
          </p:cNvPr>
          <p:cNvCxnSpPr>
            <a:stCxn id="2" idx="3"/>
            <a:endCxn id="4" idx="1"/>
          </p:cNvCxnSpPr>
          <p:nvPr/>
        </p:nvCxnSpPr>
        <p:spPr>
          <a:xfrm>
            <a:off x="1248983" y="3075317"/>
            <a:ext cx="1080149" cy="0"/>
          </a:xfrm>
          <a:prstGeom prst="straightConnector1">
            <a:avLst/>
          </a:prstGeom>
          <a:ln w="19050">
            <a:solidFill>
              <a:srgbClr val="114A85"/>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B35ED35-9933-4CCD-88D3-E94FE7D6CB01}"/>
              </a:ext>
            </a:extLst>
          </p:cNvPr>
          <p:cNvSpPr/>
          <p:nvPr/>
        </p:nvSpPr>
        <p:spPr>
          <a:xfrm>
            <a:off x="5784934" y="937404"/>
            <a:ext cx="5967279" cy="453174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id-ID" sz="1600" dirty="0">
                <a:solidFill>
                  <a:schemeClr val="tx1"/>
                </a:solidFill>
                <a:effectLst/>
                <a:latin typeface="Times New Roman" panose="02020603050405020304" pitchFamily="18" charset="0"/>
                <a:ea typeface="Times New Roman" panose="02020603050405020304" pitchFamily="18" charset="0"/>
              </a:rPr>
              <a:t>Panggilan sebagai Saksi</a:t>
            </a:r>
          </a:p>
          <a:p>
            <a:pPr marL="285750" indent="-285750" algn="just">
              <a:buFont typeface="Wingdings" panose="05000000000000000000" pitchFamily="2" charset="2"/>
              <a:buChar char="q"/>
            </a:pPr>
            <a:r>
              <a:rPr lang="id-ID" sz="1600" dirty="0">
                <a:solidFill>
                  <a:schemeClr val="tx1"/>
                </a:solidFill>
                <a:effectLst/>
                <a:latin typeface="Times New Roman" panose="02020603050405020304" pitchFamily="18" charset="0"/>
                <a:ea typeface="Times New Roman" panose="02020603050405020304" pitchFamily="18" charset="0"/>
              </a:rPr>
              <a:t>Panggilan sebagai Tersangka/Terdakwa</a:t>
            </a:r>
          </a:p>
          <a:p>
            <a:pPr marL="285750" indent="-285750" algn="just">
              <a:buFont typeface="Wingdings" panose="05000000000000000000" pitchFamily="2" charset="2"/>
              <a:buChar char="q"/>
            </a:pPr>
            <a:r>
              <a:rPr lang="id-ID" sz="1600" dirty="0">
                <a:solidFill>
                  <a:schemeClr val="tx1"/>
                </a:solidFill>
                <a:effectLst/>
                <a:latin typeface="Times New Roman" panose="02020603050405020304" pitchFamily="18" charset="0"/>
                <a:ea typeface="Times New Roman" panose="02020603050405020304" pitchFamily="18" charset="0"/>
              </a:rPr>
              <a:t>Panggilan sebagai Ahli</a:t>
            </a:r>
          </a:p>
          <a:p>
            <a:pPr marL="0" indent="0" algn="just">
              <a:buNone/>
            </a:pPr>
            <a:endParaRPr lang="id-ID" sz="1600" dirty="0">
              <a:solidFill>
                <a:schemeClr val="tx1"/>
              </a:solidFill>
              <a:effectLst/>
              <a:latin typeface="Times New Roman" panose="02020603050405020304" pitchFamily="18" charset="0"/>
              <a:ea typeface="Times New Roman" panose="02020603050405020304" pitchFamily="18" charset="0"/>
            </a:endParaRPr>
          </a:p>
          <a:p>
            <a:pPr marL="0" indent="0" algn="just">
              <a:buNone/>
            </a:pPr>
            <a:r>
              <a:rPr lang="id-ID" sz="1600" dirty="0">
                <a:solidFill>
                  <a:schemeClr val="tx1"/>
                </a:solidFill>
                <a:effectLst/>
                <a:latin typeface="Times New Roman" panose="02020603050405020304" pitchFamily="18" charset="0"/>
                <a:ea typeface="Times New Roman" panose="02020603050405020304" pitchFamily="18" charset="0"/>
              </a:rPr>
              <a:t>Untuk melakukan pemeriksaan dalam tindak pidana, penyidik dan penyidik pembantu mempunyai wewenang melakukan pemanggilan terhadap :</a:t>
            </a:r>
          </a:p>
          <a:p>
            <a:pPr marL="228600" indent="-228600" algn="just">
              <a:buFont typeface="+mj-lt"/>
              <a:buAutoNum type="alphaLcPeriod"/>
            </a:pPr>
            <a:r>
              <a:rPr lang="id-ID" sz="1600" dirty="0">
                <a:solidFill>
                  <a:schemeClr val="tx1"/>
                </a:solidFill>
                <a:effectLst/>
                <a:latin typeface="Times New Roman" panose="02020603050405020304" pitchFamily="18" charset="0"/>
                <a:ea typeface="Times New Roman" panose="02020603050405020304" pitchFamily="18" charset="0"/>
              </a:rPr>
              <a:t>tersangka, yang karena perbuatannya atau </a:t>
            </a:r>
            <a:r>
              <a:rPr lang="id-ID" sz="1600" dirty="0" err="1">
                <a:solidFill>
                  <a:schemeClr val="tx1"/>
                </a:solidFill>
                <a:effectLst/>
                <a:latin typeface="Times New Roman" panose="02020603050405020304" pitchFamily="18" charset="0"/>
                <a:ea typeface="Times New Roman" panose="02020603050405020304" pitchFamily="18" charset="0"/>
              </a:rPr>
              <a:t>keadaanya</a:t>
            </a:r>
            <a:r>
              <a:rPr lang="id-ID" sz="1600" dirty="0">
                <a:solidFill>
                  <a:schemeClr val="tx1"/>
                </a:solidFill>
                <a:effectLst/>
                <a:latin typeface="Times New Roman" panose="02020603050405020304" pitchFamily="18" charset="0"/>
                <a:ea typeface="Times New Roman" panose="02020603050405020304" pitchFamily="18" charset="0"/>
              </a:rPr>
              <a:t> berdasarkan bukti </a:t>
            </a:r>
            <a:r>
              <a:rPr lang="id-ID" sz="1600" dirty="0" err="1">
                <a:solidFill>
                  <a:schemeClr val="tx1"/>
                </a:solidFill>
                <a:effectLst/>
                <a:latin typeface="Times New Roman" panose="02020603050405020304" pitchFamily="18" charset="0"/>
                <a:ea typeface="Times New Roman" panose="02020603050405020304" pitchFamily="18" charset="0"/>
              </a:rPr>
              <a:t>permulaaan</a:t>
            </a:r>
            <a:r>
              <a:rPr lang="id-ID" sz="1600" dirty="0">
                <a:solidFill>
                  <a:schemeClr val="tx1"/>
                </a:solidFill>
                <a:effectLst/>
                <a:latin typeface="Times New Roman" panose="02020603050405020304" pitchFamily="18" charset="0"/>
                <a:ea typeface="Times New Roman" panose="02020603050405020304" pitchFamily="18" charset="0"/>
              </a:rPr>
              <a:t> patut diduga sebagai pelaku tindak pidana;</a:t>
            </a:r>
          </a:p>
          <a:p>
            <a:pPr marL="228600" indent="-228600" algn="just">
              <a:buFont typeface="+mj-lt"/>
              <a:buAutoNum type="alphaLcPeriod"/>
            </a:pPr>
            <a:r>
              <a:rPr lang="id-ID" sz="1600" dirty="0">
                <a:solidFill>
                  <a:schemeClr val="tx1"/>
                </a:solidFill>
                <a:effectLst/>
                <a:latin typeface="Times New Roman" panose="02020603050405020304" pitchFamily="18" charset="0"/>
                <a:ea typeface="Times New Roman" panose="02020603050405020304" pitchFamily="18" charset="0"/>
              </a:rPr>
              <a:t>saksi yang dianggap perlu untuk diperiksa;</a:t>
            </a:r>
          </a:p>
          <a:p>
            <a:pPr marL="228600" indent="-228600" algn="just">
              <a:buFont typeface="+mj-lt"/>
              <a:buAutoNum type="alphaLcPeriod"/>
            </a:pPr>
            <a:r>
              <a:rPr lang="id-ID" sz="1600" dirty="0">
                <a:solidFill>
                  <a:schemeClr val="tx1"/>
                </a:solidFill>
                <a:effectLst/>
                <a:latin typeface="Times New Roman" panose="02020603050405020304" pitchFamily="18" charset="0"/>
                <a:ea typeface="Times New Roman" panose="02020603050405020304" pitchFamily="18" charset="0"/>
              </a:rPr>
              <a:t>pemanggilan seorang ahli yang memiliki keahlian khusus tentang hal yang diperlukan untuk membuat terang sesuatu perkara pidana yang sedang diperiksa.</a:t>
            </a:r>
          </a:p>
          <a:p>
            <a:pPr marL="0" indent="0" algn="just">
              <a:buNone/>
            </a:pPr>
            <a:r>
              <a:rPr lang="id-ID" sz="1600" dirty="0">
                <a:solidFill>
                  <a:schemeClr val="tx1"/>
                </a:solidFill>
                <a:effectLst/>
                <a:latin typeface="Times New Roman" panose="02020603050405020304" pitchFamily="18" charset="0"/>
                <a:ea typeface="Times New Roman" panose="02020603050405020304" pitchFamily="18" charset="0"/>
              </a:rPr>
              <a:t>Agar panggilan yang dilakukan oleh setiap aparat penegak hukum dapat dianggap sah dan sempurna, maka harus dipenuhi syarat-syarat yang telah ditentukan undang-undang. Dalam pemanggilan pada tingkat pemeriksaan di penyidikan diatur dalam pasal 112, 119 dan 227 KUHAP</a:t>
            </a:r>
          </a:p>
        </p:txBody>
      </p:sp>
      <p:sp>
        <p:nvSpPr>
          <p:cNvPr id="11" name="Arrow: Right 10">
            <a:extLst>
              <a:ext uri="{FF2B5EF4-FFF2-40B4-BE49-F238E27FC236}">
                <a16:creationId xmlns:a16="http://schemas.microsoft.com/office/drawing/2014/main" id="{3F794654-1CAE-4C4F-B49B-E9EBC90864A6}"/>
              </a:ext>
            </a:extLst>
          </p:cNvPr>
          <p:cNvSpPr/>
          <p:nvPr/>
        </p:nvSpPr>
        <p:spPr>
          <a:xfrm>
            <a:off x="4821019" y="2920040"/>
            <a:ext cx="758028" cy="310551"/>
          </a:xfrm>
          <a:prstGeom prst="rightArrow">
            <a:avLst/>
          </a:prstGeom>
          <a:solidFill>
            <a:srgbClr val="114A85"/>
          </a:solidFill>
          <a:ln>
            <a:solidFill>
              <a:srgbClr val="114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3854395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0CA408-F61E-4726-8D76-F66BC0225AEC}"/>
              </a:ext>
            </a:extLst>
          </p:cNvPr>
          <p:cNvSpPr txBox="1"/>
          <p:nvPr/>
        </p:nvSpPr>
        <p:spPr>
          <a:xfrm>
            <a:off x="439787" y="198408"/>
            <a:ext cx="809196" cy="5753818"/>
          </a:xfrm>
          <a:prstGeom prst="rect">
            <a:avLst/>
          </a:prstGeom>
          <a:solidFill>
            <a:srgbClr val="114A85"/>
          </a:solidFill>
        </p:spPr>
        <p:txBody>
          <a:bodyPr vert="wordArtVert" wrap="square" rtlCol="0">
            <a:spAutoFit/>
          </a:bodyPr>
          <a:lstStyle/>
          <a:p>
            <a:pPr algn="ctr"/>
            <a:r>
              <a:rPr lang="en-US" sz="3600" dirty="0">
                <a:solidFill>
                  <a:schemeClr val="bg1"/>
                </a:solidFill>
                <a:cs typeface="Times New Roman" panose="02020603050405020304" pitchFamily="18" charset="0"/>
              </a:rPr>
              <a:t>PANGGILAN</a:t>
            </a:r>
            <a:endParaRPr lang="en-ID" sz="3600" dirty="0">
              <a:solidFill>
                <a:schemeClr val="bg1"/>
              </a:solidFill>
              <a:cs typeface="Times New Roman" panose="02020603050405020304" pitchFamily="18" charset="0"/>
            </a:endParaRPr>
          </a:p>
        </p:txBody>
      </p:sp>
      <p:sp>
        <p:nvSpPr>
          <p:cNvPr id="3" name="Rectangle 2">
            <a:extLst>
              <a:ext uri="{FF2B5EF4-FFF2-40B4-BE49-F238E27FC236}">
                <a16:creationId xmlns:a16="http://schemas.microsoft.com/office/drawing/2014/main" id="{DCA378FF-5A8C-4BB4-A254-86EA252C3F45}"/>
              </a:ext>
            </a:extLst>
          </p:cNvPr>
          <p:cNvSpPr/>
          <p:nvPr/>
        </p:nvSpPr>
        <p:spPr>
          <a:xfrm>
            <a:off x="2329132" y="937404"/>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Surat </a:t>
            </a:r>
            <a:r>
              <a:rPr lang="en-ID" sz="1800" dirty="0" err="1"/>
              <a:t>Panggilan</a:t>
            </a:r>
            <a:r>
              <a:rPr lang="en-ID" sz="1800" dirty="0"/>
              <a:t> Pemeriksaan</a:t>
            </a:r>
          </a:p>
        </p:txBody>
      </p:sp>
      <p:sp>
        <p:nvSpPr>
          <p:cNvPr id="4" name="Rectangle 3">
            <a:extLst>
              <a:ext uri="{FF2B5EF4-FFF2-40B4-BE49-F238E27FC236}">
                <a16:creationId xmlns:a16="http://schemas.microsoft.com/office/drawing/2014/main" id="{7B435693-B58A-44F0-9B87-55F912A803CE}"/>
              </a:ext>
            </a:extLst>
          </p:cNvPr>
          <p:cNvSpPr/>
          <p:nvPr/>
        </p:nvSpPr>
        <p:spPr>
          <a:xfrm>
            <a:off x="2329132" y="2579298"/>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Prosedur Pemanggilan</a:t>
            </a:r>
          </a:p>
        </p:txBody>
      </p:sp>
      <p:sp>
        <p:nvSpPr>
          <p:cNvPr id="5" name="Rectangle 4">
            <a:extLst>
              <a:ext uri="{FF2B5EF4-FFF2-40B4-BE49-F238E27FC236}">
                <a16:creationId xmlns:a16="http://schemas.microsoft.com/office/drawing/2014/main" id="{564191B3-D4E3-455D-BA23-741D21E58FE3}"/>
              </a:ext>
            </a:extLst>
          </p:cNvPr>
          <p:cNvSpPr/>
          <p:nvPr/>
        </p:nvSpPr>
        <p:spPr>
          <a:xfrm>
            <a:off x="2329132" y="4221192"/>
            <a:ext cx="2286000" cy="992037"/>
          </a:xfrm>
          <a:prstGeom prst="rect">
            <a:avLst/>
          </a:prstGeom>
          <a:solidFill>
            <a:srgbClr val="114A85"/>
          </a:solidFill>
          <a:ln>
            <a:solidFill>
              <a:srgbClr val="114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Bentuk Dan Cara </a:t>
            </a:r>
            <a:r>
              <a:rPr lang="en-ID" sz="1800" dirty="0" err="1"/>
              <a:t>Pemangggilan</a:t>
            </a:r>
            <a:endParaRPr lang="en-ID" sz="1800" dirty="0"/>
          </a:p>
        </p:txBody>
      </p:sp>
      <p:cxnSp>
        <p:nvCxnSpPr>
          <p:cNvPr id="8" name="Connector: Elbow 7">
            <a:extLst>
              <a:ext uri="{FF2B5EF4-FFF2-40B4-BE49-F238E27FC236}">
                <a16:creationId xmlns:a16="http://schemas.microsoft.com/office/drawing/2014/main" id="{B8FF63F7-7EBF-4180-BB55-9A72EBFECB01}"/>
              </a:ext>
            </a:extLst>
          </p:cNvPr>
          <p:cNvCxnSpPr>
            <a:stCxn id="2" idx="3"/>
            <a:endCxn id="3" idx="1"/>
          </p:cNvCxnSpPr>
          <p:nvPr/>
        </p:nvCxnSpPr>
        <p:spPr>
          <a:xfrm flipV="1">
            <a:off x="1248983" y="1433423"/>
            <a:ext cx="1080149" cy="1641894"/>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8C81EC23-79F9-49E7-A51D-4F7E027D0484}"/>
              </a:ext>
            </a:extLst>
          </p:cNvPr>
          <p:cNvCxnSpPr>
            <a:cxnSpLocks/>
            <a:stCxn id="2" idx="3"/>
            <a:endCxn id="5" idx="1"/>
          </p:cNvCxnSpPr>
          <p:nvPr/>
        </p:nvCxnSpPr>
        <p:spPr>
          <a:xfrm>
            <a:off x="1248983" y="3075317"/>
            <a:ext cx="1080149" cy="1641894"/>
          </a:xfrm>
          <a:prstGeom prst="bentConnector3">
            <a:avLst>
              <a:gd name="adj1" fmla="val 50000"/>
            </a:avLst>
          </a:prstGeom>
          <a:ln w="19050">
            <a:solidFill>
              <a:srgbClr val="114A8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C32FC1-3E9A-476F-B2ED-ED256DF3F4C4}"/>
              </a:ext>
            </a:extLst>
          </p:cNvPr>
          <p:cNvCxnSpPr>
            <a:stCxn id="2" idx="3"/>
            <a:endCxn id="4" idx="1"/>
          </p:cNvCxnSpPr>
          <p:nvPr/>
        </p:nvCxnSpPr>
        <p:spPr>
          <a:xfrm>
            <a:off x="1248983" y="3075317"/>
            <a:ext cx="108014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8DFFC20-6541-4BD8-B1E6-7BE1A1B75F14}"/>
              </a:ext>
            </a:extLst>
          </p:cNvPr>
          <p:cNvSpPr/>
          <p:nvPr/>
        </p:nvSpPr>
        <p:spPr>
          <a:xfrm>
            <a:off x="5784934" y="370936"/>
            <a:ext cx="5967279" cy="545189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just">
              <a:buFont typeface="+mj-lt"/>
              <a:buAutoNum type="alphaLcPeriod"/>
            </a:pPr>
            <a:r>
              <a:rPr lang="id-ID" sz="1400" dirty="0">
                <a:solidFill>
                  <a:schemeClr val="tx1"/>
                </a:solidFill>
                <a:effectLst/>
                <a:latin typeface="Times New Roman" panose="02020603050405020304" pitchFamily="18" charset="0"/>
                <a:ea typeface="Times New Roman" panose="02020603050405020304" pitchFamily="18" charset="0"/>
              </a:rPr>
              <a:t>Panggilan berbentuk “surat panggilan”, yang memuat antara lain :</a:t>
            </a:r>
          </a:p>
          <a:p>
            <a:pPr marL="534988" indent="-171450" algn="just">
              <a:buFont typeface="Arial" panose="020B0604020202020204" pitchFamily="34" charset="0"/>
              <a:buChar char="•"/>
            </a:pPr>
            <a:r>
              <a:rPr lang="id-ID" sz="1400" dirty="0">
                <a:solidFill>
                  <a:schemeClr val="tx1"/>
                </a:solidFill>
                <a:effectLst/>
                <a:latin typeface="Times New Roman" panose="02020603050405020304" pitchFamily="18" charset="0"/>
                <a:ea typeface="Times New Roman" panose="02020603050405020304" pitchFamily="18" charset="0"/>
              </a:rPr>
              <a:t>alasan pemanggilan, dalam hal ini haruslah tegas dijelaskan status orang yang dipanggil apakah sebagai tersangka atau saksi, agar memberikan kepastian hukum dan kejelasan bagi orang yang dipanggil ;</a:t>
            </a:r>
            <a:endParaRPr lang="en-US" sz="1400" dirty="0">
              <a:solidFill>
                <a:schemeClr val="tx1"/>
              </a:solidFill>
              <a:effectLst/>
              <a:latin typeface="Times New Roman" panose="02020603050405020304" pitchFamily="18" charset="0"/>
              <a:ea typeface="Times New Roman" panose="02020603050405020304" pitchFamily="18" charset="0"/>
            </a:endParaRPr>
          </a:p>
          <a:p>
            <a:pPr marL="534988" indent="-171450" algn="just">
              <a:buFont typeface="Arial" panose="020B0604020202020204" pitchFamily="34" charset="0"/>
              <a:buChar char="•"/>
            </a:pPr>
            <a:r>
              <a:rPr lang="id-ID" sz="1400" dirty="0">
                <a:solidFill>
                  <a:schemeClr val="tx1"/>
                </a:solidFill>
                <a:effectLst/>
                <a:latin typeface="Times New Roman" panose="02020603050405020304" pitchFamily="18" charset="0"/>
                <a:ea typeface="Times New Roman" panose="02020603050405020304" pitchFamily="18" charset="0"/>
              </a:rPr>
              <a:t>surat panggilan ditanda tangani pejabat penyidik (pasal 112 ayat 1)</a:t>
            </a:r>
          </a:p>
          <a:p>
            <a:pPr marL="228600" indent="-228600" algn="just">
              <a:buFont typeface="+mj-lt"/>
              <a:buAutoNum type="alphaLcPeriod" startAt="2"/>
            </a:pPr>
            <a:r>
              <a:rPr lang="id-ID" sz="1400" dirty="0">
                <a:solidFill>
                  <a:schemeClr val="tx1"/>
                </a:solidFill>
                <a:effectLst/>
                <a:latin typeface="Times New Roman" panose="02020603050405020304" pitchFamily="18" charset="0"/>
                <a:ea typeface="Times New Roman" panose="02020603050405020304" pitchFamily="18" charset="0"/>
              </a:rPr>
              <a:t>Pemanggilan memperhatikan tenggang waktu yang wajar dan layak, dengan  jalan :</a:t>
            </a:r>
          </a:p>
          <a:p>
            <a:pPr marL="534988" indent="-171450" algn="just">
              <a:buFont typeface="Arial" panose="020B0604020202020204" pitchFamily="34" charset="0"/>
              <a:buChar char="•"/>
            </a:pPr>
            <a:r>
              <a:rPr lang="id-ID" sz="1400" dirty="0">
                <a:solidFill>
                  <a:schemeClr val="tx1"/>
                </a:solidFill>
                <a:effectLst/>
                <a:latin typeface="Times New Roman" panose="02020603050405020304" pitchFamily="18" charset="0"/>
                <a:ea typeface="Times New Roman" panose="02020603050405020304" pitchFamily="18" charset="0"/>
              </a:rPr>
              <a:t>memperhatikan tenggang waktu antara tanggal hari diterimanya surat panggilan dengan hari tanggal orang yang dipanggil tersebut menghadap (pasal 112 ayat 1)</a:t>
            </a:r>
            <a:endParaRPr lang="en-US" sz="1400" dirty="0">
              <a:solidFill>
                <a:schemeClr val="tx1"/>
              </a:solidFill>
              <a:effectLst/>
              <a:latin typeface="Times New Roman" panose="02020603050405020304" pitchFamily="18" charset="0"/>
              <a:ea typeface="Times New Roman" panose="02020603050405020304" pitchFamily="18" charset="0"/>
            </a:endParaRPr>
          </a:p>
          <a:p>
            <a:pPr marL="534988" indent="-171450" algn="just">
              <a:buFont typeface="Arial" panose="020B0604020202020204" pitchFamily="34" charset="0"/>
              <a:buChar char="•"/>
            </a:pPr>
            <a:r>
              <a:rPr lang="id-ID" sz="1400" dirty="0">
                <a:solidFill>
                  <a:schemeClr val="tx1"/>
                </a:solidFill>
                <a:effectLst/>
                <a:latin typeface="Times New Roman" panose="02020603050405020304" pitchFamily="18" charset="0"/>
                <a:ea typeface="Times New Roman" panose="02020603050405020304" pitchFamily="18" charset="0"/>
              </a:rPr>
              <a:t>atau surat panggilan harus disampaikan selambat-lambatnya tiga (tiga) hari sebelum tanggal hadir yang ditentukan dalam surat panggilan; (penjelasan pasal 152 ayat 2 dan pasal 227 ayat 1 KUHAP).</a:t>
            </a:r>
          </a:p>
          <a:p>
            <a:pPr marL="0" indent="0" algn="just">
              <a:buNone/>
            </a:pPr>
            <a:r>
              <a:rPr lang="id-ID" sz="1400" dirty="0">
                <a:solidFill>
                  <a:schemeClr val="tx1"/>
                </a:solidFill>
                <a:effectLst/>
                <a:latin typeface="Times New Roman" panose="02020603050405020304" pitchFamily="18" charset="0"/>
                <a:ea typeface="Times New Roman" panose="02020603050405020304" pitchFamily="18" charset="0"/>
              </a:rPr>
              <a:t>Bila tenggang waktu tidak terpenuhi pasal 227 ayat 1 KUHAP maka panggilan tidak memenuhi syarat untuk dianggap sah. Sehingga orang yang dipanggil dapat memilih apakah akan tetap hadir memenuhi panggilan ataukah tidak akan hadir</a:t>
            </a:r>
            <a:endParaRPr lang="en-US" sz="1400" dirty="0">
              <a:solidFill>
                <a:schemeClr val="tx1"/>
              </a:solidFill>
              <a:effectLst/>
              <a:latin typeface="Times New Roman" panose="02020603050405020304" pitchFamily="18" charset="0"/>
              <a:ea typeface="Times New Roman" panose="02020603050405020304" pitchFamily="18" charset="0"/>
            </a:endParaRPr>
          </a:p>
          <a:p>
            <a:pPr marL="0" indent="0" algn="just">
              <a:buNone/>
            </a:pPr>
            <a:r>
              <a:rPr lang="id-ID" sz="1400" dirty="0">
                <a:solidFill>
                  <a:schemeClr val="tx1"/>
                </a:solidFill>
                <a:effectLst/>
                <a:latin typeface="Times New Roman" panose="02020603050405020304" pitchFamily="18" charset="0"/>
                <a:ea typeface="Times New Roman" panose="02020603050405020304" pitchFamily="18" charset="0"/>
              </a:rPr>
              <a:t>Pasal 228 KUHAP jangka atau tenggang waktu menurut undang-undang ini  diperhitungkan pada hari berikutnya </a:t>
            </a:r>
          </a:p>
          <a:p>
            <a:pPr marL="0" indent="0" algn="just">
              <a:buNone/>
            </a:pPr>
            <a:r>
              <a:rPr lang="id-ID" sz="1400" dirty="0">
                <a:solidFill>
                  <a:schemeClr val="tx1"/>
                </a:solidFill>
                <a:effectLst/>
                <a:latin typeface="Times New Roman" panose="02020603050405020304" pitchFamily="18" charset="0"/>
                <a:ea typeface="Times New Roman" panose="02020603050405020304" pitchFamily="18" charset="0"/>
              </a:rPr>
              <a:t>Akan tetapi dalam Lampiran Keputusan Menteri Kehakiman No.M.14-PW.07.03/1983 angka 18, telah memberi penegasan tenggang waktu diterapkan sesuai dengan situasi dan kondisi setempat dan tidak dianalogikan sesuai dengan penjelasan pasal 152 ayat 2  Sehingga pemanggilan dapat disampaikan sehari sebelum diperiksa.</a:t>
            </a:r>
          </a:p>
        </p:txBody>
      </p:sp>
      <p:sp>
        <p:nvSpPr>
          <p:cNvPr id="11" name="Arrow: Right 10">
            <a:extLst>
              <a:ext uri="{FF2B5EF4-FFF2-40B4-BE49-F238E27FC236}">
                <a16:creationId xmlns:a16="http://schemas.microsoft.com/office/drawing/2014/main" id="{FEB52C68-C2AD-4D05-86A1-7A338BDC5A04}"/>
              </a:ext>
            </a:extLst>
          </p:cNvPr>
          <p:cNvSpPr/>
          <p:nvPr/>
        </p:nvSpPr>
        <p:spPr>
          <a:xfrm>
            <a:off x="4821019" y="4561934"/>
            <a:ext cx="758028" cy="310551"/>
          </a:xfrm>
          <a:prstGeom prst="rightArrow">
            <a:avLst/>
          </a:prstGeom>
          <a:solidFill>
            <a:srgbClr val="114A85"/>
          </a:solidFill>
          <a:ln>
            <a:solidFill>
              <a:srgbClr val="114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3974096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0CA408-F61E-4726-8D76-F66BC0225AEC}"/>
              </a:ext>
            </a:extLst>
          </p:cNvPr>
          <p:cNvSpPr txBox="1"/>
          <p:nvPr/>
        </p:nvSpPr>
        <p:spPr>
          <a:xfrm>
            <a:off x="439787" y="1388853"/>
            <a:ext cx="809196" cy="3372927"/>
          </a:xfrm>
          <a:prstGeom prst="rect">
            <a:avLst/>
          </a:prstGeom>
          <a:solidFill>
            <a:srgbClr val="114A85"/>
          </a:solidFill>
        </p:spPr>
        <p:txBody>
          <a:bodyPr vert="wordArtVert" wrap="square" rtlCol="0">
            <a:spAutoFit/>
          </a:bodyPr>
          <a:lstStyle/>
          <a:p>
            <a:pPr algn="ctr"/>
            <a:r>
              <a:rPr lang="en-US" sz="3600" dirty="0">
                <a:solidFill>
                  <a:schemeClr val="bg1"/>
                </a:solidFill>
                <a:cs typeface="Times New Roman" panose="02020603050405020304" pitchFamily="18" charset="0"/>
              </a:rPr>
              <a:t>SAKSI</a:t>
            </a:r>
            <a:endParaRPr lang="en-ID" sz="3600" dirty="0">
              <a:solidFill>
                <a:schemeClr val="bg1"/>
              </a:solidFill>
              <a:cs typeface="Times New Roman" panose="02020603050405020304" pitchFamily="18" charset="0"/>
            </a:endParaRPr>
          </a:p>
        </p:txBody>
      </p:sp>
      <p:sp>
        <p:nvSpPr>
          <p:cNvPr id="3" name="Rectangle 2">
            <a:extLst>
              <a:ext uri="{FF2B5EF4-FFF2-40B4-BE49-F238E27FC236}">
                <a16:creationId xmlns:a16="http://schemas.microsoft.com/office/drawing/2014/main" id="{DCA378FF-5A8C-4BB4-A254-86EA252C3F45}"/>
              </a:ext>
            </a:extLst>
          </p:cNvPr>
          <p:cNvSpPr/>
          <p:nvPr/>
        </p:nvSpPr>
        <p:spPr>
          <a:xfrm>
            <a:off x="2329132" y="937404"/>
            <a:ext cx="2286000" cy="992037"/>
          </a:xfrm>
          <a:prstGeom prst="rect">
            <a:avLst/>
          </a:prstGeom>
          <a:solidFill>
            <a:srgbClr val="B71E42"/>
          </a:solidFill>
          <a:ln>
            <a:solidFill>
              <a:srgbClr val="B71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800" dirty="0"/>
              <a:t>Kriteria Pemangggilan saksi, tersangka dan ahli</a:t>
            </a:r>
          </a:p>
        </p:txBody>
      </p:sp>
      <p:sp>
        <p:nvSpPr>
          <p:cNvPr id="4" name="Rectangle 3">
            <a:extLst>
              <a:ext uri="{FF2B5EF4-FFF2-40B4-BE49-F238E27FC236}">
                <a16:creationId xmlns:a16="http://schemas.microsoft.com/office/drawing/2014/main" id="{7B435693-B58A-44F0-9B87-55F912A803CE}"/>
              </a:ext>
            </a:extLst>
          </p:cNvPr>
          <p:cNvSpPr/>
          <p:nvPr/>
        </p:nvSpPr>
        <p:spPr>
          <a:xfrm>
            <a:off x="2329132" y="2579298"/>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Tidak </a:t>
            </a:r>
            <a:r>
              <a:rPr lang="en-ID" sz="1800" dirty="0" err="1"/>
              <a:t>Dapat</a:t>
            </a:r>
            <a:r>
              <a:rPr lang="en-ID" sz="1800" dirty="0"/>
              <a:t> </a:t>
            </a:r>
            <a:r>
              <a:rPr lang="en-ID" sz="1800" dirty="0" err="1"/>
              <a:t>Didengar</a:t>
            </a:r>
            <a:r>
              <a:rPr lang="en-ID" sz="1800" dirty="0"/>
              <a:t> </a:t>
            </a:r>
            <a:r>
              <a:rPr lang="en-ID" sz="1800" dirty="0" err="1"/>
              <a:t>Sebagai</a:t>
            </a:r>
            <a:r>
              <a:rPr lang="en-ID" sz="1800" dirty="0"/>
              <a:t> </a:t>
            </a:r>
            <a:r>
              <a:rPr lang="en-ID" sz="1800" dirty="0" err="1"/>
              <a:t>Saksi</a:t>
            </a:r>
            <a:endParaRPr lang="en-ID" sz="1800" dirty="0"/>
          </a:p>
        </p:txBody>
      </p:sp>
      <p:cxnSp>
        <p:nvCxnSpPr>
          <p:cNvPr id="8" name="Connector: Elbow 7">
            <a:extLst>
              <a:ext uri="{FF2B5EF4-FFF2-40B4-BE49-F238E27FC236}">
                <a16:creationId xmlns:a16="http://schemas.microsoft.com/office/drawing/2014/main" id="{B8FF63F7-7EBF-4180-BB55-9A72EBFECB01}"/>
              </a:ext>
            </a:extLst>
          </p:cNvPr>
          <p:cNvCxnSpPr>
            <a:cxnSpLocks/>
            <a:stCxn id="2" idx="3"/>
            <a:endCxn id="3" idx="1"/>
          </p:cNvCxnSpPr>
          <p:nvPr/>
        </p:nvCxnSpPr>
        <p:spPr>
          <a:xfrm flipV="1">
            <a:off x="1248983" y="1433423"/>
            <a:ext cx="1080149" cy="1641894"/>
          </a:xfrm>
          <a:prstGeom prst="bentConnector3">
            <a:avLst/>
          </a:prstGeom>
          <a:ln w="19050">
            <a:solidFill>
              <a:srgbClr val="B71E4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C32FC1-3E9A-476F-B2ED-ED256DF3F4C4}"/>
              </a:ext>
            </a:extLst>
          </p:cNvPr>
          <p:cNvCxnSpPr>
            <a:cxnSpLocks/>
            <a:stCxn id="2" idx="3"/>
            <a:endCxn id="4" idx="1"/>
          </p:cNvCxnSpPr>
          <p:nvPr/>
        </p:nvCxnSpPr>
        <p:spPr>
          <a:xfrm>
            <a:off x="1248983" y="3075317"/>
            <a:ext cx="108014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9CB6505-E45D-4A7E-A74A-D103CCFA2F46}"/>
              </a:ext>
            </a:extLst>
          </p:cNvPr>
          <p:cNvSpPr/>
          <p:nvPr/>
        </p:nvSpPr>
        <p:spPr>
          <a:xfrm>
            <a:off x="2329132" y="4221192"/>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err="1"/>
              <a:t>Penerapan</a:t>
            </a:r>
            <a:r>
              <a:rPr lang="en-ID" sz="1800" dirty="0"/>
              <a:t> </a:t>
            </a:r>
            <a:r>
              <a:rPr lang="en-ID" sz="1800" dirty="0" err="1"/>
              <a:t>Keterangan</a:t>
            </a:r>
            <a:r>
              <a:rPr lang="en-ID" sz="1800" dirty="0"/>
              <a:t> </a:t>
            </a:r>
            <a:r>
              <a:rPr lang="en-ID" sz="1800" dirty="0" err="1"/>
              <a:t>Saksi</a:t>
            </a:r>
            <a:endParaRPr lang="en-ID" sz="1800" dirty="0"/>
          </a:p>
          <a:p>
            <a:pPr algn="ctr"/>
            <a:r>
              <a:rPr lang="en-ID" sz="1800" dirty="0" err="1"/>
              <a:t>Pasal</a:t>
            </a:r>
            <a:r>
              <a:rPr lang="en-ID" sz="1800" dirty="0"/>
              <a:t> 185 KUHAP</a:t>
            </a:r>
          </a:p>
        </p:txBody>
      </p:sp>
      <p:cxnSp>
        <p:nvCxnSpPr>
          <p:cNvPr id="16" name="Straight Arrow Connector 12">
            <a:extLst>
              <a:ext uri="{FF2B5EF4-FFF2-40B4-BE49-F238E27FC236}">
                <a16:creationId xmlns:a16="http://schemas.microsoft.com/office/drawing/2014/main" id="{DF01547C-754D-44C5-9BCA-BF781F6E4608}"/>
              </a:ext>
            </a:extLst>
          </p:cNvPr>
          <p:cNvCxnSpPr>
            <a:cxnSpLocks/>
            <a:stCxn id="2" idx="3"/>
            <a:endCxn id="15" idx="1"/>
          </p:cNvCxnSpPr>
          <p:nvPr/>
        </p:nvCxnSpPr>
        <p:spPr>
          <a:xfrm>
            <a:off x="1248983" y="3075317"/>
            <a:ext cx="1080149" cy="1641894"/>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Jika Diancam Menjadi Saksi dalam Perkara Pidana - Hukumonline.com">
            <a:extLst>
              <a:ext uri="{FF2B5EF4-FFF2-40B4-BE49-F238E27FC236}">
                <a16:creationId xmlns:a16="http://schemas.microsoft.com/office/drawing/2014/main" id="{C00970DA-6B0B-48CA-AB8C-D9A0F587F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8016" y="907209"/>
            <a:ext cx="6459029" cy="4306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326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0CA408-F61E-4726-8D76-F66BC0225AEC}"/>
              </a:ext>
            </a:extLst>
          </p:cNvPr>
          <p:cNvSpPr txBox="1"/>
          <p:nvPr/>
        </p:nvSpPr>
        <p:spPr>
          <a:xfrm>
            <a:off x="439787" y="1388853"/>
            <a:ext cx="809196" cy="3372927"/>
          </a:xfrm>
          <a:prstGeom prst="rect">
            <a:avLst/>
          </a:prstGeom>
          <a:solidFill>
            <a:srgbClr val="114A85"/>
          </a:solidFill>
        </p:spPr>
        <p:txBody>
          <a:bodyPr vert="wordArtVert" wrap="square" rtlCol="0">
            <a:spAutoFit/>
          </a:bodyPr>
          <a:lstStyle/>
          <a:p>
            <a:pPr algn="ctr"/>
            <a:r>
              <a:rPr lang="en-US" sz="3600" dirty="0">
                <a:solidFill>
                  <a:schemeClr val="bg1"/>
                </a:solidFill>
                <a:cs typeface="Times New Roman" panose="02020603050405020304" pitchFamily="18" charset="0"/>
              </a:rPr>
              <a:t>SAKSI</a:t>
            </a:r>
            <a:endParaRPr lang="en-ID" sz="3600" dirty="0">
              <a:solidFill>
                <a:schemeClr val="bg1"/>
              </a:solidFill>
              <a:cs typeface="Times New Roman" panose="02020603050405020304" pitchFamily="18" charset="0"/>
            </a:endParaRPr>
          </a:p>
        </p:txBody>
      </p:sp>
      <p:sp>
        <p:nvSpPr>
          <p:cNvPr id="3" name="Rectangle 2">
            <a:extLst>
              <a:ext uri="{FF2B5EF4-FFF2-40B4-BE49-F238E27FC236}">
                <a16:creationId xmlns:a16="http://schemas.microsoft.com/office/drawing/2014/main" id="{DCA378FF-5A8C-4BB4-A254-86EA252C3F45}"/>
              </a:ext>
            </a:extLst>
          </p:cNvPr>
          <p:cNvSpPr/>
          <p:nvPr/>
        </p:nvSpPr>
        <p:spPr>
          <a:xfrm>
            <a:off x="2329132" y="937404"/>
            <a:ext cx="2286000" cy="992037"/>
          </a:xfrm>
          <a:prstGeom prst="rect">
            <a:avLst/>
          </a:prstGeom>
          <a:solidFill>
            <a:srgbClr val="114A85"/>
          </a:solidFill>
          <a:ln>
            <a:solidFill>
              <a:srgbClr val="114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800" dirty="0"/>
              <a:t>Kriteria Pemangggilan saksi, tersangka dan ahli</a:t>
            </a:r>
          </a:p>
        </p:txBody>
      </p:sp>
      <p:sp>
        <p:nvSpPr>
          <p:cNvPr id="4" name="Rectangle 3">
            <a:extLst>
              <a:ext uri="{FF2B5EF4-FFF2-40B4-BE49-F238E27FC236}">
                <a16:creationId xmlns:a16="http://schemas.microsoft.com/office/drawing/2014/main" id="{7B435693-B58A-44F0-9B87-55F912A803CE}"/>
              </a:ext>
            </a:extLst>
          </p:cNvPr>
          <p:cNvSpPr/>
          <p:nvPr/>
        </p:nvSpPr>
        <p:spPr>
          <a:xfrm>
            <a:off x="2329132" y="2579298"/>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Tidak </a:t>
            </a:r>
            <a:r>
              <a:rPr lang="en-ID" sz="1800" dirty="0" err="1"/>
              <a:t>Dapat</a:t>
            </a:r>
            <a:r>
              <a:rPr lang="en-ID" sz="1800" dirty="0"/>
              <a:t> </a:t>
            </a:r>
            <a:r>
              <a:rPr lang="en-ID" sz="1800" dirty="0" err="1"/>
              <a:t>Didengar</a:t>
            </a:r>
            <a:r>
              <a:rPr lang="en-ID" sz="1800" dirty="0"/>
              <a:t> </a:t>
            </a:r>
            <a:r>
              <a:rPr lang="en-ID" sz="1800" dirty="0" err="1"/>
              <a:t>Sebagai</a:t>
            </a:r>
            <a:r>
              <a:rPr lang="en-ID" sz="1800" dirty="0"/>
              <a:t> </a:t>
            </a:r>
            <a:r>
              <a:rPr lang="en-ID" sz="1800" dirty="0" err="1"/>
              <a:t>Saksi</a:t>
            </a:r>
            <a:endParaRPr lang="en-ID" sz="1800" dirty="0"/>
          </a:p>
        </p:txBody>
      </p:sp>
      <p:cxnSp>
        <p:nvCxnSpPr>
          <p:cNvPr id="8" name="Connector: Elbow 7">
            <a:extLst>
              <a:ext uri="{FF2B5EF4-FFF2-40B4-BE49-F238E27FC236}">
                <a16:creationId xmlns:a16="http://schemas.microsoft.com/office/drawing/2014/main" id="{B8FF63F7-7EBF-4180-BB55-9A72EBFECB01}"/>
              </a:ext>
            </a:extLst>
          </p:cNvPr>
          <p:cNvCxnSpPr>
            <a:cxnSpLocks/>
            <a:stCxn id="2" idx="3"/>
            <a:endCxn id="3" idx="1"/>
          </p:cNvCxnSpPr>
          <p:nvPr/>
        </p:nvCxnSpPr>
        <p:spPr>
          <a:xfrm flipV="1">
            <a:off x="1248983" y="1433423"/>
            <a:ext cx="1080149" cy="1641894"/>
          </a:xfrm>
          <a:prstGeom prst="bentConnector3">
            <a:avLst/>
          </a:prstGeom>
          <a:ln w="19050">
            <a:solidFill>
              <a:srgbClr val="114A8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C32FC1-3E9A-476F-B2ED-ED256DF3F4C4}"/>
              </a:ext>
            </a:extLst>
          </p:cNvPr>
          <p:cNvCxnSpPr>
            <a:cxnSpLocks/>
            <a:stCxn id="2" idx="3"/>
            <a:endCxn id="4" idx="1"/>
          </p:cNvCxnSpPr>
          <p:nvPr/>
        </p:nvCxnSpPr>
        <p:spPr>
          <a:xfrm>
            <a:off x="1248983" y="3075317"/>
            <a:ext cx="108014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8DFFC20-6541-4BD8-B1E6-7BE1A1B75F14}"/>
              </a:ext>
            </a:extLst>
          </p:cNvPr>
          <p:cNvSpPr/>
          <p:nvPr/>
        </p:nvSpPr>
        <p:spPr>
          <a:xfrm>
            <a:off x="5784934" y="319176"/>
            <a:ext cx="5967279" cy="568480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id-ID" sz="1400" dirty="0">
                <a:solidFill>
                  <a:schemeClr val="tx1"/>
                </a:solidFill>
                <a:effectLst/>
                <a:latin typeface="Times New Roman" panose="02020603050405020304" pitchFamily="18" charset="0"/>
                <a:ea typeface="Times New Roman" panose="02020603050405020304" pitchFamily="18" charset="0"/>
              </a:rPr>
              <a:t>Pasal 1 ayat 26 KUHAP, Saksi adalah orang yang dapat memberikan keterangan guna kepentingan penyidikan, penuntutan dan peradilan tentang suatu perkara pidana yang ia dengar sendiri, ia lihat sendiri dan ia alami sendiri. </a:t>
            </a:r>
          </a:p>
          <a:p>
            <a:pPr marL="285750" indent="-285750" algn="just">
              <a:buFont typeface="Wingdings" panose="05000000000000000000" pitchFamily="2" charset="2"/>
              <a:buChar char="q"/>
            </a:pPr>
            <a:r>
              <a:rPr lang="id-ID" sz="1400" dirty="0">
                <a:solidFill>
                  <a:schemeClr val="tx1"/>
                </a:solidFill>
                <a:effectLst/>
                <a:latin typeface="Times New Roman" panose="02020603050405020304" pitchFamily="18" charset="0"/>
                <a:ea typeface="Times New Roman" panose="02020603050405020304" pitchFamily="18" charset="0"/>
              </a:rPr>
              <a:t>Pasal  1 ayat 27 KUHAP, Keterangan saksi adalah salah satu alat bukti dalam perkara pidana yang berupa keterangan dari saksi mengenai suatu peristiwa pidana yang ia dengar sendiri, ia lihat sendiri dan ia alami sendiri dengan menyebut alasan dari pengetahuannya itu.</a:t>
            </a:r>
          </a:p>
          <a:p>
            <a:pPr algn="just"/>
            <a:r>
              <a:rPr lang="en-US" sz="1400" dirty="0">
                <a:solidFill>
                  <a:schemeClr val="tx1"/>
                </a:solidFill>
                <a:latin typeface="Times New Roman" panose="02020603050405020304" pitchFamily="18" charset="0"/>
                <a:ea typeface="Times New Roman" panose="02020603050405020304" pitchFamily="18" charset="0"/>
              </a:rPr>
              <a:t>Ada  2 (</a:t>
            </a:r>
            <a:r>
              <a:rPr lang="en-US" sz="1400" dirty="0" err="1">
                <a:solidFill>
                  <a:schemeClr val="tx1"/>
                </a:solidFill>
                <a:latin typeface="Times New Roman" panose="02020603050405020304" pitchFamily="18" charset="0"/>
                <a:ea typeface="Times New Roman" panose="02020603050405020304" pitchFamily="18" charset="0"/>
              </a:rPr>
              <a:t>dua</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bentuk</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saksi</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yaitu</a:t>
            </a:r>
            <a:r>
              <a:rPr lang="en-US" sz="1400" dirty="0">
                <a:solidFill>
                  <a:schemeClr val="tx1"/>
                </a:solidFill>
                <a:latin typeface="Times New Roman" panose="02020603050405020304" pitchFamily="18" charset="0"/>
                <a:ea typeface="Times New Roman" panose="02020603050405020304" pitchFamily="18" charset="0"/>
              </a:rPr>
              <a:t> :</a:t>
            </a:r>
          </a:p>
          <a:p>
            <a:pPr algn="just"/>
            <a:r>
              <a:rPr lang="en-US" sz="1400" dirty="0">
                <a:solidFill>
                  <a:schemeClr val="tx1"/>
                </a:solidFill>
                <a:latin typeface="Times New Roman" panose="02020603050405020304" pitchFamily="18" charset="0"/>
                <a:ea typeface="Times New Roman" panose="02020603050405020304" pitchFamily="18" charset="0"/>
              </a:rPr>
              <a:t>1.   Saksi </a:t>
            </a:r>
            <a:r>
              <a:rPr lang="en-US" sz="1400" i="1" dirty="0">
                <a:solidFill>
                  <a:schemeClr val="tx1"/>
                </a:solidFill>
                <a:latin typeface="Times New Roman" panose="02020603050405020304" pitchFamily="18" charset="0"/>
                <a:ea typeface="Times New Roman" panose="02020603050405020304" pitchFamily="18" charset="0"/>
              </a:rPr>
              <a:t>a charge </a:t>
            </a:r>
            <a:r>
              <a:rPr lang="en-US" sz="1400" dirty="0" err="1">
                <a:solidFill>
                  <a:schemeClr val="tx1"/>
                </a:solidFill>
                <a:latin typeface="Times New Roman" panose="02020603050405020304" pitchFamily="18" charset="0"/>
                <a:ea typeface="Times New Roman" panose="02020603050405020304" pitchFamily="18" charset="0"/>
              </a:rPr>
              <a:t>yaitu</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saksi</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berasal</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dari</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Penyidik</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atau</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Penuntut</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Umum</a:t>
            </a:r>
            <a:endParaRPr lang="en-US" sz="1400" dirty="0">
              <a:solidFill>
                <a:schemeClr val="tx1"/>
              </a:solidFill>
              <a:effectLst/>
              <a:latin typeface="Times New Roman" panose="02020603050405020304" pitchFamily="18" charset="0"/>
              <a:ea typeface="Times New Roman" panose="02020603050405020304" pitchFamily="18" charset="0"/>
            </a:endParaRPr>
          </a:p>
          <a:p>
            <a:pPr algn="just"/>
            <a:r>
              <a:rPr lang="en-US" sz="1400" dirty="0">
                <a:solidFill>
                  <a:schemeClr val="tx1"/>
                </a:solidFill>
                <a:effectLst/>
                <a:latin typeface="Times New Roman" panose="02020603050405020304" pitchFamily="18" charset="0"/>
                <a:ea typeface="Times New Roman" panose="02020603050405020304" pitchFamily="18" charset="0"/>
              </a:rPr>
              <a:t>2. Saksi </a:t>
            </a:r>
            <a:r>
              <a:rPr lang="en-US" sz="1400" i="1" dirty="0">
                <a:solidFill>
                  <a:schemeClr val="tx1"/>
                </a:solidFill>
                <a:effectLst/>
                <a:latin typeface="Times New Roman" panose="02020603050405020304" pitchFamily="18" charset="0"/>
                <a:ea typeface="Times New Roman" panose="02020603050405020304" pitchFamily="18" charset="0"/>
              </a:rPr>
              <a:t>a de charge</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saksi</a:t>
            </a:r>
            <a:r>
              <a:rPr lang="en-US" sz="1400" dirty="0">
                <a:solidFill>
                  <a:schemeClr val="tx1"/>
                </a:solidFill>
                <a:effectLst/>
                <a:latin typeface="Times New Roman" panose="02020603050405020304" pitchFamily="18" charset="0"/>
                <a:ea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rPr>
              <a:t>menguntungkan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diajukan</a:t>
            </a:r>
            <a:r>
              <a:rPr lang="en-US" sz="1400" dirty="0">
                <a:solidFill>
                  <a:schemeClr val="tx1"/>
                </a:solidFill>
                <a:effectLst/>
                <a:latin typeface="Times New Roman" panose="02020603050405020304" pitchFamily="18" charset="0"/>
                <a:ea typeface="Times New Roman" panose="02020603050405020304" pitchFamily="18" charset="0"/>
              </a:rPr>
              <a:t> oleh </a:t>
            </a:r>
            <a:r>
              <a:rPr lang="en-US" sz="1400" dirty="0" err="1">
                <a:solidFill>
                  <a:schemeClr val="tx1"/>
                </a:solidFill>
                <a:effectLst/>
                <a:latin typeface="Times New Roman" panose="02020603050405020304" pitchFamily="18" charset="0"/>
                <a:ea typeface="Times New Roman" panose="02020603050405020304" pitchFamily="18" charset="0"/>
              </a:rPr>
              <a:t>tersangka</a:t>
            </a:r>
            <a:r>
              <a:rPr lang="en-US" sz="1400" dirty="0">
                <a:solidFill>
                  <a:schemeClr val="tx1"/>
                </a:solidFill>
                <a:effectLst/>
                <a:latin typeface="Times New Roman" panose="02020603050405020304" pitchFamily="18" charset="0"/>
                <a:ea typeface="Times New Roman" panose="02020603050405020304" pitchFamily="18" charset="0"/>
              </a:rPr>
              <a:t>/</a:t>
            </a:r>
            <a:r>
              <a:rPr lang="en-US" sz="1400" dirty="0" err="1">
                <a:solidFill>
                  <a:schemeClr val="tx1"/>
                </a:solidFill>
                <a:effectLst/>
                <a:latin typeface="Times New Roman" panose="02020603050405020304" pitchFamily="18" charset="0"/>
                <a:ea typeface="Times New Roman" panose="02020603050405020304" pitchFamily="18" charset="0"/>
              </a:rPr>
              <a:t>terdakwa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diatur</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dalam</a:t>
            </a:r>
            <a:r>
              <a:rPr lang="en-US" sz="1400" dirty="0">
                <a:solidFill>
                  <a:schemeClr val="tx1"/>
                </a:solidFill>
                <a:effectLst/>
                <a:latin typeface="Times New Roman" panose="02020603050405020304" pitchFamily="18" charset="0"/>
                <a:ea typeface="Times New Roman" panose="02020603050405020304" pitchFamily="18" charset="0"/>
              </a:rPr>
              <a:t> :</a:t>
            </a:r>
          </a:p>
          <a:p>
            <a:pPr marL="266700" indent="-266700" algn="just">
              <a:buFont typeface="Wingdings" panose="05000000000000000000" pitchFamily="2" charset="2"/>
              <a:buChar char="q"/>
            </a:pPr>
            <a:r>
              <a:rPr lang="id-ID" sz="1400" dirty="0">
                <a:solidFill>
                  <a:schemeClr val="tx1"/>
                </a:solidFill>
                <a:effectLst/>
                <a:latin typeface="Times New Roman" panose="02020603050405020304" pitchFamily="18" charset="0"/>
                <a:ea typeface="Times New Roman" panose="02020603050405020304" pitchFamily="18" charset="0"/>
              </a:rPr>
              <a:t>Pasal 65 KUHAP, tersangka atau terdakwa berhak untuk mengusahakan diri mengajukan saksi dan atau seseorang yang memiliki keahlian khusus guna memberikan keterangan yang </a:t>
            </a:r>
            <a:r>
              <a:rPr lang="id-ID" sz="1400" b="1" dirty="0">
                <a:solidFill>
                  <a:schemeClr val="tx1"/>
                </a:solidFill>
                <a:effectLst/>
                <a:latin typeface="Times New Roman" panose="02020603050405020304" pitchFamily="18" charset="0"/>
                <a:ea typeface="Times New Roman" panose="02020603050405020304" pitchFamily="18" charset="0"/>
              </a:rPr>
              <a:t>menguntungkan bagi dirinya</a:t>
            </a:r>
            <a:r>
              <a:rPr lang="id-ID" sz="1400" dirty="0">
                <a:solidFill>
                  <a:schemeClr val="tx1"/>
                </a:solidFill>
                <a:effectLst/>
                <a:latin typeface="Times New Roman" panose="02020603050405020304" pitchFamily="18" charset="0"/>
                <a:ea typeface="Times New Roman" panose="02020603050405020304" pitchFamily="18" charset="0"/>
              </a:rPr>
              <a:t>.</a:t>
            </a:r>
          </a:p>
          <a:p>
            <a:pPr marL="285750" indent="-285750" algn="just">
              <a:buFont typeface="Wingdings" panose="05000000000000000000" pitchFamily="2" charset="2"/>
              <a:buChar char="q"/>
            </a:pPr>
            <a:r>
              <a:rPr lang="id-ID" sz="1400" dirty="0">
                <a:solidFill>
                  <a:schemeClr val="tx1"/>
                </a:solidFill>
                <a:effectLst/>
                <a:latin typeface="Times New Roman" panose="02020603050405020304" pitchFamily="18" charset="0"/>
                <a:ea typeface="Times New Roman" panose="02020603050405020304" pitchFamily="18" charset="0"/>
              </a:rPr>
              <a:t>Pasal 116 ayat 3</a:t>
            </a:r>
            <a:r>
              <a:rPr lang="en-US" sz="1400" dirty="0">
                <a:solidFill>
                  <a:schemeClr val="tx1"/>
                </a:solidFill>
                <a:effectLst/>
                <a:latin typeface="Times New Roman" panose="02020603050405020304" pitchFamily="18" charset="0"/>
                <a:ea typeface="Times New Roman" panose="02020603050405020304" pitchFamily="18" charset="0"/>
              </a:rPr>
              <a:t> KUHAP, </a:t>
            </a:r>
            <a:r>
              <a:rPr lang="id-ID" sz="1400" dirty="0">
                <a:solidFill>
                  <a:schemeClr val="tx1"/>
                </a:solidFill>
                <a:effectLst/>
                <a:latin typeface="Times New Roman" panose="02020603050405020304" pitchFamily="18" charset="0"/>
                <a:ea typeface="Times New Roman" panose="02020603050405020304" pitchFamily="18" charset="0"/>
              </a:rPr>
              <a:t> </a:t>
            </a:r>
            <a:r>
              <a:rPr lang="en-US" sz="1400" dirty="0">
                <a:solidFill>
                  <a:schemeClr val="tx1"/>
                </a:solidFill>
                <a:effectLst/>
                <a:latin typeface="Times New Roman" panose="02020603050405020304" pitchFamily="18" charset="0"/>
                <a:ea typeface="Times New Roman" panose="02020603050405020304" pitchFamily="18" charset="0"/>
              </a:rPr>
              <a:t>d</a:t>
            </a:r>
            <a:r>
              <a:rPr lang="id-ID" sz="1400" dirty="0">
                <a:solidFill>
                  <a:schemeClr val="tx1"/>
                </a:solidFill>
                <a:effectLst/>
                <a:latin typeface="Times New Roman" panose="02020603050405020304" pitchFamily="18" charset="0"/>
                <a:ea typeface="Times New Roman" panose="02020603050405020304" pitchFamily="18" charset="0"/>
              </a:rPr>
              <a:t>alam pemeriksaan tersangka ditanya apakah ia menghendaki didengarnya saksi yang </a:t>
            </a:r>
            <a:r>
              <a:rPr lang="id-ID" sz="1400" b="1" dirty="0">
                <a:solidFill>
                  <a:schemeClr val="tx1"/>
                </a:solidFill>
                <a:effectLst/>
                <a:latin typeface="Times New Roman" panose="02020603050405020304" pitchFamily="18" charset="0"/>
                <a:ea typeface="Times New Roman" panose="02020603050405020304" pitchFamily="18" charset="0"/>
              </a:rPr>
              <a:t>dapat menguntungkan baginya </a:t>
            </a:r>
            <a:r>
              <a:rPr lang="id-ID" sz="1400" dirty="0">
                <a:solidFill>
                  <a:schemeClr val="tx1"/>
                </a:solidFill>
                <a:effectLst/>
                <a:latin typeface="Times New Roman" panose="02020603050405020304" pitchFamily="18" charset="0"/>
                <a:ea typeface="Times New Roman" panose="02020603050405020304" pitchFamily="18" charset="0"/>
              </a:rPr>
              <a:t>dan bilamana ada maka hal itu dicatat dalam berita acara.</a:t>
            </a:r>
            <a:endParaRPr lang="en-US" sz="1400" dirty="0">
              <a:solidFill>
                <a:schemeClr val="tx1"/>
              </a:solidFill>
              <a:effectLst/>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q"/>
            </a:pPr>
            <a:r>
              <a:rPr lang="id-ID" sz="1400" dirty="0">
                <a:solidFill>
                  <a:schemeClr val="tx1"/>
                </a:solidFill>
                <a:effectLst/>
                <a:latin typeface="Times New Roman" panose="02020603050405020304" pitchFamily="18" charset="0"/>
                <a:ea typeface="Times New Roman" panose="02020603050405020304" pitchFamily="18" charset="0"/>
              </a:rPr>
              <a:t>Tersangka adalah seorang yang karena perbuatannya atau keadaannya, berdasarkan bukti permulaan patut diduga sebagai pelaku tindak pidana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Pasal</a:t>
            </a:r>
            <a:r>
              <a:rPr lang="en-US" sz="1400" dirty="0">
                <a:solidFill>
                  <a:schemeClr val="tx1"/>
                </a:solidFill>
                <a:effectLst/>
                <a:latin typeface="Times New Roman" panose="02020603050405020304" pitchFamily="18" charset="0"/>
                <a:ea typeface="Times New Roman" panose="02020603050405020304" pitchFamily="18" charset="0"/>
              </a:rPr>
              <a:t> 1 </a:t>
            </a:r>
            <a:r>
              <a:rPr lang="en-US" sz="1400" dirty="0" err="1">
                <a:solidFill>
                  <a:schemeClr val="tx1"/>
                </a:solidFill>
                <a:effectLst/>
                <a:latin typeface="Times New Roman" panose="02020603050405020304" pitchFamily="18" charset="0"/>
                <a:ea typeface="Times New Roman" panose="02020603050405020304" pitchFamily="18" charset="0"/>
              </a:rPr>
              <a:t>angka</a:t>
            </a:r>
            <a:r>
              <a:rPr lang="en-US" sz="1400" dirty="0">
                <a:solidFill>
                  <a:schemeClr val="tx1"/>
                </a:solidFill>
                <a:effectLst/>
                <a:latin typeface="Times New Roman" panose="02020603050405020304" pitchFamily="18" charset="0"/>
                <a:ea typeface="Times New Roman" panose="02020603050405020304" pitchFamily="18" charset="0"/>
              </a:rPr>
              <a:t> 14 KUHAP)</a:t>
            </a:r>
            <a:r>
              <a:rPr lang="id-ID" sz="1400" dirty="0">
                <a:solidFill>
                  <a:schemeClr val="tx1"/>
                </a:solidFill>
                <a:effectLst/>
                <a:latin typeface="Times New Roman" panose="02020603050405020304" pitchFamily="18" charset="0"/>
                <a:ea typeface="Times New Roman" panose="02020603050405020304" pitchFamily="18" charset="0"/>
              </a:rPr>
              <a:t>.</a:t>
            </a:r>
            <a:endParaRPr lang="en-US" sz="1400" dirty="0">
              <a:solidFill>
                <a:schemeClr val="tx1"/>
              </a:solidFill>
              <a:effectLst/>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q"/>
            </a:pPr>
            <a:r>
              <a:rPr lang="en-US" sz="1400" dirty="0" err="1">
                <a:solidFill>
                  <a:schemeClr val="tx1"/>
                </a:solidFill>
                <a:latin typeface="Times New Roman" panose="02020603050405020304" pitchFamily="18" charset="0"/>
                <a:ea typeface="Times New Roman" panose="02020603050405020304" pitchFamily="18" charset="0"/>
              </a:rPr>
              <a:t>Keterangan</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ahli</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adalah</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keterangan</a:t>
            </a:r>
            <a:r>
              <a:rPr lang="en-US" sz="1400" dirty="0">
                <a:solidFill>
                  <a:schemeClr val="tx1"/>
                </a:solidFill>
                <a:latin typeface="Times New Roman" panose="02020603050405020304" pitchFamily="18" charset="0"/>
                <a:ea typeface="Times New Roman" panose="02020603050405020304" pitchFamily="18" charset="0"/>
              </a:rPr>
              <a:t> yang </a:t>
            </a:r>
            <a:r>
              <a:rPr lang="en-US" sz="1400" dirty="0" err="1">
                <a:solidFill>
                  <a:schemeClr val="tx1"/>
                </a:solidFill>
                <a:latin typeface="Times New Roman" panose="02020603050405020304" pitchFamily="18" charset="0"/>
                <a:ea typeface="Times New Roman" panose="02020603050405020304" pitchFamily="18" charset="0"/>
              </a:rPr>
              <a:t>diberikan</a:t>
            </a:r>
            <a:r>
              <a:rPr lang="en-US" sz="1400" dirty="0">
                <a:solidFill>
                  <a:schemeClr val="tx1"/>
                </a:solidFill>
                <a:latin typeface="Times New Roman" panose="02020603050405020304" pitchFamily="18" charset="0"/>
                <a:ea typeface="Times New Roman" panose="02020603050405020304" pitchFamily="18" charset="0"/>
              </a:rPr>
              <a:t>  oleh </a:t>
            </a:r>
            <a:r>
              <a:rPr lang="en-US" sz="1400" dirty="0" err="1">
                <a:solidFill>
                  <a:schemeClr val="tx1"/>
                </a:solidFill>
                <a:latin typeface="Times New Roman" panose="02020603050405020304" pitchFamily="18" charset="0"/>
                <a:ea typeface="Times New Roman" panose="02020603050405020304" pitchFamily="18" charset="0"/>
              </a:rPr>
              <a:t>seorang</a:t>
            </a:r>
            <a:r>
              <a:rPr lang="en-US" sz="1400" dirty="0">
                <a:solidFill>
                  <a:schemeClr val="tx1"/>
                </a:solidFill>
                <a:latin typeface="Times New Roman" panose="02020603050405020304" pitchFamily="18" charset="0"/>
                <a:ea typeface="Times New Roman" panose="02020603050405020304" pitchFamily="18" charset="0"/>
              </a:rPr>
              <a:t> yang </a:t>
            </a:r>
            <a:r>
              <a:rPr lang="en-US" sz="1400" dirty="0" err="1">
                <a:solidFill>
                  <a:schemeClr val="tx1"/>
                </a:solidFill>
                <a:latin typeface="Times New Roman" panose="02020603050405020304" pitchFamily="18" charset="0"/>
                <a:ea typeface="Times New Roman" panose="02020603050405020304" pitchFamily="18" charset="0"/>
              </a:rPr>
              <a:t>memiliki</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keahlian</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khusus</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tentang</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hal</a:t>
            </a:r>
            <a:r>
              <a:rPr lang="en-US" sz="1400" dirty="0">
                <a:solidFill>
                  <a:schemeClr val="tx1"/>
                </a:solidFill>
                <a:latin typeface="Times New Roman" panose="02020603050405020304" pitchFamily="18" charset="0"/>
                <a:ea typeface="Times New Roman" panose="02020603050405020304" pitchFamily="18" charset="0"/>
              </a:rPr>
              <a:t> yang </a:t>
            </a:r>
            <a:r>
              <a:rPr lang="en-US" sz="1400" dirty="0" err="1">
                <a:solidFill>
                  <a:schemeClr val="tx1"/>
                </a:solidFill>
                <a:latin typeface="Times New Roman" panose="02020603050405020304" pitchFamily="18" charset="0"/>
                <a:ea typeface="Times New Roman" panose="02020603050405020304" pitchFamily="18" charset="0"/>
              </a:rPr>
              <a:t>diperlukan</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untuk</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membuat</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terang</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suatu</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perkaraguna</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kepentingan</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pemeriksaan</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Pasal</a:t>
            </a:r>
            <a:r>
              <a:rPr lang="en-US" sz="1400" dirty="0">
                <a:solidFill>
                  <a:schemeClr val="tx1"/>
                </a:solidFill>
                <a:latin typeface="Times New Roman" panose="02020603050405020304" pitchFamily="18" charset="0"/>
                <a:ea typeface="Times New Roman" panose="02020603050405020304" pitchFamily="18" charset="0"/>
              </a:rPr>
              <a:t> 1 </a:t>
            </a:r>
            <a:r>
              <a:rPr lang="en-US" sz="1400" dirty="0" err="1">
                <a:solidFill>
                  <a:schemeClr val="tx1"/>
                </a:solidFill>
                <a:latin typeface="Times New Roman" panose="02020603050405020304" pitchFamily="18" charset="0"/>
                <a:ea typeface="Times New Roman" panose="02020603050405020304" pitchFamily="18" charset="0"/>
              </a:rPr>
              <a:t>angka</a:t>
            </a:r>
            <a:r>
              <a:rPr lang="en-US" sz="1400" dirty="0">
                <a:solidFill>
                  <a:schemeClr val="tx1"/>
                </a:solidFill>
                <a:latin typeface="Times New Roman" panose="02020603050405020304" pitchFamily="18" charset="0"/>
                <a:ea typeface="Times New Roman" panose="02020603050405020304" pitchFamily="18" charset="0"/>
              </a:rPr>
              <a:t> 28 KUHAP) </a:t>
            </a:r>
            <a:endParaRPr lang="id-ID" sz="1400" dirty="0">
              <a:solidFill>
                <a:schemeClr val="tx1"/>
              </a:solidFill>
              <a:effectLst/>
              <a:latin typeface="Times New Roman" panose="02020603050405020304" pitchFamily="18" charset="0"/>
              <a:ea typeface="Times New Roman" panose="02020603050405020304" pitchFamily="18" charset="0"/>
            </a:endParaRPr>
          </a:p>
        </p:txBody>
      </p:sp>
      <p:sp>
        <p:nvSpPr>
          <p:cNvPr id="11" name="Arrow: Right 10">
            <a:extLst>
              <a:ext uri="{FF2B5EF4-FFF2-40B4-BE49-F238E27FC236}">
                <a16:creationId xmlns:a16="http://schemas.microsoft.com/office/drawing/2014/main" id="{FEB52C68-C2AD-4D05-86A1-7A338BDC5A04}"/>
              </a:ext>
            </a:extLst>
          </p:cNvPr>
          <p:cNvSpPr/>
          <p:nvPr/>
        </p:nvSpPr>
        <p:spPr>
          <a:xfrm>
            <a:off x="4821019" y="1278146"/>
            <a:ext cx="758028" cy="310551"/>
          </a:xfrm>
          <a:prstGeom prst="rightArrow">
            <a:avLst/>
          </a:prstGeom>
          <a:solidFill>
            <a:srgbClr val="114A85"/>
          </a:solidFill>
          <a:ln>
            <a:solidFill>
              <a:srgbClr val="114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Rectangle 14">
            <a:extLst>
              <a:ext uri="{FF2B5EF4-FFF2-40B4-BE49-F238E27FC236}">
                <a16:creationId xmlns:a16="http://schemas.microsoft.com/office/drawing/2014/main" id="{49CB6505-E45D-4A7E-A74A-D103CCFA2F46}"/>
              </a:ext>
            </a:extLst>
          </p:cNvPr>
          <p:cNvSpPr/>
          <p:nvPr/>
        </p:nvSpPr>
        <p:spPr>
          <a:xfrm>
            <a:off x="2329132" y="4221192"/>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err="1"/>
              <a:t>Penerapan</a:t>
            </a:r>
            <a:r>
              <a:rPr lang="en-ID" sz="1800" dirty="0"/>
              <a:t> </a:t>
            </a:r>
            <a:r>
              <a:rPr lang="en-ID" sz="1800" dirty="0" err="1"/>
              <a:t>Keterangan</a:t>
            </a:r>
            <a:r>
              <a:rPr lang="en-ID" sz="1800" dirty="0"/>
              <a:t> </a:t>
            </a:r>
            <a:r>
              <a:rPr lang="en-ID" sz="1800" dirty="0" err="1"/>
              <a:t>Saksi</a:t>
            </a:r>
            <a:endParaRPr lang="en-ID" sz="1800" dirty="0"/>
          </a:p>
          <a:p>
            <a:pPr algn="ctr"/>
            <a:r>
              <a:rPr lang="en-ID" sz="1800" dirty="0" err="1"/>
              <a:t>Pasal</a:t>
            </a:r>
            <a:r>
              <a:rPr lang="en-ID" sz="1800" dirty="0"/>
              <a:t> 185 KUHAP</a:t>
            </a:r>
          </a:p>
        </p:txBody>
      </p:sp>
      <p:cxnSp>
        <p:nvCxnSpPr>
          <p:cNvPr id="16" name="Straight Arrow Connector 12">
            <a:extLst>
              <a:ext uri="{FF2B5EF4-FFF2-40B4-BE49-F238E27FC236}">
                <a16:creationId xmlns:a16="http://schemas.microsoft.com/office/drawing/2014/main" id="{DF01547C-754D-44C5-9BCA-BF781F6E4608}"/>
              </a:ext>
            </a:extLst>
          </p:cNvPr>
          <p:cNvCxnSpPr>
            <a:cxnSpLocks/>
            <a:stCxn id="2" idx="3"/>
            <a:endCxn id="15" idx="1"/>
          </p:cNvCxnSpPr>
          <p:nvPr/>
        </p:nvCxnSpPr>
        <p:spPr>
          <a:xfrm>
            <a:off x="1248983" y="3075317"/>
            <a:ext cx="1080149" cy="1641894"/>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529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2">
            <a:extLst>
              <a:ext uri="{FF2B5EF4-FFF2-40B4-BE49-F238E27FC236}">
                <a16:creationId xmlns:a16="http://schemas.microsoft.com/office/drawing/2014/main" id="{DF01547C-754D-44C5-9BCA-BF781F6E4608}"/>
              </a:ext>
            </a:extLst>
          </p:cNvPr>
          <p:cNvCxnSpPr>
            <a:cxnSpLocks/>
            <a:stCxn id="2" idx="3"/>
            <a:endCxn id="15" idx="1"/>
          </p:cNvCxnSpPr>
          <p:nvPr/>
        </p:nvCxnSpPr>
        <p:spPr>
          <a:xfrm>
            <a:off x="1248983" y="3075317"/>
            <a:ext cx="1080149" cy="1641894"/>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20CA408-F61E-4726-8D76-F66BC0225AEC}"/>
              </a:ext>
            </a:extLst>
          </p:cNvPr>
          <p:cNvSpPr txBox="1"/>
          <p:nvPr/>
        </p:nvSpPr>
        <p:spPr>
          <a:xfrm>
            <a:off x="439787" y="1388853"/>
            <a:ext cx="809196" cy="3372927"/>
          </a:xfrm>
          <a:prstGeom prst="rect">
            <a:avLst/>
          </a:prstGeom>
          <a:solidFill>
            <a:srgbClr val="114A85"/>
          </a:solidFill>
        </p:spPr>
        <p:txBody>
          <a:bodyPr vert="wordArtVert" wrap="square" rtlCol="0">
            <a:spAutoFit/>
          </a:bodyPr>
          <a:lstStyle/>
          <a:p>
            <a:pPr algn="ctr"/>
            <a:r>
              <a:rPr lang="en-US" sz="3600" dirty="0">
                <a:solidFill>
                  <a:schemeClr val="bg1"/>
                </a:solidFill>
                <a:cs typeface="Times New Roman" panose="02020603050405020304" pitchFamily="18" charset="0"/>
              </a:rPr>
              <a:t>SAKSI</a:t>
            </a:r>
            <a:endParaRPr lang="en-ID" sz="3600" dirty="0">
              <a:solidFill>
                <a:schemeClr val="bg1"/>
              </a:solidFill>
              <a:cs typeface="Times New Roman" panose="02020603050405020304" pitchFamily="18" charset="0"/>
            </a:endParaRPr>
          </a:p>
        </p:txBody>
      </p:sp>
      <p:sp>
        <p:nvSpPr>
          <p:cNvPr id="3" name="Rectangle 2">
            <a:extLst>
              <a:ext uri="{FF2B5EF4-FFF2-40B4-BE49-F238E27FC236}">
                <a16:creationId xmlns:a16="http://schemas.microsoft.com/office/drawing/2014/main" id="{DCA378FF-5A8C-4BB4-A254-86EA252C3F45}"/>
              </a:ext>
            </a:extLst>
          </p:cNvPr>
          <p:cNvSpPr/>
          <p:nvPr/>
        </p:nvSpPr>
        <p:spPr>
          <a:xfrm>
            <a:off x="2329132" y="937404"/>
            <a:ext cx="2286000" cy="992037"/>
          </a:xfrm>
          <a:prstGeom prst="rect">
            <a:avLst/>
          </a:prstGeom>
          <a:solidFill>
            <a:srgbClr val="B71E42"/>
          </a:solidFill>
          <a:ln>
            <a:solidFill>
              <a:srgbClr val="B71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800" dirty="0"/>
              <a:t>Kriteria Pemangggilan saksi, tersangka dan ahli</a:t>
            </a:r>
          </a:p>
        </p:txBody>
      </p:sp>
      <p:cxnSp>
        <p:nvCxnSpPr>
          <p:cNvPr id="8" name="Connector: Elbow 7">
            <a:extLst>
              <a:ext uri="{FF2B5EF4-FFF2-40B4-BE49-F238E27FC236}">
                <a16:creationId xmlns:a16="http://schemas.microsoft.com/office/drawing/2014/main" id="{B8FF63F7-7EBF-4180-BB55-9A72EBFECB01}"/>
              </a:ext>
            </a:extLst>
          </p:cNvPr>
          <p:cNvCxnSpPr>
            <a:cxnSpLocks/>
            <a:stCxn id="2" idx="3"/>
            <a:endCxn id="3" idx="1"/>
          </p:cNvCxnSpPr>
          <p:nvPr/>
        </p:nvCxnSpPr>
        <p:spPr>
          <a:xfrm flipV="1">
            <a:off x="1248983" y="1433423"/>
            <a:ext cx="1080149" cy="1641894"/>
          </a:xfrm>
          <a:prstGeom prst="bentConnector3">
            <a:avLst/>
          </a:prstGeom>
          <a:ln w="19050">
            <a:solidFill>
              <a:srgbClr val="B71E4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C32FC1-3E9A-476F-B2ED-ED256DF3F4C4}"/>
              </a:ext>
            </a:extLst>
          </p:cNvPr>
          <p:cNvCxnSpPr>
            <a:cxnSpLocks/>
            <a:stCxn id="2" idx="3"/>
            <a:endCxn id="14" idx="1"/>
          </p:cNvCxnSpPr>
          <p:nvPr/>
        </p:nvCxnSpPr>
        <p:spPr>
          <a:xfrm>
            <a:off x="1248983" y="3075317"/>
            <a:ext cx="1080149" cy="6351"/>
          </a:xfrm>
          <a:prstGeom prst="straightConnector1">
            <a:avLst/>
          </a:prstGeom>
          <a:ln w="19050">
            <a:solidFill>
              <a:srgbClr val="114A85"/>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8DFFC20-6541-4BD8-B1E6-7BE1A1B75F14}"/>
              </a:ext>
            </a:extLst>
          </p:cNvPr>
          <p:cNvSpPr/>
          <p:nvPr/>
        </p:nvSpPr>
        <p:spPr>
          <a:xfrm>
            <a:off x="5787970" y="1235613"/>
            <a:ext cx="5967279" cy="33815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1397000" algn="l"/>
              </a:tabLst>
            </a:pPr>
            <a:r>
              <a:rPr lang="id-ID" sz="1400" b="1" dirty="0">
                <a:solidFill>
                  <a:schemeClr val="tx1"/>
                </a:solidFill>
                <a:effectLst/>
                <a:latin typeface="Times New Roman" panose="02020603050405020304" pitchFamily="18" charset="0"/>
                <a:ea typeface="Times New Roman" panose="02020603050405020304" pitchFamily="18" charset="0"/>
              </a:rPr>
              <a:t>Tidak Dapat Didengar Sebagai Saksi </a:t>
            </a:r>
            <a:endParaRPr lang="en-ID" sz="1000" dirty="0">
              <a:solidFill>
                <a:schemeClr val="tx1"/>
              </a:solidFill>
              <a:effectLst/>
              <a:latin typeface="Times New Roman" panose="02020603050405020304" pitchFamily="18" charset="0"/>
              <a:ea typeface="Times New Roman" panose="02020603050405020304" pitchFamily="18" charset="0"/>
            </a:endParaRPr>
          </a:p>
          <a:p>
            <a:pPr algn="just">
              <a:tabLst>
                <a:tab pos="1397000" algn="l"/>
              </a:tabLst>
            </a:pPr>
            <a:r>
              <a:rPr lang="id-ID" sz="1400" dirty="0">
                <a:solidFill>
                  <a:schemeClr val="tx1"/>
                </a:solidFill>
                <a:effectLst/>
                <a:latin typeface="Times New Roman" panose="02020603050405020304" pitchFamily="18" charset="0"/>
                <a:ea typeface="Times New Roman" panose="02020603050405020304" pitchFamily="18" charset="0"/>
              </a:rPr>
              <a:t>Pasal 168 KUHAP</a:t>
            </a:r>
            <a:endParaRPr lang="en-ID" sz="1000" dirty="0">
              <a:solidFill>
                <a:schemeClr val="tx1"/>
              </a:solidFill>
              <a:effectLst/>
              <a:latin typeface="Times New Roman" panose="02020603050405020304" pitchFamily="18" charset="0"/>
              <a:ea typeface="Times New Roman" panose="02020603050405020304" pitchFamily="18" charset="0"/>
            </a:endParaRPr>
          </a:p>
          <a:p>
            <a:pPr algn="just">
              <a:tabLst>
                <a:tab pos="1397000" algn="l"/>
              </a:tabLst>
            </a:pPr>
            <a:r>
              <a:rPr lang="id-ID" sz="1400" dirty="0">
                <a:solidFill>
                  <a:schemeClr val="tx1"/>
                </a:solidFill>
                <a:effectLst/>
                <a:latin typeface="Times New Roman" panose="02020603050405020304" pitchFamily="18" charset="0"/>
                <a:ea typeface="Times New Roman" panose="02020603050405020304" pitchFamily="18" charset="0"/>
              </a:rPr>
              <a:t>T</a:t>
            </a:r>
            <a:r>
              <a:rPr lang="en-US" sz="1400" dirty="0" err="1">
                <a:solidFill>
                  <a:schemeClr val="tx1"/>
                </a:solidFill>
                <a:effectLst/>
                <a:latin typeface="Times New Roman" panose="02020603050405020304" pitchFamily="18" charset="0"/>
                <a:ea typeface="Times New Roman" panose="02020603050405020304" pitchFamily="18" charset="0"/>
              </a:rPr>
              <a:t>idak</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dapat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didengar</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keterangannya</a:t>
            </a:r>
            <a:r>
              <a:rPr lang="en-US" sz="1400" dirty="0">
                <a:solidFill>
                  <a:schemeClr val="tx1"/>
                </a:solidFill>
                <a:effectLst/>
                <a:latin typeface="Times New Roman" panose="02020603050405020304" pitchFamily="18" charset="0"/>
                <a:ea typeface="Times New Roman" panose="02020603050405020304" pitchFamily="18" charset="0"/>
              </a:rPr>
              <a:t> dan </a:t>
            </a:r>
            <a:r>
              <a:rPr lang="en-US" sz="1400" dirty="0" err="1">
                <a:solidFill>
                  <a:schemeClr val="tx1"/>
                </a:solidFill>
                <a:effectLst/>
                <a:latin typeface="Times New Roman" panose="02020603050405020304" pitchFamily="18" charset="0"/>
                <a:ea typeface="Times New Roman" panose="02020603050405020304" pitchFamily="18" charset="0"/>
              </a:rPr>
              <a:t>dapat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mengundurkan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diri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sebagai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saksi</a:t>
            </a:r>
            <a:r>
              <a:rPr lang="en-US" sz="1400" dirty="0">
                <a:solidFill>
                  <a:schemeClr val="tx1"/>
                </a:solidFill>
                <a:effectLst/>
                <a:latin typeface="Times New Roman" panose="02020603050405020304" pitchFamily="18" charset="0"/>
                <a:ea typeface="Times New Roman" panose="02020603050405020304" pitchFamily="18" charset="0"/>
              </a:rPr>
              <a:t> : </a:t>
            </a:r>
            <a:endParaRPr lang="en-ID" sz="1000" dirty="0">
              <a:solidFill>
                <a:schemeClr val="tx1"/>
              </a:solidFill>
              <a:effectLst/>
              <a:latin typeface="Times New Roman" panose="02020603050405020304" pitchFamily="18" charset="0"/>
              <a:ea typeface="Times New Roman" panose="02020603050405020304" pitchFamily="18" charset="0"/>
            </a:endParaRPr>
          </a:p>
          <a:p>
            <a:pPr marL="270510" indent="-270510" algn="just">
              <a:tabLst>
                <a:tab pos="1397000" algn="l"/>
              </a:tabLst>
            </a:pPr>
            <a:r>
              <a:rPr lang="en-US" sz="1400" dirty="0">
                <a:solidFill>
                  <a:schemeClr val="tx1"/>
                </a:solidFill>
                <a:effectLst/>
                <a:latin typeface="Times New Roman" panose="02020603050405020304" pitchFamily="18" charset="0"/>
                <a:ea typeface="Times New Roman" panose="02020603050405020304" pitchFamily="18" charset="0"/>
              </a:rPr>
              <a:t>a. </a:t>
            </a:r>
            <a:r>
              <a:rPr lang="en-US" sz="1400" dirty="0" err="1">
                <a:solidFill>
                  <a:schemeClr val="tx1"/>
                </a:solidFill>
                <a:effectLst/>
                <a:latin typeface="Times New Roman" panose="02020603050405020304" pitchFamily="18" charset="0"/>
                <a:ea typeface="Times New Roman" panose="02020603050405020304" pitchFamily="18" charset="0"/>
              </a:rPr>
              <a:t>keluarga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sedarah</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semenda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dalam</a:t>
            </a:r>
            <a:r>
              <a:rPr lang="en-US" sz="1400" dirty="0">
                <a:solidFill>
                  <a:schemeClr val="tx1"/>
                </a:solidFill>
                <a:effectLst/>
                <a:latin typeface="Times New Roman" panose="02020603050405020304" pitchFamily="18" charset="0"/>
                <a:ea typeface="Times New Roman" panose="02020603050405020304" pitchFamily="18" charset="0"/>
              </a:rPr>
              <a:t> garis </a:t>
            </a:r>
            <a:r>
              <a:rPr lang="en-US" sz="1400" dirty="0" err="1">
                <a:solidFill>
                  <a:schemeClr val="tx1"/>
                </a:solidFill>
                <a:effectLst/>
                <a:latin typeface="Times New Roman" panose="02020603050405020304" pitchFamily="18" charset="0"/>
                <a:ea typeface="Times New Roman" panose="02020603050405020304" pitchFamily="18" charset="0"/>
              </a:rPr>
              <a:t>lurus</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atas</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bawah</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sarnpai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derajat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ketiga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dari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terdakwa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rPr>
              <a:t>bersama-sama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sebagai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terdakwa</a:t>
            </a:r>
            <a:r>
              <a:rPr lang="en-US" sz="1400" dirty="0">
                <a:solidFill>
                  <a:schemeClr val="tx1"/>
                </a:solidFill>
                <a:effectLst/>
                <a:latin typeface="Times New Roman" panose="02020603050405020304" pitchFamily="18" charset="0"/>
                <a:ea typeface="Times New Roman" panose="02020603050405020304" pitchFamily="18" charset="0"/>
              </a:rPr>
              <a:t>. </a:t>
            </a:r>
            <a:endParaRPr lang="en-ID" sz="1000" dirty="0">
              <a:solidFill>
                <a:schemeClr val="tx1"/>
              </a:solidFill>
              <a:effectLst/>
              <a:latin typeface="Times New Roman" panose="02020603050405020304" pitchFamily="18" charset="0"/>
              <a:ea typeface="Times New Roman" panose="02020603050405020304" pitchFamily="18" charset="0"/>
            </a:endParaRPr>
          </a:p>
          <a:p>
            <a:pPr marL="270510" indent="-270510" algn="just">
              <a:tabLst>
                <a:tab pos="1397000" algn="l"/>
              </a:tabLst>
            </a:pPr>
            <a:r>
              <a:rPr lang="en-US" sz="1400" dirty="0">
                <a:solidFill>
                  <a:schemeClr val="tx1"/>
                </a:solidFill>
                <a:effectLst/>
                <a:latin typeface="Times New Roman" panose="02020603050405020304" pitchFamily="18" charset="0"/>
                <a:ea typeface="Times New Roman" panose="02020603050405020304" pitchFamily="18" charset="0"/>
              </a:rPr>
              <a:t>b. </a:t>
            </a:r>
            <a:r>
              <a:rPr lang="en-US" sz="1400" dirty="0" err="1">
                <a:solidFill>
                  <a:schemeClr val="tx1"/>
                </a:solidFill>
                <a:effectLst/>
                <a:latin typeface="Times New Roman" panose="02020603050405020304" pitchFamily="18" charset="0"/>
                <a:ea typeface="Times New Roman" panose="02020603050405020304" pitchFamily="18" charset="0"/>
              </a:rPr>
              <a:t>saudara</a:t>
            </a:r>
            <a:r>
              <a:rPr lang="en-US" sz="1400" dirty="0">
                <a:solidFill>
                  <a:schemeClr val="tx1"/>
                </a:solidFill>
                <a:effectLst/>
                <a:latin typeface="Times New Roman" panose="02020603050405020304" pitchFamily="18" charset="0"/>
                <a:ea typeface="Times New Roman" panose="02020603050405020304" pitchFamily="18" charset="0"/>
              </a:rPr>
              <a:t> dan </a:t>
            </a:r>
            <a:r>
              <a:rPr lang="en-US" sz="1400" dirty="0" err="1">
                <a:solidFill>
                  <a:schemeClr val="tx1"/>
                </a:solidFill>
                <a:effectLst/>
                <a:latin typeface="Times New Roman" panose="02020603050405020304" pitchFamily="18" charset="0"/>
                <a:ea typeface="Times New Roman" panose="02020603050405020304" pitchFamily="18" charset="0"/>
              </a:rPr>
              <a:t>terdakwa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rPr>
              <a:t>bérsama-sama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sebaga</a:t>
            </a:r>
            <a:r>
              <a:rPr lang="id-ID" sz="1400" dirty="0">
                <a:solidFill>
                  <a:schemeClr val="tx1"/>
                </a:solidFill>
                <a:effectLst/>
                <a:latin typeface="Times New Roman" panose="02020603050405020304" pitchFamily="18" charset="0"/>
                <a:ea typeface="Times New Roman" panose="02020603050405020304" pitchFamily="18" charset="0"/>
              </a:rPr>
              <a:t>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terdakwa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saudara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ibu</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saudara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bapak</a:t>
            </a:r>
            <a:r>
              <a:rPr lang="en-US" sz="1400" dirty="0">
                <a:solidFill>
                  <a:schemeClr val="tx1"/>
                </a:solidFill>
                <a:effectLst/>
                <a:latin typeface="Times New Roman" panose="02020603050405020304" pitchFamily="18" charset="0"/>
                <a:ea typeface="Times New Roman" panose="02020603050405020304" pitchFamily="18" charset="0"/>
              </a:rPr>
              <a:t>, juga </a:t>
            </a:r>
            <a:r>
              <a:rPr lang="en-US" sz="1400" dirty="0" err="1">
                <a:solidFill>
                  <a:schemeClr val="tx1"/>
                </a:solidFill>
                <a:effectLst/>
                <a:latin typeface="Times New Roman" panose="02020603050405020304" pitchFamily="18" charset="0"/>
                <a:ea typeface="Times New Roman" panose="02020603050405020304" pitchFamily="18" charset="0"/>
              </a:rPr>
              <a:t>mereka</a:t>
            </a:r>
            <a:r>
              <a:rPr lang="en-US" sz="1400" dirty="0">
                <a:solidFill>
                  <a:schemeClr val="tx1"/>
                </a:solidFill>
                <a:effectLst/>
                <a:latin typeface="Times New Roman" panose="02020603050405020304" pitchFamily="18" charset="0"/>
                <a:ea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rPr>
              <a:t>mempunyai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hubungan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karena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perkawinan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dari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anakanak</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saudara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terdakwa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sampal</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derajat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ketiga</a:t>
            </a:r>
            <a:r>
              <a:rPr lang="en-US" sz="1400" dirty="0">
                <a:solidFill>
                  <a:schemeClr val="tx1"/>
                </a:solidFill>
                <a:effectLst/>
                <a:latin typeface="Times New Roman" panose="02020603050405020304" pitchFamily="18" charset="0"/>
                <a:ea typeface="Times New Roman" panose="02020603050405020304" pitchFamily="18" charset="0"/>
              </a:rPr>
              <a:t> </a:t>
            </a:r>
            <a:endParaRPr lang="en-ID" sz="1000" dirty="0">
              <a:solidFill>
                <a:schemeClr val="tx1"/>
              </a:solidFill>
              <a:effectLst/>
              <a:latin typeface="Times New Roman" panose="02020603050405020304" pitchFamily="18" charset="0"/>
              <a:ea typeface="Times New Roman" panose="02020603050405020304" pitchFamily="18" charset="0"/>
            </a:endParaRPr>
          </a:p>
          <a:p>
            <a:pPr marL="270510" indent="-270510" algn="just">
              <a:tabLst>
                <a:tab pos="1397000" algn="l"/>
              </a:tabLst>
            </a:pPr>
            <a:r>
              <a:rPr lang="en-US" sz="1400" dirty="0">
                <a:solidFill>
                  <a:schemeClr val="tx1"/>
                </a:solidFill>
                <a:effectLst/>
                <a:latin typeface="Times New Roman" panose="02020603050405020304" pitchFamily="18" charset="0"/>
                <a:ea typeface="Times New Roman" panose="02020603050405020304" pitchFamily="18" charset="0"/>
              </a:rPr>
              <a:t>c. </a:t>
            </a:r>
            <a:r>
              <a:rPr lang="en-US" sz="1400" dirty="0" err="1">
                <a:solidFill>
                  <a:schemeClr val="tx1"/>
                </a:solidFill>
                <a:effectLst/>
                <a:latin typeface="Times New Roman" panose="02020603050405020304" pitchFamily="18" charset="0"/>
                <a:ea typeface="Times New Roman" panose="02020603050405020304" pitchFamily="18" charset="0"/>
              </a:rPr>
              <a:t>suami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isteri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terdakwa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meskipun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sudah</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bercerai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rPr>
              <a:t>bersama-sama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sebagai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terdakwa</a:t>
            </a:r>
            <a:r>
              <a:rPr lang="en-US" sz="1400" dirty="0">
                <a:solidFill>
                  <a:schemeClr val="tx1"/>
                </a:solidFill>
                <a:effectLst/>
                <a:latin typeface="Times New Roman" panose="02020603050405020304" pitchFamily="18" charset="0"/>
                <a:ea typeface="Times New Roman" panose="02020603050405020304" pitchFamily="18" charset="0"/>
              </a:rPr>
              <a:t>.</a:t>
            </a:r>
            <a:endParaRPr lang="en-ID" sz="1000" dirty="0">
              <a:solidFill>
                <a:schemeClr val="tx1"/>
              </a:solidFill>
              <a:effectLst/>
              <a:latin typeface="Times New Roman" panose="02020603050405020304" pitchFamily="18" charset="0"/>
              <a:ea typeface="Times New Roman" panose="02020603050405020304" pitchFamily="18" charset="0"/>
            </a:endParaRPr>
          </a:p>
          <a:p>
            <a:pPr algn="just">
              <a:tabLst>
                <a:tab pos="1397000" algn="l"/>
              </a:tabLst>
            </a:pPr>
            <a:r>
              <a:rPr lang="id-ID" sz="1400" dirty="0">
                <a:solidFill>
                  <a:schemeClr val="tx1"/>
                </a:solidFill>
                <a:effectLst/>
                <a:latin typeface="Times New Roman" panose="02020603050405020304" pitchFamily="18" charset="0"/>
                <a:ea typeface="Times New Roman" panose="02020603050405020304" pitchFamily="18" charset="0"/>
              </a:rPr>
              <a:t>Pasal 169, apabila d</a:t>
            </a:r>
            <a:r>
              <a:rPr lang="en-US" sz="1400" dirty="0" err="1">
                <a:solidFill>
                  <a:schemeClr val="tx1"/>
                </a:solidFill>
                <a:effectLst/>
                <a:latin typeface="Times New Roman" panose="02020603050405020304" pitchFamily="18" charset="0"/>
                <a:ea typeface="Times New Roman" panose="02020603050405020304" pitchFamily="18" charset="0"/>
              </a:rPr>
              <a:t>alam</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hal</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mereka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menghendakinya</a:t>
            </a:r>
            <a:r>
              <a:rPr lang="en-US" sz="1400" dirty="0">
                <a:solidFill>
                  <a:schemeClr val="tx1"/>
                </a:solidFill>
                <a:effectLst/>
                <a:latin typeface="Times New Roman" panose="02020603050405020304" pitchFamily="18" charset="0"/>
                <a:ea typeface="Times New Roman" panose="02020603050405020304" pitchFamily="18" charset="0"/>
              </a:rPr>
              <a:t> dan </a:t>
            </a:r>
            <a:r>
              <a:rPr lang="en-US" sz="1400" dirty="0" err="1">
                <a:solidFill>
                  <a:schemeClr val="tx1"/>
                </a:solidFill>
                <a:effectLst/>
                <a:latin typeface="Times New Roman" panose="02020603050405020304" pitchFamily="18" charset="0"/>
                <a:ea typeface="Times New Roman" panose="02020603050405020304" pitchFamily="18" charset="0"/>
              </a:rPr>
              <a:t>penuntut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umum</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serta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tegas</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menyetujuinya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dapat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memberi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keterangan</a:t>
            </a:r>
            <a:r>
              <a:rPr lang="en-US" sz="1400" dirty="0">
                <a:solidFill>
                  <a:schemeClr val="tx1"/>
                </a:solidFill>
                <a:effectLst/>
                <a:latin typeface="Times New Roman" panose="02020603050405020304" pitchFamily="18" charset="0"/>
                <a:ea typeface="Times New Roman" panose="02020603050405020304" pitchFamily="18" charset="0"/>
              </a:rPr>
              <a:t> di </a:t>
            </a:r>
            <a:r>
              <a:rPr lang="en-US" sz="1400" dirty="0" err="1">
                <a:solidFill>
                  <a:schemeClr val="tx1"/>
                </a:solidFill>
                <a:effectLst/>
                <a:latin typeface="Times New Roman" panose="02020603050405020304" pitchFamily="18" charset="0"/>
                <a:ea typeface="Times New Roman" panose="02020603050405020304" pitchFamily="18" charset="0"/>
              </a:rPr>
              <a:t>bawah</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sumpah</a:t>
            </a:r>
            <a:r>
              <a:rPr lang="en-US" sz="1400" dirty="0">
                <a:solidFill>
                  <a:schemeClr val="tx1"/>
                </a:solidFill>
                <a:effectLst/>
                <a:latin typeface="Times New Roman" panose="02020603050405020304" pitchFamily="18" charset="0"/>
                <a:ea typeface="Times New Roman" panose="02020603050405020304" pitchFamily="18" charset="0"/>
              </a:rPr>
              <a:t>.</a:t>
            </a:r>
            <a:endParaRPr lang="en-ID" sz="1000" dirty="0">
              <a:solidFill>
                <a:schemeClr val="tx1"/>
              </a:solidFill>
              <a:effectLst/>
              <a:latin typeface="Times New Roman" panose="02020603050405020304" pitchFamily="18" charset="0"/>
              <a:ea typeface="Times New Roman" panose="02020603050405020304" pitchFamily="18" charset="0"/>
            </a:endParaRPr>
          </a:p>
        </p:txBody>
      </p:sp>
      <p:sp>
        <p:nvSpPr>
          <p:cNvPr id="11" name="Arrow: Right 10">
            <a:extLst>
              <a:ext uri="{FF2B5EF4-FFF2-40B4-BE49-F238E27FC236}">
                <a16:creationId xmlns:a16="http://schemas.microsoft.com/office/drawing/2014/main" id="{FEB52C68-C2AD-4D05-86A1-7A338BDC5A04}"/>
              </a:ext>
            </a:extLst>
          </p:cNvPr>
          <p:cNvSpPr/>
          <p:nvPr/>
        </p:nvSpPr>
        <p:spPr>
          <a:xfrm>
            <a:off x="4821019" y="2926391"/>
            <a:ext cx="758028" cy="310551"/>
          </a:xfrm>
          <a:prstGeom prst="rightArrow">
            <a:avLst/>
          </a:prstGeom>
          <a:solidFill>
            <a:srgbClr val="114A85"/>
          </a:solidFill>
          <a:ln>
            <a:solidFill>
              <a:srgbClr val="114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Rectangle 14">
            <a:extLst>
              <a:ext uri="{FF2B5EF4-FFF2-40B4-BE49-F238E27FC236}">
                <a16:creationId xmlns:a16="http://schemas.microsoft.com/office/drawing/2014/main" id="{49CB6505-E45D-4A7E-A74A-D103CCFA2F46}"/>
              </a:ext>
            </a:extLst>
          </p:cNvPr>
          <p:cNvSpPr/>
          <p:nvPr/>
        </p:nvSpPr>
        <p:spPr>
          <a:xfrm>
            <a:off x="2329132" y="4221192"/>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err="1"/>
              <a:t>Penerapan</a:t>
            </a:r>
            <a:r>
              <a:rPr lang="en-ID" sz="1800" dirty="0"/>
              <a:t> </a:t>
            </a:r>
            <a:r>
              <a:rPr lang="en-ID" sz="1800" dirty="0" err="1"/>
              <a:t>Keterangan</a:t>
            </a:r>
            <a:r>
              <a:rPr lang="en-ID" sz="1800" dirty="0"/>
              <a:t> </a:t>
            </a:r>
            <a:r>
              <a:rPr lang="en-ID" sz="1800" dirty="0" err="1"/>
              <a:t>Saksi</a:t>
            </a:r>
            <a:endParaRPr lang="en-ID" sz="1800" dirty="0"/>
          </a:p>
          <a:p>
            <a:pPr algn="ctr"/>
            <a:r>
              <a:rPr lang="en-ID" sz="1800" dirty="0" err="1"/>
              <a:t>Pasal</a:t>
            </a:r>
            <a:r>
              <a:rPr lang="en-ID" sz="1800" dirty="0"/>
              <a:t> 185 KUHAP</a:t>
            </a:r>
          </a:p>
        </p:txBody>
      </p:sp>
      <p:sp>
        <p:nvSpPr>
          <p:cNvPr id="14" name="Rectangle 13">
            <a:extLst>
              <a:ext uri="{FF2B5EF4-FFF2-40B4-BE49-F238E27FC236}">
                <a16:creationId xmlns:a16="http://schemas.microsoft.com/office/drawing/2014/main" id="{0615F94A-A3F5-4602-B9D8-CE4C13CB52F3}"/>
              </a:ext>
            </a:extLst>
          </p:cNvPr>
          <p:cNvSpPr/>
          <p:nvPr/>
        </p:nvSpPr>
        <p:spPr>
          <a:xfrm>
            <a:off x="2329132" y="2585649"/>
            <a:ext cx="2286000" cy="992037"/>
          </a:xfrm>
          <a:prstGeom prst="rect">
            <a:avLst/>
          </a:prstGeom>
          <a:solidFill>
            <a:srgbClr val="114A85"/>
          </a:solidFill>
          <a:ln>
            <a:solidFill>
              <a:srgbClr val="114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Tidak </a:t>
            </a:r>
            <a:r>
              <a:rPr lang="en-ID" sz="1800" dirty="0" err="1"/>
              <a:t>Dapat</a:t>
            </a:r>
            <a:r>
              <a:rPr lang="en-ID" sz="1800" dirty="0"/>
              <a:t> </a:t>
            </a:r>
            <a:r>
              <a:rPr lang="en-ID" sz="1800" dirty="0" err="1"/>
              <a:t>Didengar</a:t>
            </a:r>
            <a:r>
              <a:rPr lang="en-ID" sz="1800" dirty="0"/>
              <a:t> </a:t>
            </a:r>
            <a:r>
              <a:rPr lang="en-ID" sz="1800" dirty="0" err="1"/>
              <a:t>Sebagai</a:t>
            </a:r>
            <a:r>
              <a:rPr lang="en-ID" sz="1800" dirty="0"/>
              <a:t> </a:t>
            </a:r>
            <a:r>
              <a:rPr lang="en-ID" sz="1800" dirty="0" err="1"/>
              <a:t>Saksi</a:t>
            </a:r>
            <a:endParaRPr lang="en-ID" sz="1800" dirty="0"/>
          </a:p>
        </p:txBody>
      </p:sp>
    </p:spTree>
    <p:extLst>
      <p:ext uri="{BB962C8B-B14F-4D97-AF65-F5344CB8AC3E}">
        <p14:creationId xmlns:p14="http://schemas.microsoft.com/office/powerpoint/2010/main" val="841447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0CA408-F61E-4726-8D76-F66BC0225AEC}"/>
              </a:ext>
            </a:extLst>
          </p:cNvPr>
          <p:cNvSpPr txBox="1"/>
          <p:nvPr/>
        </p:nvSpPr>
        <p:spPr>
          <a:xfrm>
            <a:off x="439787" y="1388853"/>
            <a:ext cx="809196" cy="3372927"/>
          </a:xfrm>
          <a:prstGeom prst="rect">
            <a:avLst/>
          </a:prstGeom>
          <a:solidFill>
            <a:srgbClr val="114A85"/>
          </a:solidFill>
        </p:spPr>
        <p:txBody>
          <a:bodyPr vert="wordArtVert" wrap="square" rtlCol="0">
            <a:spAutoFit/>
          </a:bodyPr>
          <a:lstStyle/>
          <a:p>
            <a:pPr algn="ctr"/>
            <a:r>
              <a:rPr lang="en-US" sz="3600" dirty="0">
                <a:solidFill>
                  <a:schemeClr val="bg1"/>
                </a:solidFill>
                <a:cs typeface="Times New Roman" panose="02020603050405020304" pitchFamily="18" charset="0"/>
              </a:rPr>
              <a:t>SAKSI</a:t>
            </a:r>
            <a:endParaRPr lang="en-ID" sz="3600" dirty="0">
              <a:solidFill>
                <a:schemeClr val="bg1"/>
              </a:solidFill>
              <a:cs typeface="Times New Roman" panose="02020603050405020304" pitchFamily="18" charset="0"/>
            </a:endParaRPr>
          </a:p>
        </p:txBody>
      </p:sp>
      <p:sp>
        <p:nvSpPr>
          <p:cNvPr id="3" name="Rectangle 2">
            <a:extLst>
              <a:ext uri="{FF2B5EF4-FFF2-40B4-BE49-F238E27FC236}">
                <a16:creationId xmlns:a16="http://schemas.microsoft.com/office/drawing/2014/main" id="{DCA378FF-5A8C-4BB4-A254-86EA252C3F45}"/>
              </a:ext>
            </a:extLst>
          </p:cNvPr>
          <p:cNvSpPr/>
          <p:nvPr/>
        </p:nvSpPr>
        <p:spPr>
          <a:xfrm>
            <a:off x="2329132" y="937404"/>
            <a:ext cx="2286000" cy="992037"/>
          </a:xfrm>
          <a:prstGeom prst="rect">
            <a:avLst/>
          </a:prstGeom>
          <a:solidFill>
            <a:srgbClr val="B71E42"/>
          </a:solidFill>
          <a:ln>
            <a:solidFill>
              <a:srgbClr val="B71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800" dirty="0"/>
              <a:t>Kriteria Pemangggilan saksi, tersangka dan ahli</a:t>
            </a:r>
          </a:p>
        </p:txBody>
      </p:sp>
      <p:cxnSp>
        <p:nvCxnSpPr>
          <p:cNvPr id="8" name="Connector: Elbow 7">
            <a:extLst>
              <a:ext uri="{FF2B5EF4-FFF2-40B4-BE49-F238E27FC236}">
                <a16:creationId xmlns:a16="http://schemas.microsoft.com/office/drawing/2014/main" id="{B8FF63F7-7EBF-4180-BB55-9A72EBFECB01}"/>
              </a:ext>
            </a:extLst>
          </p:cNvPr>
          <p:cNvCxnSpPr>
            <a:cxnSpLocks/>
            <a:stCxn id="2" idx="3"/>
            <a:endCxn id="3" idx="1"/>
          </p:cNvCxnSpPr>
          <p:nvPr/>
        </p:nvCxnSpPr>
        <p:spPr>
          <a:xfrm flipV="1">
            <a:off x="1248983" y="1433423"/>
            <a:ext cx="1080149" cy="1641894"/>
          </a:xfrm>
          <a:prstGeom prst="bentConnector3">
            <a:avLst/>
          </a:prstGeom>
          <a:ln w="19050">
            <a:solidFill>
              <a:srgbClr val="B71E4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C32FC1-3E9A-476F-B2ED-ED256DF3F4C4}"/>
              </a:ext>
            </a:extLst>
          </p:cNvPr>
          <p:cNvCxnSpPr>
            <a:cxnSpLocks/>
            <a:stCxn id="2" idx="3"/>
            <a:endCxn id="14" idx="1"/>
          </p:cNvCxnSpPr>
          <p:nvPr/>
        </p:nvCxnSpPr>
        <p:spPr>
          <a:xfrm>
            <a:off x="1248983" y="3075317"/>
            <a:ext cx="1080149" cy="6351"/>
          </a:xfrm>
          <a:prstGeom prst="straightConnector1">
            <a:avLst/>
          </a:prstGeom>
          <a:ln w="19050">
            <a:solidFill>
              <a:srgbClr val="B71E42"/>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8DFFC20-6541-4BD8-B1E6-7BE1A1B75F14}"/>
              </a:ext>
            </a:extLst>
          </p:cNvPr>
          <p:cNvSpPr/>
          <p:nvPr/>
        </p:nvSpPr>
        <p:spPr>
          <a:xfrm>
            <a:off x="5787970" y="1235613"/>
            <a:ext cx="5967279" cy="61044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Saksi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mendengar</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sendiri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melihat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sendiri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mengalami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sendiri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memberikan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alasan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pengetahuanya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dinyatakan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persidangan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49CB6505-E45D-4A7E-A74A-D103CCFA2F46}"/>
              </a:ext>
            </a:extLst>
          </p:cNvPr>
          <p:cNvSpPr/>
          <p:nvPr/>
        </p:nvSpPr>
        <p:spPr>
          <a:xfrm>
            <a:off x="2329132" y="4221192"/>
            <a:ext cx="2286000" cy="992037"/>
          </a:xfrm>
          <a:prstGeom prst="rect">
            <a:avLst/>
          </a:prstGeom>
          <a:solidFill>
            <a:srgbClr val="114A85"/>
          </a:solidFill>
          <a:ln>
            <a:solidFill>
              <a:srgbClr val="114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err="1"/>
              <a:t>Penerapan</a:t>
            </a:r>
            <a:r>
              <a:rPr lang="en-ID" sz="1800" dirty="0"/>
              <a:t> </a:t>
            </a:r>
            <a:r>
              <a:rPr lang="en-ID" sz="1800" dirty="0" err="1"/>
              <a:t>Keterangan</a:t>
            </a:r>
            <a:r>
              <a:rPr lang="en-ID" sz="1800" dirty="0"/>
              <a:t> </a:t>
            </a:r>
            <a:r>
              <a:rPr lang="en-ID" sz="1800" dirty="0" err="1"/>
              <a:t>Saksi</a:t>
            </a:r>
            <a:endParaRPr lang="en-ID" sz="1800" dirty="0"/>
          </a:p>
          <a:p>
            <a:pPr algn="ctr"/>
            <a:r>
              <a:rPr lang="en-ID" sz="1800" dirty="0" err="1"/>
              <a:t>Pasal</a:t>
            </a:r>
            <a:r>
              <a:rPr lang="en-ID" sz="1800" dirty="0"/>
              <a:t> 185 KUHAP</a:t>
            </a:r>
          </a:p>
        </p:txBody>
      </p:sp>
      <p:sp>
        <p:nvSpPr>
          <p:cNvPr id="14" name="Rectangle 13">
            <a:extLst>
              <a:ext uri="{FF2B5EF4-FFF2-40B4-BE49-F238E27FC236}">
                <a16:creationId xmlns:a16="http://schemas.microsoft.com/office/drawing/2014/main" id="{0615F94A-A3F5-4602-B9D8-CE4C13CB52F3}"/>
              </a:ext>
            </a:extLst>
          </p:cNvPr>
          <p:cNvSpPr/>
          <p:nvPr/>
        </p:nvSpPr>
        <p:spPr>
          <a:xfrm>
            <a:off x="2329132" y="2585649"/>
            <a:ext cx="2286000" cy="992037"/>
          </a:xfrm>
          <a:prstGeom prst="rect">
            <a:avLst/>
          </a:prstGeom>
          <a:solidFill>
            <a:srgbClr val="B71E42"/>
          </a:solidFill>
          <a:ln>
            <a:solidFill>
              <a:srgbClr val="B71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Tidak </a:t>
            </a:r>
            <a:r>
              <a:rPr lang="en-ID" sz="1800" dirty="0" err="1"/>
              <a:t>Dapat</a:t>
            </a:r>
            <a:r>
              <a:rPr lang="en-ID" sz="1800" dirty="0"/>
              <a:t> </a:t>
            </a:r>
            <a:r>
              <a:rPr lang="en-ID" sz="1800" dirty="0" err="1"/>
              <a:t>Didengar</a:t>
            </a:r>
            <a:r>
              <a:rPr lang="en-ID" sz="1800" dirty="0"/>
              <a:t> </a:t>
            </a:r>
            <a:r>
              <a:rPr lang="en-ID" sz="1800" dirty="0" err="1"/>
              <a:t>Sebagai</a:t>
            </a:r>
            <a:r>
              <a:rPr lang="en-ID" sz="1800" dirty="0"/>
              <a:t> </a:t>
            </a:r>
            <a:r>
              <a:rPr lang="en-ID" sz="1800" dirty="0" err="1"/>
              <a:t>Saksi</a:t>
            </a:r>
            <a:endParaRPr lang="en-ID" sz="1800" dirty="0"/>
          </a:p>
        </p:txBody>
      </p:sp>
      <p:cxnSp>
        <p:nvCxnSpPr>
          <p:cNvPr id="16" name="Straight Arrow Connector 12">
            <a:extLst>
              <a:ext uri="{FF2B5EF4-FFF2-40B4-BE49-F238E27FC236}">
                <a16:creationId xmlns:a16="http://schemas.microsoft.com/office/drawing/2014/main" id="{DF01547C-754D-44C5-9BCA-BF781F6E4608}"/>
              </a:ext>
            </a:extLst>
          </p:cNvPr>
          <p:cNvCxnSpPr>
            <a:cxnSpLocks/>
            <a:stCxn id="2" idx="3"/>
            <a:endCxn id="15" idx="1"/>
          </p:cNvCxnSpPr>
          <p:nvPr/>
        </p:nvCxnSpPr>
        <p:spPr>
          <a:xfrm>
            <a:off x="1248983" y="3075317"/>
            <a:ext cx="1080149" cy="1641894"/>
          </a:xfrm>
          <a:prstGeom prst="bentConnector3">
            <a:avLst>
              <a:gd name="adj1" fmla="val 50000"/>
            </a:avLst>
          </a:prstGeom>
          <a:ln w="19050">
            <a:solidFill>
              <a:srgbClr val="114A85"/>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8F82CB4-5E64-41C5-9FE2-0F7766399634}"/>
              </a:ext>
            </a:extLst>
          </p:cNvPr>
          <p:cNvSpPr/>
          <p:nvPr/>
        </p:nvSpPr>
        <p:spPr>
          <a:xfrm>
            <a:off x="5787970" y="2103167"/>
            <a:ext cx="5967279" cy="61044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i-FI"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Satu saksi tidak cukup harus ada alat bukti lain.</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4C30A9F0-6422-454C-9F4E-C10F16CBEC44}"/>
              </a:ext>
            </a:extLst>
          </p:cNvPr>
          <p:cNvSpPr/>
          <p:nvPr/>
        </p:nvSpPr>
        <p:spPr>
          <a:xfrm>
            <a:off x="5787970" y="2970721"/>
            <a:ext cx="5967279" cy="61044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i-FI"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Hasil rekaan, Pendapat bukan sebagai keterangan saksi</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6359C992-6EBD-420C-9EB0-7E648EA441C2}"/>
              </a:ext>
            </a:extLst>
          </p:cNvPr>
          <p:cNvSpPr/>
          <p:nvPr/>
        </p:nvSpPr>
        <p:spPr>
          <a:xfrm>
            <a:off x="5787970" y="3846542"/>
            <a:ext cx="5967279" cy="175571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i-FI"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Hakim dalam menilai kebenaran keterangan saksi  harus dengan sungguh-sungguh :</a:t>
            </a:r>
          </a:p>
          <a:p>
            <a:pPr marL="342900" indent="-342900" algn="just">
              <a:buFont typeface="+mj-lt"/>
              <a:buAutoNum type="alphaLcPeriod"/>
            </a:pPr>
            <a:r>
              <a:rPr lang="fi-FI"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Persesuaian antara keterang-an saksi yang satu dengan yang lain.</a:t>
            </a:r>
          </a:p>
          <a:p>
            <a:pPr marL="342900" indent="-342900" algn="just">
              <a:buFont typeface="+mj-lt"/>
              <a:buAutoNum type="alphaLcPeriod"/>
            </a:pPr>
            <a:r>
              <a:rPr lang="fi-FI"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Persesuaian keterangan saksi dengan alat bukti lain</a:t>
            </a:r>
          </a:p>
          <a:p>
            <a:pPr marL="342900" indent="-342900" algn="just">
              <a:buFont typeface="+mj-lt"/>
              <a:buAutoNum type="alphaLcPeriod"/>
            </a:pPr>
            <a:r>
              <a:rPr lang="fi-FI"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Alasan yang dipergunakan saksi dalam memberikan keterangan tertentu.</a:t>
            </a:r>
          </a:p>
          <a:p>
            <a:pPr marL="342900" indent="-342900" algn="just">
              <a:buFont typeface="+mj-lt"/>
              <a:buAutoNum type="alphaLcPeriod"/>
            </a:pPr>
            <a:r>
              <a:rPr lang="fi-FI"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Cara hidup dan kesusilaan saksi yang dapat mempengaruhi keterangan itu dipercaya.</a:t>
            </a:r>
          </a:p>
        </p:txBody>
      </p:sp>
      <p:cxnSp>
        <p:nvCxnSpPr>
          <p:cNvPr id="5" name="Connector: Elbow 4">
            <a:extLst>
              <a:ext uri="{FF2B5EF4-FFF2-40B4-BE49-F238E27FC236}">
                <a16:creationId xmlns:a16="http://schemas.microsoft.com/office/drawing/2014/main" id="{48D71C76-D31C-4BA8-8445-033B192E58CF}"/>
              </a:ext>
            </a:extLst>
          </p:cNvPr>
          <p:cNvCxnSpPr>
            <a:stCxn id="15" idx="3"/>
            <a:endCxn id="10" idx="1"/>
          </p:cNvCxnSpPr>
          <p:nvPr/>
        </p:nvCxnSpPr>
        <p:spPr>
          <a:xfrm flipV="1">
            <a:off x="4615132" y="1540833"/>
            <a:ext cx="1172838" cy="3176378"/>
          </a:xfrm>
          <a:prstGeom prst="bentConnector3">
            <a:avLst/>
          </a:prstGeom>
          <a:ln w="19050">
            <a:solidFill>
              <a:srgbClr val="114A8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AFE56B7E-2FEE-45A5-AE45-5DE87007D786}"/>
              </a:ext>
            </a:extLst>
          </p:cNvPr>
          <p:cNvCxnSpPr>
            <a:cxnSpLocks/>
            <a:stCxn id="15" idx="3"/>
            <a:endCxn id="12" idx="1"/>
          </p:cNvCxnSpPr>
          <p:nvPr/>
        </p:nvCxnSpPr>
        <p:spPr>
          <a:xfrm flipV="1">
            <a:off x="4615132" y="2408387"/>
            <a:ext cx="1172838" cy="2308824"/>
          </a:xfrm>
          <a:prstGeom prst="bentConnector3">
            <a:avLst>
              <a:gd name="adj1" fmla="val 50000"/>
            </a:avLst>
          </a:prstGeom>
          <a:ln w="19050">
            <a:solidFill>
              <a:srgbClr val="114A8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E9799FEF-23D1-46BA-8B92-B469CACFF8BB}"/>
              </a:ext>
            </a:extLst>
          </p:cNvPr>
          <p:cNvCxnSpPr>
            <a:cxnSpLocks/>
            <a:stCxn id="15" idx="3"/>
            <a:endCxn id="17" idx="1"/>
          </p:cNvCxnSpPr>
          <p:nvPr/>
        </p:nvCxnSpPr>
        <p:spPr>
          <a:xfrm flipV="1">
            <a:off x="4615132" y="3275941"/>
            <a:ext cx="1172838" cy="1441270"/>
          </a:xfrm>
          <a:prstGeom prst="bentConnector3">
            <a:avLst>
              <a:gd name="adj1" fmla="val 50000"/>
            </a:avLst>
          </a:prstGeom>
          <a:ln w="19050">
            <a:solidFill>
              <a:srgbClr val="114A85"/>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51795637-3E11-44C8-9B1B-70A27ED4350F}"/>
              </a:ext>
            </a:extLst>
          </p:cNvPr>
          <p:cNvCxnSpPr>
            <a:cxnSpLocks/>
            <a:stCxn id="15" idx="3"/>
            <a:endCxn id="18" idx="1"/>
          </p:cNvCxnSpPr>
          <p:nvPr/>
        </p:nvCxnSpPr>
        <p:spPr>
          <a:xfrm>
            <a:off x="4615132" y="4717211"/>
            <a:ext cx="1172838" cy="7190"/>
          </a:xfrm>
          <a:prstGeom prst="straightConnector1">
            <a:avLst/>
          </a:prstGeom>
          <a:ln w="19050">
            <a:solidFill>
              <a:srgbClr val="114A8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8186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3016</TotalTime>
  <Words>1502</Words>
  <Application>Microsoft Macintosh PowerPoint</Application>
  <PresentationFormat>Layar Lebar</PresentationFormat>
  <Paragraphs>153</Paragraphs>
  <Slides>20</Slides>
  <Notes>1</Notes>
  <HiddenSlides>0</HiddenSlides>
  <MMClips>0</MMClips>
  <ScaleCrop>false</ScaleCrop>
  <HeadingPairs>
    <vt:vector size="6" baseType="variant">
      <vt:variant>
        <vt:lpstr>Font Dipakai</vt:lpstr>
      </vt:variant>
      <vt:variant>
        <vt:i4>5</vt:i4>
      </vt:variant>
      <vt:variant>
        <vt:lpstr>Tema</vt:lpstr>
      </vt:variant>
      <vt:variant>
        <vt:i4>1</vt:i4>
      </vt:variant>
      <vt:variant>
        <vt:lpstr>Judul Slide</vt:lpstr>
      </vt:variant>
      <vt:variant>
        <vt:i4>20</vt:i4>
      </vt:variant>
    </vt:vector>
  </HeadingPairs>
  <TitlesOfParts>
    <vt:vector size="26" baseType="lpstr">
      <vt:lpstr>Arial</vt:lpstr>
      <vt:lpstr>Calibri</vt:lpstr>
      <vt:lpstr>Cambria</vt:lpstr>
      <vt:lpstr>Times New Roman</vt:lpstr>
      <vt:lpstr>Wingdings</vt:lpstr>
      <vt:lpstr>Office Theme</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Penasihat Hukum dan  Surat Kuasa </vt:lpstr>
      <vt:lpstr>Presentasi PowerPoint</vt:lpstr>
      <vt:lpstr>Presentasi PowerPoint</vt:lpstr>
      <vt:lpstr>Presentasi PowerPoint</vt:lpstr>
      <vt:lpstr>Presentasi PowerPoint</vt:lpstr>
      <vt:lpstr>Presentasi PowerPoint</vt:lpstr>
      <vt:lpstr>Contoh Surat Panggilan</vt:lpstr>
      <vt:lpstr>LINK</vt:lpstr>
      <vt:lpstr>Template Surat Dakwaan</vt:lpstr>
      <vt:lpstr>Surat Panggilan Sidang Saksi</vt:lpstr>
      <vt:lpstr>Surat Panggilan Sidang Terdakwa</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Microsoft Office User</cp:lastModifiedBy>
  <cp:revision>455</cp:revision>
  <cp:lastPrinted>2017-08-29T02:54:51Z</cp:lastPrinted>
  <dcterms:created xsi:type="dcterms:W3CDTF">2010-04-18T12:06:30Z</dcterms:created>
  <dcterms:modified xsi:type="dcterms:W3CDTF">2025-12-03T01:12:13Z</dcterms:modified>
</cp:coreProperties>
</file>