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comments/comment1.xml" ContentType="application/vnd.openxmlformats-officedocument.presentationml.comment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handoutMasterIdLst>
    <p:handoutMasterId r:id="rId21"/>
  </p:handoutMasterIdLst>
  <p:sldIdLst>
    <p:sldId id="256" r:id="rId3"/>
    <p:sldId id="299" r:id="rId5"/>
    <p:sldId id="336" r:id="rId6"/>
    <p:sldId id="341" r:id="rId7"/>
    <p:sldId id="343" r:id="rId8"/>
    <p:sldId id="337" r:id="rId9"/>
    <p:sldId id="338" r:id="rId10"/>
    <p:sldId id="340" r:id="rId11"/>
    <p:sldId id="339" r:id="rId12"/>
    <p:sldId id="344" r:id="rId13"/>
    <p:sldId id="301" r:id="rId14"/>
    <p:sldId id="345" r:id="rId15"/>
    <p:sldId id="346" r:id="rId16"/>
    <p:sldId id="347" r:id="rId17"/>
    <p:sldId id="302" r:id="rId18"/>
    <p:sldId id="333" r:id="rId19"/>
    <p:sldId id="318" r:id="rId20"/>
  </p:sldIdLst>
  <p:sldSz cx="9144000" cy="6858000" type="screen4x3"/>
  <p:notesSz cx="7045325" cy="9345295"/>
  <p:custDataLst>
    <p:tags r:id="rId26"/>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2" userDrawn="1">
          <p15:clr>
            <a:srgbClr val="A4A3A4"/>
          </p15:clr>
        </p15:guide>
        <p15:guide id="2" pos="2838"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cmAuthor id="2" name="user" initials="u"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172" autoAdjust="0"/>
    <p:restoredTop sz="94580" autoAdjust="0"/>
  </p:normalViewPr>
  <p:slideViewPr>
    <p:cSldViewPr showGuides="1">
      <p:cViewPr varScale="1">
        <p:scale>
          <a:sx n="80" d="100"/>
          <a:sy n="80" d="100"/>
        </p:scale>
        <p:origin x="1092" y="96"/>
      </p:cViewPr>
      <p:guideLst>
        <p:guide orient="horz" pos="2182"/>
        <p:guide pos="2838"/>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73"/>
        <p:guide pos="2186"/>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6" Type="http://schemas.openxmlformats.org/officeDocument/2006/relationships/tags" Target="tags/tag3.xml"/><Relationship Id="rId25" Type="http://schemas.openxmlformats.org/officeDocument/2006/relationships/commentAuthors" Target="commentAuthors.xml"/><Relationship Id="rId24" Type="http://schemas.openxmlformats.org/officeDocument/2006/relationships/tableStyles" Target="tableStyles.xml"/><Relationship Id="rId23" Type="http://schemas.openxmlformats.org/officeDocument/2006/relationships/viewProps" Target="viewProps.xml"/><Relationship Id="rId22" Type="http://schemas.openxmlformats.org/officeDocument/2006/relationships/presProps" Target="presProps.xml"/><Relationship Id="rId21" Type="http://schemas.openxmlformats.org/officeDocument/2006/relationships/handoutMaster" Target="handoutMasters/handoutMaster1.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fld>
            <a:endParaRPr lang="en-US"/>
          </a:p>
        </p:txBody>
      </p:sp>
    </p:spTree>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fld>
            <a:endParaRPr lang="en-US"/>
          </a:p>
        </p:txBody>
      </p:sp>
    </p:spTree>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Image Placeholder 1"/>
          <p:cNvSpPr>
            <a:spLocks noGrp="1"/>
          </p:cNvSpPr>
          <p:nvPr>
            <p:ph type="sldImg" idx="2"/>
          </p:nvPr>
        </p:nvSpPr>
        <p:spPr/>
      </p:sp>
      <p:sp>
        <p:nvSpPr>
          <p:cNvPr id="3" name="Text Placeholder 2"/>
          <p:cNvSpPr>
            <a:spLocks noGrp="1"/>
          </p:cNvSpPr>
          <p:nvPr>
            <p:ph type="body" idx="3"/>
          </p:nvPr>
        </p:nvSpPr>
        <p:spPr/>
        <p:txBody>
          <a:bodyPr/>
          <a:p>
            <a:endParaRPr lang="en-US"/>
          </a:p>
        </p:txBody>
      </p:sp>
      <p:sp>
        <p:nvSpPr>
          <p:cNvPr id="4" name="Date Placeholder 3"/>
          <p:cNvSpPr>
            <a:spLocks noGrp="1"/>
          </p:cNvSpPr>
          <p:nvPr>
            <p:ph type="dt" idx="1"/>
          </p:nvPr>
        </p:nvSpPr>
        <p:spPr/>
        <p:txBody>
          <a:bodyPr/>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showMasterSp="0"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a:p>
        </p:txBody>
      </p:sp>
      <p:sp>
        <p:nvSpPr>
          <p:cNvPr id="4" name="Rectangle 1"/>
          <p:cNvSpPr>
            <a:spLocks noChangeArrowheads="1"/>
          </p:cNvSpPr>
          <p:nvPr userDrawn="1"/>
        </p:nvSpPr>
        <p:spPr bwMode="auto">
          <a:xfrm>
            <a:off x="899795" y="187960"/>
            <a:ext cx="7647940" cy="645795"/>
          </a:xfrm>
          <a:prstGeom prst="rect">
            <a:avLst/>
          </a:prstGeom>
          <a:noFill/>
          <a:ln w="9525">
            <a:noFill/>
            <a:miter lim="800000"/>
          </a:ln>
          <a:effectLst/>
        </p:spPr>
        <p:txBody>
          <a:bodyPr vert="horz" wrap="square" lIns="91440" tIns="45720" rIns="91440" bIns="45720" numCol="1" anchor="ctr" anchorCtr="0" compatLnSpc="1">
            <a:no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en-US" altLang="en-US" sz="1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HKB24230: -HUKUM TRANSAKSI BISNIS</a:t>
            </a:r>
            <a:r>
              <a:rPr kumimoji="0" lang="en-US" altLang="en-US" sz="1400" i="0" u="none" strike="noStrike" cap="none" normalizeH="0" baseline="0" dirty="0">
                <a:solidFill>
                  <a:schemeClr val="tx1"/>
                </a:solidFill>
                <a:effectLst/>
                <a:latin typeface="Arial" panose="020B0604020202020204" pitchFamily="34" charset="0"/>
                <a:ea typeface="Calibri" panose="020F0502020204030204" pitchFamily="34" charset="0"/>
                <a:cs typeface="Arial" panose="020B0604020202020204" pitchFamily="34" charset="0"/>
              </a:rPr>
              <a:t> INTERNASIONAL</a:t>
            </a:r>
            <a:r>
              <a:rPr kumimoji="0" lang="id-ID" sz="1400" i="0" u="none" strike="noStrike" cap="none" normalizeH="0" baseline="0" dirty="0">
                <a:solidFill>
                  <a:schemeClr val="tx1"/>
                </a:solidFill>
                <a:effectLst/>
                <a:latin typeface="Arial" panose="020B0604020202020204" pitchFamily="34" charset="0"/>
                <a:ea typeface="Calibri" panose="020F0502020204030204" pitchFamily="34" charset="0"/>
                <a:cs typeface="Arial" panose="020B0604020202020204" pitchFamily="34" charset="0"/>
              </a:rPr>
              <a:t> –</a:t>
            </a:r>
            <a:endParaRPr kumimoji="0" lang="id-ID" sz="1400" i="0" u="none" strike="noStrike" cap="none" normalizeH="0" baseline="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algn="just">
              <a:lnSpc>
                <a:spcPct val="100000"/>
              </a:lnSpc>
            </a:pPr>
            <a:r>
              <a:rPr kumimoji="0" lang="en-US" altLang="id-ID" sz="1400" i="0" u="none" strike="noStrike" cap="none" normalizeH="0" baseline="0" dirty="0">
                <a:solidFill>
                  <a:schemeClr val="tx1"/>
                </a:solidFill>
                <a:effectLst/>
                <a:latin typeface="Arial" panose="020B0604020202020204" pitchFamily="34" charset="0"/>
                <a:ea typeface="Calibri" panose="020F0502020204030204" pitchFamily="34" charset="0"/>
                <a:cs typeface="Arial" panose="020B0604020202020204" pitchFamily="34" charset="0"/>
              </a:rPr>
              <a:t>                   - INCOTERM-</a:t>
            </a:r>
            <a:endParaRPr kumimoji="0" lang="en-US" altLang="en-US" sz="1400" i="0" u="none" strike="noStrike" cap="none" normalizeH="0" baseline="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showMasterSp="0"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2" name="Text Box 1"/>
          <p:cNvSpPr txBox="1"/>
          <p:nvPr/>
        </p:nvSpPr>
        <p:spPr>
          <a:xfrm>
            <a:off x="467995" y="260985"/>
            <a:ext cx="6347460" cy="665480"/>
          </a:xfrm>
          <a:prstGeom prst="rect">
            <a:avLst/>
          </a:prstGeom>
          <a:noFill/>
        </p:spPr>
        <p:txBody>
          <a:bodyPr wrap="square" rtlCol="0" anchor="t">
            <a:noAutofit/>
          </a:bodyPr>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lang="en-US" altLang="en-US" sz="1400" dirty="0">
                <a:ln>
                  <a:noFill/>
                </a:ln>
                <a:effectLst/>
                <a:latin typeface="Arial" panose="020B0604020202020204" pitchFamily="34" charset="0"/>
                <a:ea typeface="Calibri" panose="020F0502020204030204" pitchFamily="34" charset="0"/>
                <a:cs typeface="Times New Roman" panose="02020603050405020304" pitchFamily="18" charset="0"/>
                <a:sym typeface="+mn-ea"/>
              </a:rPr>
              <a:t>HKB24230: -HUKUM TRANSAKSI BISNIS</a:t>
            </a:r>
            <a:r>
              <a:rPr lang="en-US" altLang="en-US" sz="1400" dirty="0">
                <a:effectLst/>
                <a:latin typeface="Arial" panose="020B0604020202020204" pitchFamily="34" charset="0"/>
                <a:ea typeface="Calibri" panose="020F0502020204030204" pitchFamily="34" charset="0"/>
                <a:cs typeface="Arial" panose="020B0604020202020204" pitchFamily="34" charset="0"/>
                <a:sym typeface="+mn-ea"/>
              </a:rPr>
              <a:t> INTERNASIONAL</a:t>
            </a:r>
            <a:r>
              <a:rPr lang="id-ID" sz="1400" dirty="0">
                <a:effectLst/>
                <a:latin typeface="Arial" panose="020B0604020202020204" pitchFamily="34" charset="0"/>
                <a:ea typeface="Calibri" panose="020F0502020204030204" pitchFamily="34" charset="0"/>
                <a:cs typeface="Arial" panose="020B0604020202020204" pitchFamily="34" charset="0"/>
                <a:sym typeface="+mn-ea"/>
              </a:rPr>
              <a:t> –</a:t>
            </a:r>
            <a:endParaRPr kumimoji="0" lang="id-ID" sz="1400" i="0" u="none" strike="noStrike" cap="none" normalizeH="0" baseline="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algn="just">
              <a:lnSpc>
                <a:spcPct val="100000"/>
              </a:lnSpc>
            </a:pPr>
            <a:r>
              <a:rPr lang="en-US" altLang="id-ID" sz="1400" dirty="0">
                <a:effectLst/>
                <a:latin typeface="Arial" panose="020B0604020202020204" pitchFamily="34" charset="0"/>
                <a:ea typeface="Calibri" panose="020F0502020204030204" pitchFamily="34" charset="0"/>
                <a:cs typeface="Arial" panose="020B0604020202020204" pitchFamily="34" charset="0"/>
                <a:sym typeface="+mn-ea"/>
              </a:rPr>
              <a:t>                 - INCOTERMS</a:t>
            </a:r>
            <a:r>
              <a:rPr lang="en-US" altLang="en-US" sz="1400" dirty="0">
                <a:effectLst/>
                <a:latin typeface="Arial" panose="020B0604020202020204" pitchFamily="34" charset="0"/>
                <a:ea typeface="Calibri" panose="020F0502020204030204" pitchFamily="34" charset="0"/>
                <a:cs typeface="Arial" panose="020B0604020202020204" pitchFamily="34" charset="0"/>
                <a:sym typeface="+mn-ea"/>
              </a:rPr>
              <a:t>-</a:t>
            </a:r>
            <a:endParaRPr lang="en-US" altLang="id-ID" sz="1400" dirty="0">
              <a:ln>
                <a:noFill/>
              </a:ln>
              <a:effectLst/>
              <a:latin typeface="Arial" panose="020B0604020202020204" pitchFamily="34" charset="0"/>
              <a:ea typeface="Calibri" panose="020F0502020204030204" pitchFamily="34" charset="0"/>
              <a:cs typeface="Times New Roman" panose="02020603050405020304" pitchFamily="18" charset="0"/>
              <a:sym typeface="+mn-ea"/>
            </a:endParaRPr>
          </a:p>
        </p:txBody>
      </p:sp>
      <p:sp>
        <p:nvSpPr>
          <p:cNvPr id="4" name="Text Box 3"/>
          <p:cNvSpPr txBox="1"/>
          <p:nvPr userDrawn="1"/>
        </p:nvSpPr>
        <p:spPr>
          <a:xfrm>
            <a:off x="4217035" y="1941195"/>
            <a:ext cx="3048000" cy="368300"/>
          </a:xfrm>
          <a:prstGeom prst="rect">
            <a:avLst/>
          </a:prstGeom>
          <a:noFill/>
        </p:spPr>
        <p:txBody>
          <a:bodyPr wrap="square" rtlCol="0">
            <a:spAutoFit/>
          </a:bodyPr>
          <a:p>
            <a:endParaRPr lang="en-US"/>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showMasterSp="0"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6"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6" Type="http://schemas.openxmlformats.org/officeDocument/2006/relationships/theme" Target="../theme/theme1.xml"/><Relationship Id="rId5" Type="http://schemas.openxmlformats.org/officeDocument/2006/relationships/image" Target="../media/image1.jpeg"/><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5"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8"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comments" Target="../comments/comment1.xml"/><Relationship Id="rId7" Type="http://schemas.openxmlformats.org/officeDocument/2006/relationships/notesSlide" Target="../notesSlides/notesSlide1.xml"/><Relationship Id="rId6"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tags" Target="../tags/tag2.xml"/><Relationship Id="rId3" Type="http://schemas.openxmlformats.org/officeDocument/2006/relationships/image" Target="../media/image3.png"/><Relationship Id="rId2" Type="http://schemas.openxmlformats.org/officeDocument/2006/relationships/tags" Target="../tags/tag1.xml"/><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5.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1"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2"/>
            </p:custDataLst>
          </p:nvPr>
        </p:nvSpPr>
        <p:spPr>
          <a:xfrm>
            <a:off x="107950" y="1557015"/>
            <a:ext cx="9144000" cy="1198880"/>
          </a:xfrm>
          <a:prstGeom prst="rect">
            <a:avLst/>
          </a:prstGeom>
          <a:noFill/>
        </p:spPr>
        <p:txBody>
          <a:bodyPr wrap="square" lIns="91440" tIns="45720" rIns="91440" bIns="45720">
            <a:spAutoFit/>
          </a:bodyPr>
          <a:lstStyle/>
          <a:p>
            <a:pPr algn="ctr">
              <a:lnSpc>
                <a:spcPct val="100000"/>
              </a:lnSpc>
            </a:pPr>
            <a:r>
              <a:rPr lang="en-US" altLang="en-US" sz="3600" b="1" dirty="0">
                <a:solidFill>
                  <a:schemeClr val="tx1"/>
                </a:solidFill>
                <a:effectLst>
                  <a:outerShdw blurRad="50800" dist="38100" dir="2700000" algn="tl" rotWithShape="0">
                    <a:prstClr val="black">
                      <a:alpha val="40000"/>
                    </a:prstClr>
                  </a:outerShdw>
                </a:effectLst>
                <a:latin typeface="Cambria" panose="02040503050406030204" pitchFamily="18" charset="0"/>
                <a:cs typeface="Arial" panose="020B0604020202020204" pitchFamily="34" charset="0"/>
              </a:rPr>
              <a:t>INCOTERMS</a:t>
            </a:r>
            <a:endParaRPr lang="en-US" altLang="en-US" sz="3600" b="1" dirty="0">
              <a:solidFill>
                <a:schemeClr val="tx1"/>
              </a:solidFill>
              <a:effectLst>
                <a:outerShdw blurRad="50800" dist="38100" dir="2700000" algn="tl" rotWithShape="0">
                  <a:prstClr val="black">
                    <a:alpha val="40000"/>
                  </a:prstClr>
                </a:outerShdw>
              </a:effectLst>
              <a:latin typeface="Cambria" panose="02040503050406030204" pitchFamily="18" charset="0"/>
              <a:cs typeface="Arial" panose="020B0604020202020204" pitchFamily="34" charset="0"/>
            </a:endParaRPr>
          </a:p>
          <a:p>
            <a:pPr algn="ctr"/>
            <a:r>
              <a:rPr lang="id-ID" sz="3600" b="1" dirty="0">
                <a:solidFill>
                  <a:schemeClr val="tx1"/>
                </a:solidFill>
                <a:effectLst>
                  <a:outerShdw blurRad="50800" dist="38100" dir="2700000" algn="tl" rotWithShape="0">
                    <a:prstClr val="black">
                      <a:alpha val="40000"/>
                    </a:prstClr>
                  </a:outerShdw>
                </a:effectLst>
                <a:latin typeface="Cambria" panose="02040503050406030204" pitchFamily="18" charset="0"/>
                <a:cs typeface="Arial" panose="020B0604020202020204" pitchFamily="34" charset="0"/>
              </a:rPr>
              <a:t>PERTEMUAN </a:t>
            </a:r>
            <a:r>
              <a:rPr lang="en-US" altLang="id-ID" sz="3600" b="1" dirty="0">
                <a:solidFill>
                  <a:schemeClr val="tx1"/>
                </a:solidFill>
                <a:effectLst>
                  <a:outerShdw blurRad="50800" dist="38100" dir="2700000" algn="tl" rotWithShape="0">
                    <a:prstClr val="black">
                      <a:alpha val="40000"/>
                    </a:prstClr>
                  </a:outerShdw>
                </a:effectLst>
                <a:latin typeface="Cambria" panose="02040503050406030204" pitchFamily="18" charset="0"/>
                <a:cs typeface="Arial" panose="020B0604020202020204" pitchFamily="34" charset="0"/>
              </a:rPr>
              <a:t>KE 10</a:t>
            </a:r>
            <a:endParaRPr lang="en-US" altLang="id-ID" sz="3600" b="1" dirty="0">
              <a:solidFill>
                <a:schemeClr val="tx1"/>
              </a:solidFill>
              <a:effectLst>
                <a:outerShdw blurRad="50800" dist="38100" dir="2700000" algn="tl" rotWithShape="0">
                  <a:prstClr val="black">
                    <a:alpha val="40000"/>
                  </a:prstClr>
                </a:outerShdw>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3">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
        <p:nvSpPr>
          <p:cNvPr id="8" name="Rectangle 7"/>
          <p:cNvSpPr/>
          <p:nvPr>
            <p:custDataLst>
              <p:tags r:id="rId4"/>
            </p:custDataLst>
          </p:nvPr>
        </p:nvSpPr>
        <p:spPr>
          <a:xfrm>
            <a:off x="-55290" y="4581128"/>
            <a:ext cx="9144000" cy="645160"/>
          </a:xfrm>
          <a:prstGeom prst="rect">
            <a:avLst/>
          </a:prstGeom>
          <a:noFill/>
        </p:spPr>
        <p:txBody>
          <a:bodyPr wrap="square" lIns="91440" tIns="45720" rIns="91440" bIns="45720">
            <a:spAutoFit/>
          </a:bodyPr>
          <a:lstStyle/>
          <a:p>
            <a:pPr algn="ctr"/>
            <a:r>
              <a:rPr lang="en-US" sz="3600" dirty="0">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rPr>
              <a:t>Eka Chandre Pratiwi, S.H.,M.Kn</a:t>
            </a:r>
            <a:endParaRPr lang="en-US" sz="3600" dirty="0">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endParaRPr>
          </a:p>
        </p:txBody>
      </p:sp>
      <p:pic>
        <p:nvPicPr>
          <p:cNvPr id="10" name="Picture 9"/>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660515" y="5157470"/>
            <a:ext cx="1795780" cy="1197610"/>
          </a:xfrm>
          <a:prstGeom prst="rect">
            <a:avLst/>
          </a:prstGeom>
        </p:spPr>
      </p:pic>
      <p:sp>
        <p:nvSpPr>
          <p:cNvPr id="3" name="Text Box 2"/>
          <p:cNvSpPr txBox="1"/>
          <p:nvPr/>
        </p:nvSpPr>
        <p:spPr>
          <a:xfrm>
            <a:off x="1712595" y="282575"/>
            <a:ext cx="3048000" cy="368300"/>
          </a:xfrm>
          <a:prstGeom prst="rect">
            <a:avLst/>
          </a:prstGeom>
          <a:noFill/>
        </p:spPr>
        <p:txBody>
          <a:bodyPr wrap="square" rtlCol="0">
            <a:spAutoFit/>
          </a:bodyPr>
          <a:p>
            <a:endParaRPr lang="en-US"/>
          </a:p>
        </p:txBody>
      </p:sp>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48920" y="871855"/>
            <a:ext cx="8590280" cy="5349875"/>
          </a:xfrm>
        </p:spPr>
        <p:txBody>
          <a:bodyPr>
            <a:scene3d>
              <a:camera prst="orthographicFront"/>
              <a:lightRig rig="threePt" dir="t"/>
            </a:scene3d>
          </a:bodyPr>
          <a:p>
            <a:pPr algn="just"/>
            <a:r>
              <a:rPr lang="en-US">
                <a:ln/>
                <a:solidFill>
                  <a:schemeClr val="tx1"/>
                </a:solidFill>
                <a:effectLst/>
                <a:latin typeface="Bookman Old Style" panose="02050604050505020204" charset="0"/>
                <a:cs typeface="Bookman Old Style" panose="02050604050505020204" charset="0"/>
              </a:rPr>
              <a:t>Incoterms bukan sebuah hukum dan tidak ditujukan untuk menjadi sebuah hukum yang dapat diadopsi oleh semua negara seperti CISG.</a:t>
            </a:r>
            <a:endParaRPr lang="en-US">
              <a:ln/>
              <a:solidFill>
                <a:schemeClr val="tx1"/>
              </a:solidFill>
              <a:effectLst/>
              <a:latin typeface="Bookman Old Style" panose="02050604050505020204" charset="0"/>
              <a:cs typeface="Bookman Old Style" panose="02050604050505020204" charset="0"/>
            </a:endParaRPr>
          </a:p>
          <a:p>
            <a:pPr algn="just"/>
            <a:r>
              <a:rPr lang="en-US">
                <a:ln/>
                <a:solidFill>
                  <a:schemeClr val="tx1"/>
                </a:solidFill>
                <a:effectLst/>
                <a:latin typeface="Bookman Old Style" panose="02050604050505020204" charset="0"/>
                <a:cs typeface="Bookman Old Style" panose="02050604050505020204" charset="0"/>
              </a:rPr>
              <a:t>Tujuanya adalah untuk menyediakan seperangkat aturan internasional dalam menafsirkan persyaratan perdagangan yang paling umum.</a:t>
            </a:r>
            <a:endParaRPr lang="en-US">
              <a:ln/>
              <a:solidFill>
                <a:schemeClr val="tx1"/>
              </a:solidFill>
              <a:effectLst/>
              <a:latin typeface="Bookman Old Style" panose="02050604050505020204" charset="0"/>
              <a:cs typeface="Bookman Old Style" panose="02050604050505020204" charset="0"/>
            </a:endParaRPr>
          </a:p>
          <a:p>
            <a:pPr algn="just"/>
            <a:endParaRPr lang="en-US">
              <a:ln/>
              <a:solidFill>
                <a:schemeClr val="tx1"/>
              </a:solidFill>
              <a:effectLst/>
              <a:latin typeface="Bookman Old Style" panose="02050604050505020204" charset="0"/>
              <a:cs typeface="Bookman Old Style" panose="02050604050505020204" charset="0"/>
            </a:endParaRPr>
          </a:p>
          <a:p>
            <a:pPr algn="just"/>
            <a:r>
              <a:rPr lang="en-US">
                <a:ln/>
                <a:solidFill>
                  <a:schemeClr val="tx1"/>
                </a:solidFill>
                <a:effectLst/>
                <a:latin typeface="Bookman Old Style" panose="02050604050505020204" charset="0"/>
                <a:cs typeface="Bookman Old Style" panose="02050604050505020204" charset="0"/>
              </a:rPr>
              <a:t>Dalam incoterm para pihak harus menyatakan sendiri di dalam perjanjian bisnisnya.</a:t>
            </a:r>
            <a:endParaRPr lang="en-US">
              <a:ln/>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p:nvPr/>
        </p:nvSpPr>
        <p:spPr>
          <a:xfrm>
            <a:off x="198120" y="795655"/>
            <a:ext cx="8669020" cy="5240020"/>
          </a:xfrm>
          <a:prstGeom prst="rect">
            <a:avLst/>
          </a:prstGeom>
        </p:spPr>
        <p:txBody>
          <a:bodyPr vert="horz" lIns="91440" tIns="45720" rIns="91440" bIns="45720" rtlCol="0">
            <a:noAutofit/>
            <a:scene3d>
              <a:camera prst="orthographicFront"/>
              <a:lightRig rig="threePt" dir="t"/>
            </a:scene3d>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just">
              <a:buFont typeface="+mj-lt"/>
            </a:pPr>
            <a:r>
              <a:rPr lang="en-US" altLang="en-US" sz="2300" dirty="0">
                <a:solidFill>
                  <a:schemeClr val="tx1"/>
                </a:solidFill>
                <a:effectLst>
                  <a:outerShdw blurRad="38100" dist="19050" dir="2700000" algn="tl" rotWithShape="0">
                    <a:schemeClr val="dk1">
                      <a:alpha val="40000"/>
                    </a:schemeClr>
                  </a:outerShdw>
                </a:effectLst>
                <a:latin typeface="Bookman Old Style" panose="02050604050505020204" charset="0"/>
                <a:ea typeface="Cambria" panose="02040503050406030204" pitchFamily="18" charset="0"/>
                <a:cs typeface="Bookman Old Style" panose="02050604050505020204" charset="0"/>
              </a:rPr>
              <a:t>Point Utama:</a:t>
            </a:r>
            <a:endParaRPr lang="en-US" altLang="en-US" sz="2300" dirty="0">
              <a:solidFill>
                <a:schemeClr val="tx1"/>
              </a:solidFill>
              <a:effectLst>
                <a:outerShdw blurRad="38100" dist="19050" dir="2700000" algn="tl" rotWithShape="0">
                  <a:schemeClr val="dk1">
                    <a:alpha val="40000"/>
                  </a:schemeClr>
                </a:outerShdw>
              </a:effectLst>
              <a:latin typeface="Bookman Old Style" panose="02050604050505020204" charset="0"/>
              <a:ea typeface="Cambria" panose="02040503050406030204" pitchFamily="18" charset="0"/>
              <a:cs typeface="Bookman Old Style" panose="02050604050505020204" charset="0"/>
            </a:endParaRPr>
          </a:p>
          <a:p>
            <a:pPr marL="457200" indent="-457200" algn="just">
              <a:buFont typeface="+mj-lt"/>
              <a:buAutoNum type="alphaLcParenR"/>
            </a:pPr>
            <a:r>
              <a:rPr lang="en-US" altLang="en-US" sz="2300" dirty="0">
                <a:solidFill>
                  <a:schemeClr val="tx1"/>
                </a:solidFill>
                <a:effectLst>
                  <a:outerShdw blurRad="38100" dist="19050" dir="2700000" algn="tl" rotWithShape="0">
                    <a:schemeClr val="dk1">
                      <a:alpha val="40000"/>
                    </a:schemeClr>
                  </a:outerShdw>
                </a:effectLst>
                <a:latin typeface="Bookman Old Style" panose="02050604050505020204" charset="0"/>
                <a:ea typeface="Cambria" panose="02040503050406030204" pitchFamily="18" charset="0"/>
                <a:cs typeface="Bookman Old Style" panose="02050604050505020204" charset="0"/>
              </a:rPr>
              <a:t>Incoterms memiliki kekuatan sebagai hukum kebiasaan internasional (customary law) dan mengacu pada praktik perdagangan internasional yang diterima secara luas.</a:t>
            </a:r>
            <a:endParaRPr lang="en-US" altLang="en-US" sz="2300" dirty="0">
              <a:solidFill>
                <a:schemeClr val="tx1"/>
              </a:solidFill>
              <a:effectLst>
                <a:outerShdw blurRad="38100" dist="19050" dir="2700000" algn="tl" rotWithShape="0">
                  <a:schemeClr val="dk1">
                    <a:alpha val="40000"/>
                  </a:schemeClr>
                </a:outerShdw>
              </a:effectLst>
              <a:latin typeface="Bookman Old Style" panose="02050604050505020204" charset="0"/>
              <a:ea typeface="Cambria" panose="02040503050406030204" pitchFamily="18" charset="0"/>
              <a:cs typeface="Bookman Old Style" panose="02050604050505020204" charset="0"/>
            </a:endParaRPr>
          </a:p>
          <a:p>
            <a:pPr marL="457200" indent="-457200" algn="just">
              <a:buFont typeface="+mj-lt"/>
              <a:buAutoNum type="alphaLcParenR"/>
            </a:pPr>
            <a:r>
              <a:rPr lang="en-US" altLang="en-US" sz="2300" dirty="0">
                <a:solidFill>
                  <a:schemeClr val="tx1"/>
                </a:solidFill>
                <a:effectLst>
                  <a:outerShdw blurRad="38100" dist="19050" dir="2700000" algn="tl" rotWithShape="0">
                    <a:schemeClr val="dk1">
                      <a:alpha val="40000"/>
                    </a:schemeClr>
                  </a:outerShdw>
                </a:effectLst>
                <a:latin typeface="Bookman Old Style" panose="02050604050505020204" charset="0"/>
                <a:ea typeface="Cambria" panose="02040503050406030204" pitchFamily="18" charset="0"/>
                <a:cs typeface="Bookman Old Style" panose="02050604050505020204" charset="0"/>
              </a:rPr>
              <a:t>Incoterms bukan hukum nasional yang mengikat secara wajib, melainkan sumber hukum perdagangan internasional yang bisa dimasukkan secara kontraktual dalam perjanjian jual-beli.</a:t>
            </a:r>
            <a:endParaRPr lang="en-US" altLang="en-US" sz="2300" dirty="0">
              <a:solidFill>
                <a:schemeClr val="tx1"/>
              </a:solidFill>
              <a:effectLst>
                <a:outerShdw blurRad="38100" dist="19050" dir="2700000" algn="tl" rotWithShape="0">
                  <a:schemeClr val="dk1">
                    <a:alpha val="40000"/>
                  </a:schemeClr>
                </a:outerShdw>
              </a:effectLst>
              <a:latin typeface="Bookman Old Style" panose="02050604050505020204" charset="0"/>
              <a:ea typeface="Cambria" panose="02040503050406030204" pitchFamily="18" charset="0"/>
              <a:cs typeface="Bookman Old Style" panose="02050604050505020204" charset="0"/>
            </a:endParaRPr>
          </a:p>
          <a:p>
            <a:pPr marL="457200" indent="-457200" algn="just">
              <a:buFont typeface="+mj-lt"/>
              <a:buAutoNum type="alphaLcParenR"/>
            </a:pPr>
            <a:r>
              <a:rPr lang="en-US" altLang="en-US" sz="2300" dirty="0">
                <a:solidFill>
                  <a:schemeClr val="tx1"/>
                </a:solidFill>
                <a:effectLst>
                  <a:outerShdw blurRad="38100" dist="19050" dir="2700000" algn="tl" rotWithShape="0">
                    <a:schemeClr val="dk1">
                      <a:alpha val="40000"/>
                    </a:schemeClr>
                  </a:outerShdw>
                </a:effectLst>
                <a:latin typeface="Bookman Old Style" panose="02050604050505020204" charset="0"/>
                <a:ea typeface="Cambria" panose="02040503050406030204" pitchFamily="18" charset="0"/>
                <a:cs typeface="Bookman Old Style" panose="02050604050505020204" charset="0"/>
              </a:rPr>
              <a:t>Dalam praktiknya, pengadopsian Incoterms umumnya berdasarkan kesepakatan kontraktual; oleh karena itu, para pihak dapat melanggarnya, tetapi potensi sengketa didasarkan pada kontrak yang memuat Incoterms.</a:t>
            </a:r>
            <a:endParaRPr lang="en-US" altLang="en-US" sz="2300" dirty="0">
              <a:solidFill>
                <a:schemeClr val="tx1"/>
              </a:solidFill>
              <a:effectLst>
                <a:outerShdw blurRad="38100" dist="19050" dir="2700000" algn="tl" rotWithShape="0">
                  <a:schemeClr val="dk1">
                    <a:alpha val="40000"/>
                  </a:schemeClr>
                </a:outerShdw>
              </a:effectLst>
              <a:latin typeface="Bookman Old Style" panose="02050604050505020204" charset="0"/>
              <a:ea typeface="Cambria" panose="02040503050406030204" pitchFamily="18" charset="0"/>
              <a:cs typeface="Bookman Old Style" panose="02050604050505020204" charset="0"/>
            </a:endParaRPr>
          </a:p>
        </p:txBody>
      </p:sp>
    </p:spTree>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10185" y="799465"/>
            <a:ext cx="8604250" cy="5422265"/>
          </a:xfrm>
        </p:spPr>
        <p:txBody>
          <a:bodyPr>
            <a:normAutofit fontScale="60000"/>
          </a:bodyPr>
          <a:p>
            <a:pPr algn="just"/>
            <a:r>
              <a:rPr lang="en-US" sz="2400">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rPr>
              <a:t>JENIS-JENIS INCOTERMS:</a:t>
            </a:r>
            <a:endParaRPr lang="en-US" sz="2400">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endParaRPr>
          </a:p>
          <a:p>
            <a:pPr algn="just">
              <a:buFont typeface="+mj-lt"/>
            </a:pPr>
            <a:r>
              <a:rPr lang="en-US" altLang="en-US" sz="2400">
                <a:ln/>
                <a:solidFill>
                  <a:schemeClr val="tx1"/>
                </a:solidFill>
                <a:effectLst/>
                <a:latin typeface="Bookman Old Style" panose="02050604050505020204" charset="0"/>
                <a:cs typeface="Bookman Old Style" panose="02050604050505020204" charset="0"/>
              </a:rPr>
              <a:t>1. Kelompok E – EXW (Ex Works)Definisi: </a:t>
            </a:r>
            <a:endParaRPr lang="en-US" altLang="en-US" sz="2400">
              <a:ln/>
              <a:solidFill>
                <a:schemeClr val="tx1"/>
              </a:solidFill>
              <a:effectLst/>
              <a:latin typeface="Bookman Old Style" panose="02050604050505020204" charset="0"/>
              <a:cs typeface="Bookman Old Style" panose="02050604050505020204" charset="0"/>
            </a:endParaRPr>
          </a:p>
          <a:p>
            <a:pPr algn="just">
              <a:buFont typeface="+mj-lt"/>
            </a:pPr>
            <a:r>
              <a:rPr lang="en-US" altLang="en-US" sz="2400">
                <a:ln/>
                <a:solidFill>
                  <a:schemeClr val="tx1"/>
                </a:solidFill>
                <a:effectLst/>
                <a:latin typeface="Bookman Old Style" panose="02050604050505020204" charset="0"/>
                <a:cs typeface="Bookman Old Style" panose="02050604050505020204" charset="0"/>
              </a:rPr>
              <a:t>Penjual hanya menyediakan barang di lokasi usahanya (misal  pabrik/gudang). Tanggung Jawab: Seluruh biaya, transportasi, dan risiko sesudah pengambilan barang menjadi tanggung jawab pembeli. Kelebihan: Risiko minimal bagi penjual. Kekurangan: Risiko dan biaya tinggi bagi pembeli. Cocok untuk importir berpengalaman.</a:t>
            </a:r>
            <a:endParaRPr lang="en-US" altLang="en-US" sz="2400">
              <a:ln/>
              <a:solidFill>
                <a:schemeClr val="tx1"/>
              </a:solidFill>
              <a:effectLst/>
              <a:latin typeface="Bookman Old Style" panose="02050604050505020204" charset="0"/>
              <a:cs typeface="Bookman Old Style" panose="02050604050505020204" charset="0"/>
            </a:endParaRPr>
          </a:p>
          <a:p>
            <a:pPr algn="just">
              <a:buFont typeface="+mj-lt"/>
            </a:pPr>
            <a:endParaRPr lang="en-US" altLang="en-US" sz="2400">
              <a:ln/>
              <a:solidFill>
                <a:schemeClr val="tx1"/>
              </a:solidFill>
              <a:effectLst/>
              <a:latin typeface="Bookman Old Style" panose="02050604050505020204" charset="0"/>
              <a:cs typeface="Bookman Old Style" panose="02050604050505020204" charset="0"/>
            </a:endParaRPr>
          </a:p>
          <a:p>
            <a:pPr algn="just">
              <a:buFont typeface="+mj-lt"/>
            </a:pPr>
            <a:r>
              <a:rPr lang="en-US" altLang="en-US" sz="2400">
                <a:ln/>
                <a:solidFill>
                  <a:schemeClr val="tx1"/>
                </a:solidFill>
                <a:effectLst/>
                <a:latin typeface="Bookman Old Style" panose="02050604050505020204" charset="0"/>
                <a:cs typeface="Bookman Old Style" panose="02050604050505020204" charset="0"/>
              </a:rPr>
              <a:t>2.  Kelompok F – Pasokan ke Transportasi Penunjuk Pembeli</a:t>
            </a:r>
            <a:endParaRPr lang="en-US" altLang="en-US" sz="2400">
              <a:ln/>
              <a:solidFill>
                <a:schemeClr val="tx1"/>
              </a:solidFill>
              <a:effectLst/>
              <a:latin typeface="Bookman Old Style" panose="02050604050505020204" charset="0"/>
              <a:cs typeface="Bookman Old Style" panose="02050604050505020204" charset="0"/>
            </a:endParaRPr>
          </a:p>
          <a:p>
            <a:pPr algn="just">
              <a:buFont typeface="+mj-lt"/>
            </a:pPr>
            <a:r>
              <a:rPr lang="en-US" altLang="en-US" sz="2400">
                <a:ln/>
                <a:solidFill>
                  <a:schemeClr val="tx1"/>
                </a:solidFill>
                <a:effectLst/>
                <a:latin typeface="Bookman Old Style" panose="02050604050505020204" charset="0"/>
                <a:cs typeface="Bookman Old Style" panose="02050604050505020204" charset="0"/>
              </a:rPr>
              <a:t>FCA (Free Carrier)</a:t>
            </a:r>
            <a:endParaRPr lang="en-US" altLang="en-US" sz="2400">
              <a:ln/>
              <a:solidFill>
                <a:schemeClr val="tx1"/>
              </a:solidFill>
              <a:effectLst/>
              <a:latin typeface="Bookman Old Style" panose="02050604050505020204" charset="0"/>
              <a:cs typeface="Bookman Old Style" panose="02050604050505020204" charset="0"/>
            </a:endParaRPr>
          </a:p>
          <a:p>
            <a:pPr algn="just">
              <a:buFont typeface="+mj-lt"/>
            </a:pPr>
            <a:r>
              <a:rPr lang="en-US" altLang="en-US" sz="2400">
                <a:ln/>
                <a:solidFill>
                  <a:schemeClr val="tx1"/>
                </a:solidFill>
                <a:effectLst/>
                <a:latin typeface="Bookman Old Style" panose="02050604050505020204" charset="0"/>
                <a:cs typeface="Bookman Old Style" panose="02050604050505020204" charset="0"/>
              </a:rPr>
              <a:t>Definisi: Penjual menyerahkan barang kepada pengangkut yang ditunjuk pembeli di lokasi yang disepakati. Tanggung Jawab: Risiko berpindah ke pembeli saat barang diserahkan ke pengangkut. Moda Transport: Semua jenis transportasi.</a:t>
            </a:r>
            <a:endParaRPr lang="en-US" altLang="en-US" sz="2400">
              <a:ln/>
              <a:solidFill>
                <a:schemeClr val="tx1"/>
              </a:solidFill>
              <a:effectLst/>
              <a:latin typeface="Bookman Old Style" panose="02050604050505020204" charset="0"/>
              <a:cs typeface="Bookman Old Style" panose="02050604050505020204" charset="0"/>
            </a:endParaRPr>
          </a:p>
          <a:p>
            <a:pPr algn="just">
              <a:buFont typeface="+mj-lt"/>
            </a:pPr>
            <a:endParaRPr lang="en-US" altLang="en-US" sz="2400">
              <a:ln/>
              <a:solidFill>
                <a:schemeClr val="tx1"/>
              </a:solidFill>
              <a:effectLst/>
              <a:latin typeface="Bookman Old Style" panose="02050604050505020204" charset="0"/>
              <a:cs typeface="Bookman Old Style" panose="02050604050505020204" charset="0"/>
            </a:endParaRPr>
          </a:p>
          <a:p>
            <a:pPr algn="just">
              <a:buFont typeface="+mj-lt"/>
            </a:pPr>
            <a:r>
              <a:rPr lang="en-US" altLang="en-US" sz="2400">
                <a:ln/>
                <a:solidFill>
                  <a:schemeClr val="tx1"/>
                </a:solidFill>
                <a:effectLst/>
                <a:latin typeface="Bookman Old Style" panose="02050604050505020204" charset="0"/>
                <a:cs typeface="Bookman Old Style" panose="02050604050505020204" charset="0"/>
              </a:rPr>
              <a:t>FAS (Free Alongside Ship)</a:t>
            </a:r>
            <a:endParaRPr lang="en-US" altLang="en-US" sz="2400">
              <a:ln/>
              <a:solidFill>
                <a:schemeClr val="tx1"/>
              </a:solidFill>
              <a:effectLst/>
              <a:latin typeface="Bookman Old Style" panose="02050604050505020204" charset="0"/>
              <a:cs typeface="Bookman Old Style" panose="02050604050505020204" charset="0"/>
            </a:endParaRPr>
          </a:p>
          <a:p>
            <a:pPr algn="just">
              <a:buFont typeface="+mj-lt"/>
            </a:pPr>
            <a:r>
              <a:rPr lang="en-US" altLang="en-US" sz="2400">
                <a:ln/>
                <a:solidFill>
                  <a:schemeClr val="tx1"/>
                </a:solidFill>
                <a:effectLst/>
                <a:latin typeface="Bookman Old Style" panose="02050604050505020204" charset="0"/>
                <a:cs typeface="Bookman Old Style" panose="02050604050505020204" charset="0"/>
              </a:rPr>
              <a:t>Definisi: Penjual menempatkan barang di samping kapal di pelabuhan muat. Moda Transport: Laut dan perairan pedalaman. Tanggung Jawab: Setelah ditempatkan di dermaga, risiko dan biaya ditanggung pembeli.</a:t>
            </a:r>
            <a:endParaRPr lang="en-US" altLang="en-US" sz="2400">
              <a:ln/>
              <a:solidFill>
                <a:schemeClr val="tx1"/>
              </a:solidFill>
              <a:effectLst/>
              <a:latin typeface="Bookman Old Style" panose="02050604050505020204" charset="0"/>
              <a:cs typeface="Bookman Old Style" panose="02050604050505020204" charset="0"/>
            </a:endParaRPr>
          </a:p>
          <a:p>
            <a:pPr algn="just">
              <a:buFont typeface="+mj-lt"/>
            </a:pPr>
            <a:endParaRPr lang="en-US" altLang="en-US" sz="2400">
              <a:ln/>
              <a:solidFill>
                <a:schemeClr val="tx1"/>
              </a:solidFill>
              <a:effectLst/>
              <a:latin typeface="Bookman Old Style" panose="02050604050505020204" charset="0"/>
              <a:cs typeface="Bookman Old Style" panose="02050604050505020204" charset="0"/>
            </a:endParaRPr>
          </a:p>
          <a:p>
            <a:pPr algn="just">
              <a:buFont typeface="+mj-lt"/>
            </a:pPr>
            <a:r>
              <a:rPr lang="en-US" altLang="en-US" sz="2400">
                <a:ln/>
                <a:solidFill>
                  <a:schemeClr val="tx1"/>
                </a:solidFill>
                <a:effectLst/>
                <a:latin typeface="Bookman Old Style" panose="02050604050505020204" charset="0"/>
                <a:cs typeface="Bookman Old Style" panose="02050604050505020204" charset="0"/>
              </a:rPr>
              <a:t>FOB (Free on Board)</a:t>
            </a:r>
            <a:endParaRPr lang="en-US" altLang="en-US" sz="2400">
              <a:ln/>
              <a:solidFill>
                <a:schemeClr val="tx1"/>
              </a:solidFill>
              <a:effectLst/>
              <a:latin typeface="Bookman Old Style" panose="02050604050505020204" charset="0"/>
              <a:cs typeface="Bookman Old Style" panose="02050604050505020204" charset="0"/>
            </a:endParaRPr>
          </a:p>
          <a:p>
            <a:pPr algn="just">
              <a:buFont typeface="+mj-lt"/>
            </a:pPr>
            <a:r>
              <a:rPr lang="en-US" altLang="en-US" sz="2400">
                <a:ln/>
                <a:solidFill>
                  <a:schemeClr val="tx1"/>
                </a:solidFill>
                <a:effectLst/>
                <a:latin typeface="Bookman Old Style" panose="02050604050505020204" charset="0"/>
                <a:cs typeface="Bookman Old Style" panose="02050604050505020204" charset="0"/>
              </a:rPr>
              <a:t>Definisi: Penjual menanggung biaya dan risiko hingga barang dimuat ke atas kapal di pelabuhan muat. Moda Transport: Laut dan perairan pedalaman. Tanggung Jawab: Setelah barang di atas kapal, risiko berpindah ke pembeli.</a:t>
            </a:r>
            <a:endParaRPr lang="en-US" altLang="en-US" sz="2400">
              <a:ln/>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17170" y="944245"/>
            <a:ext cx="8661400" cy="5262245"/>
          </a:xfrm>
        </p:spPr>
        <p:txBody>
          <a:bodyPr>
            <a:noAutofit/>
          </a:bodyPr>
          <a:p>
            <a:pPr algn="just"/>
            <a:r>
              <a:rPr lang="en-US" altLang="en-US" sz="1600">
                <a:ln/>
                <a:solidFill>
                  <a:schemeClr val="tx1"/>
                </a:solidFill>
                <a:effectLst/>
                <a:latin typeface="Bookman Old Style" panose="02050604050505020204" charset="0"/>
                <a:cs typeface="Bookman Old Style" panose="02050604050505020204" charset="0"/>
              </a:rPr>
              <a:t>3. Kelompok C – Biaya Ditanggung Penjual, Risiko Berpindah ke Pembeli Saat Pengiriman</a:t>
            </a:r>
            <a:endParaRPr lang="en-US" altLang="en-US" sz="1600">
              <a:ln/>
              <a:solidFill>
                <a:schemeClr val="tx1"/>
              </a:solidFill>
              <a:effectLst/>
              <a:latin typeface="Bookman Old Style" panose="02050604050505020204" charset="0"/>
              <a:cs typeface="Bookman Old Style" panose="02050604050505020204" charset="0"/>
            </a:endParaRPr>
          </a:p>
          <a:p>
            <a:pPr algn="just"/>
            <a:r>
              <a:rPr lang="en-US" altLang="en-US" sz="1600">
                <a:ln/>
                <a:solidFill>
                  <a:schemeClr val="tx1"/>
                </a:solidFill>
                <a:effectLst/>
                <a:latin typeface="Bookman Old Style" panose="02050604050505020204" charset="0"/>
                <a:cs typeface="Bookman Old Style" panose="02050604050505020204" charset="0"/>
              </a:rPr>
              <a:t>CFR (Cost and Freight)</a:t>
            </a:r>
            <a:endParaRPr lang="en-US" altLang="en-US" sz="1600">
              <a:ln/>
              <a:solidFill>
                <a:schemeClr val="tx1"/>
              </a:solidFill>
              <a:effectLst/>
              <a:latin typeface="Bookman Old Style" panose="02050604050505020204" charset="0"/>
              <a:cs typeface="Bookman Old Style" panose="02050604050505020204" charset="0"/>
            </a:endParaRPr>
          </a:p>
          <a:p>
            <a:pPr algn="just"/>
            <a:r>
              <a:rPr lang="en-US" altLang="en-US" sz="1600">
                <a:ln/>
                <a:solidFill>
                  <a:schemeClr val="tx1"/>
                </a:solidFill>
                <a:effectLst/>
                <a:latin typeface="Bookman Old Style" panose="02050604050505020204" charset="0"/>
                <a:cs typeface="Bookman Old Style" panose="02050604050505020204" charset="0"/>
              </a:rPr>
              <a:t>Definisi: Penjual menanggung biaya angkut hingga pelabuhan tujuan. Tanggung Jawab Risiko: Berpindah ke pembeli begitu barang berada di kapal di pelabuhan asal. Moda Transport: Laut.</a:t>
            </a:r>
            <a:endParaRPr lang="en-US" altLang="en-US" sz="1600">
              <a:ln/>
              <a:solidFill>
                <a:schemeClr val="tx1"/>
              </a:solidFill>
              <a:effectLst/>
              <a:latin typeface="Bookman Old Style" panose="02050604050505020204" charset="0"/>
              <a:cs typeface="Bookman Old Style" panose="02050604050505020204" charset="0"/>
            </a:endParaRPr>
          </a:p>
          <a:p>
            <a:pPr algn="just"/>
            <a:endParaRPr lang="en-US" altLang="en-US" sz="1600">
              <a:ln/>
              <a:solidFill>
                <a:schemeClr val="tx1"/>
              </a:solidFill>
              <a:effectLst/>
              <a:latin typeface="Bookman Old Style" panose="02050604050505020204" charset="0"/>
              <a:cs typeface="Bookman Old Style" panose="02050604050505020204" charset="0"/>
            </a:endParaRPr>
          </a:p>
          <a:p>
            <a:pPr algn="just"/>
            <a:r>
              <a:rPr lang="en-US" altLang="en-US" sz="1600">
                <a:ln/>
                <a:solidFill>
                  <a:schemeClr val="tx1"/>
                </a:solidFill>
                <a:effectLst/>
                <a:latin typeface="Bookman Old Style" panose="02050604050505020204" charset="0"/>
                <a:cs typeface="Bookman Old Style" panose="02050604050505020204" charset="0"/>
              </a:rPr>
              <a:t>CIF (Cost, Insurance and Freight)</a:t>
            </a:r>
            <a:endParaRPr lang="en-US" altLang="en-US" sz="1600">
              <a:ln/>
              <a:solidFill>
                <a:schemeClr val="tx1"/>
              </a:solidFill>
              <a:effectLst/>
              <a:latin typeface="Bookman Old Style" panose="02050604050505020204" charset="0"/>
              <a:cs typeface="Bookman Old Style" panose="02050604050505020204" charset="0"/>
            </a:endParaRPr>
          </a:p>
          <a:p>
            <a:pPr algn="just"/>
            <a:r>
              <a:rPr lang="en-US" altLang="en-US" sz="1600">
                <a:ln/>
                <a:solidFill>
                  <a:schemeClr val="tx1"/>
                </a:solidFill>
                <a:effectLst/>
                <a:latin typeface="Bookman Old Style" panose="02050604050505020204" charset="0"/>
                <a:cs typeface="Bookman Old Style" panose="02050604050505020204" charset="0"/>
              </a:rPr>
              <a:t>Definisi: Sama dengan CFR, tetapi penjual juga menyediakan asuransi kargo minimal untuk melindungi pembeli. Moda Transport: Laut.</a:t>
            </a:r>
            <a:endParaRPr lang="en-US" altLang="en-US" sz="1600">
              <a:ln/>
              <a:solidFill>
                <a:schemeClr val="tx1"/>
              </a:solidFill>
              <a:effectLst/>
              <a:latin typeface="Bookman Old Style" panose="02050604050505020204" charset="0"/>
              <a:cs typeface="Bookman Old Style" panose="02050604050505020204" charset="0"/>
            </a:endParaRPr>
          </a:p>
          <a:p>
            <a:pPr algn="just"/>
            <a:endParaRPr lang="en-US" altLang="en-US" sz="1600">
              <a:ln/>
              <a:solidFill>
                <a:schemeClr val="tx1"/>
              </a:solidFill>
              <a:effectLst/>
              <a:latin typeface="Bookman Old Style" panose="02050604050505020204" charset="0"/>
              <a:cs typeface="Bookman Old Style" panose="02050604050505020204" charset="0"/>
            </a:endParaRPr>
          </a:p>
          <a:p>
            <a:pPr algn="just"/>
            <a:r>
              <a:rPr lang="en-US" altLang="en-US" sz="1600">
                <a:ln/>
                <a:solidFill>
                  <a:schemeClr val="tx1"/>
                </a:solidFill>
                <a:effectLst/>
                <a:latin typeface="Bookman Old Style" panose="02050604050505020204" charset="0"/>
                <a:cs typeface="Bookman Old Style" panose="02050604050505020204" charset="0"/>
              </a:rPr>
              <a:t>CPT (Carriage Paid To)</a:t>
            </a:r>
            <a:endParaRPr lang="en-US" altLang="en-US" sz="1600">
              <a:ln/>
              <a:solidFill>
                <a:schemeClr val="tx1"/>
              </a:solidFill>
              <a:effectLst/>
              <a:latin typeface="Bookman Old Style" panose="02050604050505020204" charset="0"/>
              <a:cs typeface="Bookman Old Style" panose="02050604050505020204" charset="0"/>
            </a:endParaRPr>
          </a:p>
          <a:p>
            <a:pPr algn="just"/>
            <a:r>
              <a:rPr lang="en-US" altLang="en-US" sz="1600">
                <a:ln/>
                <a:solidFill>
                  <a:schemeClr val="tx1"/>
                </a:solidFill>
                <a:effectLst/>
                <a:latin typeface="Bookman Old Style" panose="02050604050505020204" charset="0"/>
                <a:cs typeface="Bookman Old Style" panose="02050604050505020204" charset="0"/>
              </a:rPr>
              <a:t>Definisi: Penjual menanggung biaya pengangkutan hingga tujuan yang ditentukan. Tanggung Jawab Risiko: Berpindah ke pembeli begitu barang diserahkan ke pengangkut di tempat asal. Moda Transport: Semua jenis transportasi.</a:t>
            </a:r>
            <a:endParaRPr lang="en-US" altLang="en-US" sz="1600">
              <a:ln/>
              <a:solidFill>
                <a:schemeClr val="tx1"/>
              </a:solidFill>
              <a:effectLst/>
              <a:latin typeface="Bookman Old Style" panose="02050604050505020204" charset="0"/>
              <a:cs typeface="Bookman Old Style" panose="02050604050505020204" charset="0"/>
            </a:endParaRPr>
          </a:p>
          <a:p>
            <a:pPr algn="just"/>
            <a:endParaRPr lang="en-US" altLang="en-US" sz="1600">
              <a:ln/>
              <a:solidFill>
                <a:schemeClr val="tx1"/>
              </a:solidFill>
              <a:effectLst/>
              <a:latin typeface="Bookman Old Style" panose="02050604050505020204" charset="0"/>
              <a:cs typeface="Bookman Old Style" panose="02050604050505020204" charset="0"/>
            </a:endParaRPr>
          </a:p>
          <a:p>
            <a:pPr algn="just"/>
            <a:r>
              <a:rPr lang="en-US" altLang="en-US" sz="1600">
                <a:ln/>
                <a:solidFill>
                  <a:schemeClr val="tx1"/>
                </a:solidFill>
                <a:effectLst/>
                <a:latin typeface="Bookman Old Style" panose="02050604050505020204" charset="0"/>
                <a:cs typeface="Bookman Old Style" panose="02050604050505020204" charset="0"/>
              </a:rPr>
              <a:t>CIP (Carriage and Insurance Paid To)</a:t>
            </a:r>
            <a:endParaRPr lang="en-US" altLang="en-US" sz="1600">
              <a:ln/>
              <a:solidFill>
                <a:schemeClr val="tx1"/>
              </a:solidFill>
              <a:effectLst/>
              <a:latin typeface="Bookman Old Style" panose="02050604050505020204" charset="0"/>
              <a:cs typeface="Bookman Old Style" panose="02050604050505020204" charset="0"/>
            </a:endParaRPr>
          </a:p>
          <a:p>
            <a:pPr algn="just"/>
            <a:r>
              <a:rPr lang="en-US" altLang="en-US" sz="1600">
                <a:ln/>
                <a:solidFill>
                  <a:schemeClr val="tx1"/>
                </a:solidFill>
                <a:effectLst/>
                <a:latin typeface="Bookman Old Style" panose="02050604050505020204" charset="0"/>
                <a:cs typeface="Bookman Old Style" panose="02050604050505020204" charset="0"/>
              </a:rPr>
              <a:t>Definisi: Sama seperti CPT, tetapi penjual juga menanggung asuransi barang minimal. Moda Transport: Semua jenis transportasi.</a:t>
            </a:r>
            <a:endParaRPr lang="en-US" altLang="en-US" sz="1600">
              <a:ln/>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41935" y="864235"/>
            <a:ext cx="8805545" cy="5310505"/>
          </a:xfrm>
        </p:spPr>
        <p:txBody>
          <a:bodyPr>
            <a:noAutofit/>
          </a:bodyPr>
          <a:p>
            <a:pPr algn="just"/>
            <a:r>
              <a:rPr lang="en-US" altLang="en-US" sz="2000">
                <a:ln/>
                <a:solidFill>
                  <a:schemeClr val="tx1"/>
                </a:solidFill>
                <a:effectLst/>
                <a:latin typeface="Bookman Old Style" panose="02050604050505020204" charset="0"/>
                <a:cs typeface="Bookman Old Style" panose="02050604050505020204" charset="0"/>
              </a:rPr>
              <a:t>4. Kelompok D – Penyerahan barang ke tujuan ditanggung penjual</a:t>
            </a:r>
            <a:endParaRPr lang="en-US" altLang="en-US" sz="2000">
              <a:ln/>
              <a:solidFill>
                <a:schemeClr val="tx1"/>
              </a:solidFill>
              <a:effectLst/>
              <a:latin typeface="Bookman Old Style" panose="02050604050505020204" charset="0"/>
              <a:cs typeface="Bookman Old Style" panose="02050604050505020204" charset="0"/>
            </a:endParaRPr>
          </a:p>
          <a:p>
            <a:pPr algn="just"/>
            <a:r>
              <a:rPr lang="en-US" altLang="en-US" sz="2000">
                <a:ln/>
                <a:solidFill>
                  <a:schemeClr val="tx1"/>
                </a:solidFill>
                <a:effectLst/>
                <a:latin typeface="Bookman Old Style" panose="02050604050505020204" charset="0"/>
                <a:cs typeface="Bookman Old Style" panose="02050604050505020204" charset="0"/>
              </a:rPr>
              <a:t>DAP (Delivered at Place)</a:t>
            </a:r>
            <a:endParaRPr lang="en-US" altLang="en-US" sz="2000">
              <a:ln/>
              <a:solidFill>
                <a:schemeClr val="tx1"/>
              </a:solidFill>
              <a:effectLst/>
              <a:latin typeface="Bookman Old Style" panose="02050604050505020204" charset="0"/>
              <a:cs typeface="Bookman Old Style" panose="02050604050505020204" charset="0"/>
            </a:endParaRPr>
          </a:p>
          <a:p>
            <a:pPr algn="just"/>
            <a:r>
              <a:rPr lang="en-US" altLang="en-US" sz="2000">
                <a:ln/>
                <a:solidFill>
                  <a:schemeClr val="tx1"/>
                </a:solidFill>
                <a:effectLst/>
                <a:latin typeface="Bookman Old Style" panose="02050604050505020204" charset="0"/>
                <a:cs typeface="Bookman Old Style" panose="02050604050505020204" charset="0"/>
              </a:rPr>
              <a:t>Definisi: Penjual menanggung seluruh biaya dan risiko sampai barang tiba di lokasi tujuan. Pembongkaran: Tidak termasuk. Moda Transport: Semua jenis.</a:t>
            </a:r>
            <a:endParaRPr lang="en-US" altLang="en-US" sz="2000">
              <a:ln/>
              <a:solidFill>
                <a:schemeClr val="tx1"/>
              </a:solidFill>
              <a:effectLst/>
              <a:latin typeface="Bookman Old Style" panose="02050604050505020204" charset="0"/>
              <a:cs typeface="Bookman Old Style" panose="02050604050505020204" charset="0"/>
            </a:endParaRPr>
          </a:p>
          <a:p>
            <a:pPr algn="just"/>
            <a:endParaRPr lang="en-US" altLang="en-US" sz="2000">
              <a:ln/>
              <a:solidFill>
                <a:schemeClr val="tx1"/>
              </a:solidFill>
              <a:effectLst/>
              <a:latin typeface="Bookman Old Style" panose="02050604050505020204" charset="0"/>
              <a:cs typeface="Bookman Old Style" panose="02050604050505020204" charset="0"/>
            </a:endParaRPr>
          </a:p>
          <a:p>
            <a:pPr algn="just"/>
            <a:r>
              <a:rPr lang="en-US" altLang="en-US" sz="2000">
                <a:ln/>
                <a:solidFill>
                  <a:schemeClr val="tx1"/>
                </a:solidFill>
                <a:effectLst/>
                <a:latin typeface="Bookman Old Style" panose="02050604050505020204" charset="0"/>
                <a:cs typeface="Bookman Old Style" panose="02050604050505020204" charset="0"/>
              </a:rPr>
              <a:t>DPU (Delivered at Place Unloaded)</a:t>
            </a:r>
            <a:endParaRPr lang="en-US" altLang="en-US" sz="2000">
              <a:ln/>
              <a:solidFill>
                <a:schemeClr val="tx1"/>
              </a:solidFill>
              <a:effectLst/>
              <a:latin typeface="Bookman Old Style" panose="02050604050505020204" charset="0"/>
              <a:cs typeface="Bookman Old Style" panose="02050604050505020204" charset="0"/>
            </a:endParaRPr>
          </a:p>
          <a:p>
            <a:pPr algn="just"/>
            <a:r>
              <a:rPr lang="en-US" altLang="en-US" sz="2000">
                <a:ln/>
                <a:solidFill>
                  <a:schemeClr val="tx1"/>
                </a:solidFill>
                <a:effectLst/>
                <a:latin typeface="Bookman Old Style" panose="02050604050505020204" charset="0"/>
                <a:cs typeface="Bookman Old Style" panose="02050604050505020204" charset="0"/>
              </a:rPr>
              <a:t>Definisi: Penjual menanggung biaya dan risiko sampai barang tiba di tujuan dan dibongkar. Pembongkaran: Termasuk. Moda Transport: Semua jenis. Menggantikan DAT pada Incoterms 2020.</a:t>
            </a:r>
            <a:endParaRPr lang="en-US" altLang="en-US" sz="2000">
              <a:ln/>
              <a:solidFill>
                <a:schemeClr val="tx1"/>
              </a:solidFill>
              <a:effectLst/>
              <a:latin typeface="Bookman Old Style" panose="02050604050505020204" charset="0"/>
              <a:cs typeface="Bookman Old Style" panose="02050604050505020204" charset="0"/>
            </a:endParaRPr>
          </a:p>
          <a:p>
            <a:pPr algn="just"/>
            <a:endParaRPr lang="en-US" altLang="en-US" sz="2000">
              <a:ln/>
              <a:solidFill>
                <a:schemeClr val="tx1"/>
              </a:solidFill>
              <a:effectLst/>
              <a:latin typeface="Bookman Old Style" panose="02050604050505020204" charset="0"/>
              <a:cs typeface="Bookman Old Style" panose="02050604050505020204" charset="0"/>
            </a:endParaRPr>
          </a:p>
          <a:p>
            <a:pPr algn="just"/>
            <a:r>
              <a:rPr lang="en-US" altLang="en-US" sz="2000">
                <a:ln/>
                <a:solidFill>
                  <a:schemeClr val="tx1"/>
                </a:solidFill>
                <a:effectLst/>
                <a:latin typeface="Bookman Old Style" panose="02050604050505020204" charset="0"/>
                <a:cs typeface="Bookman Old Style" panose="02050604050505020204" charset="0"/>
              </a:rPr>
              <a:t>DDP (Delivered Duty Paid)</a:t>
            </a:r>
            <a:endParaRPr lang="en-US" altLang="en-US" sz="2000">
              <a:ln/>
              <a:solidFill>
                <a:schemeClr val="tx1"/>
              </a:solidFill>
              <a:effectLst/>
              <a:latin typeface="Bookman Old Style" panose="02050604050505020204" charset="0"/>
              <a:cs typeface="Bookman Old Style" panose="02050604050505020204" charset="0"/>
            </a:endParaRPr>
          </a:p>
          <a:p>
            <a:pPr algn="just"/>
            <a:r>
              <a:rPr lang="en-US" altLang="en-US" sz="2000">
                <a:ln/>
                <a:solidFill>
                  <a:schemeClr val="tx1"/>
                </a:solidFill>
                <a:effectLst/>
                <a:latin typeface="Bookman Old Style" panose="02050604050505020204" charset="0"/>
                <a:cs typeface="Bookman Old Style" panose="02050604050505020204" charset="0"/>
              </a:rPr>
              <a:t>Definisi: Penjual menanggung semua biaya dan risiko, termasuk bea cukai, pajak, dan semua biaya impor hingga barang siap digunakan di tujuan. Moda Transport: Semua jenis. Keunggulan: Sangat nyaman bagi pembeli.</a:t>
            </a:r>
            <a:endParaRPr lang="en-US" altLang="en-US" sz="2000">
              <a:ln/>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1">
            <a:extLst>
              <a:ext uri="{28A0092B-C50C-407E-A947-70E740481C1C}">
                <a14:useLocalDpi xmlns:a14="http://schemas.microsoft.com/office/drawing/2010/main" val="0"/>
              </a:ext>
            </a:extLst>
          </a:blip>
          <a:srcRect/>
          <a:stretch>
            <a:fillRect/>
          </a:stretch>
        </p:blipFill>
        <p:spPr>
          <a:xfrm>
            <a:off x="3779862" y="4077426"/>
            <a:ext cx="1512168" cy="2052789"/>
          </a:xfrm>
          <a:prstGeom prst="rect">
            <a:avLst/>
          </a:prstGeom>
        </p:spPr>
      </p:pic>
      <p:sp>
        <p:nvSpPr>
          <p:cNvPr id="4" name="Content Placeholder 2"/>
          <p:cNvSpPr txBox="1"/>
          <p:nvPr/>
        </p:nvSpPr>
        <p:spPr>
          <a:xfrm>
            <a:off x="232410" y="674370"/>
            <a:ext cx="8745855" cy="5625465"/>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buFont typeface="Arial" panose="020B0604020202020204" pitchFamily="34" charset="0"/>
            </a:pPr>
            <a:r>
              <a:rPr lang="en-US" altLang="en-US" sz="2500" dirty="0">
                <a:solidFill>
                  <a:schemeClr val="tx1"/>
                </a:solidFill>
                <a:effectLst/>
                <a:latin typeface="Bookman Old Style" panose="02050604050505020204" charset="0"/>
                <a:cs typeface="Bookman Old Style" panose="02050604050505020204" charset="0"/>
              </a:rPr>
              <a:t>Versi terbaru: Incoterms 2020, efektif sejak 1 Januari 2020. Versi ini menggantikan Incoterms 2010.</a:t>
            </a:r>
            <a:endParaRPr lang="en-US" altLang="en-US" sz="2500" dirty="0">
              <a:solidFill>
                <a:schemeClr val="tx1"/>
              </a:solidFill>
              <a:effectLst/>
              <a:latin typeface="Bookman Old Style" panose="02050604050505020204" charset="0"/>
              <a:cs typeface="Bookman Old Style" panose="02050604050505020204" charset="0"/>
            </a:endParaRPr>
          </a:p>
          <a:p>
            <a:pPr algn="r">
              <a:buFont typeface="Arial" panose="020B0604020202020204" pitchFamily="34" charset="0"/>
            </a:pPr>
            <a:r>
              <a:rPr lang="en-US" altLang="en-US" sz="2500" dirty="0">
                <a:solidFill>
                  <a:schemeClr val="tx1"/>
                </a:solidFill>
                <a:effectLst/>
                <a:latin typeface="Bookman Old Style" panose="02050604050505020204" charset="0"/>
                <a:cs typeface="Bookman Old Style" panose="02050604050505020204" charset="0"/>
              </a:rPr>
              <a:t>Perubahan penting pada Incoterms 2020 meliputi:</a:t>
            </a:r>
            <a:endParaRPr lang="en-US" altLang="en-US" sz="2500" dirty="0">
              <a:solidFill>
                <a:schemeClr val="tx1"/>
              </a:solidFill>
              <a:effectLst/>
              <a:latin typeface="Bookman Old Style" panose="02050604050505020204" charset="0"/>
              <a:cs typeface="Bookman Old Style" panose="02050604050505020204" charset="0"/>
            </a:endParaRPr>
          </a:p>
          <a:p>
            <a:pPr algn="r">
              <a:buFont typeface="Arial" panose="020B0604020202020204" pitchFamily="34" charset="0"/>
            </a:pPr>
            <a:r>
              <a:rPr lang="en-US" altLang="en-US" sz="2500" dirty="0">
                <a:solidFill>
                  <a:schemeClr val="tx1"/>
                </a:solidFill>
                <a:effectLst/>
                <a:latin typeface="Bookman Old Style" panose="02050604050505020204" charset="0"/>
                <a:cs typeface="Bookman Old Style" panose="02050604050505020204" charset="0"/>
              </a:rPr>
              <a:t>Penggantian DAT dengan DPU (Delivered at Place Unloaded) untuk kejelasan lokasi pembongkaran.</a:t>
            </a:r>
            <a:endParaRPr lang="en-US" altLang="en-US" sz="2500" dirty="0">
              <a:solidFill>
                <a:schemeClr val="tx1"/>
              </a:solidFill>
              <a:effectLst/>
              <a:latin typeface="Bookman Old Style" panose="02050604050505020204" charset="0"/>
              <a:cs typeface="Bookman Old Style" panose="02050604050505020204" charset="0"/>
            </a:endParaRPr>
          </a:p>
          <a:p>
            <a:pPr algn="r">
              <a:buFont typeface="Arial" panose="020B0604020202020204" pitchFamily="34" charset="0"/>
            </a:pPr>
            <a:r>
              <a:rPr lang="en-US" altLang="en-US" sz="2500" dirty="0">
                <a:solidFill>
                  <a:schemeClr val="tx1"/>
                </a:solidFill>
                <a:effectLst/>
                <a:latin typeface="Bookman Old Style" panose="02050604050505020204" charset="0"/>
                <a:cs typeface="Bookman Old Style" panose="02050604050505020204" charset="0"/>
              </a:rPr>
              <a:t>Penambahan opsi Bill of Lading on-board untuk FCA.</a:t>
            </a:r>
            <a:endParaRPr lang="en-US" altLang="en-US" sz="2500" dirty="0">
              <a:solidFill>
                <a:schemeClr val="tx1"/>
              </a:solidFill>
              <a:effectLst/>
              <a:latin typeface="Bookman Old Style" panose="02050604050505020204" charset="0"/>
              <a:cs typeface="Bookman Old Style" panose="02050604050505020204" charset="0"/>
            </a:endParaRPr>
          </a:p>
          <a:p>
            <a:pPr algn="r">
              <a:buFont typeface="Arial" panose="020B0604020202020204" pitchFamily="34" charset="0"/>
            </a:pPr>
            <a:r>
              <a:rPr lang="en-US" altLang="en-US" sz="2500" dirty="0">
                <a:solidFill>
                  <a:schemeClr val="tx1"/>
                </a:solidFill>
                <a:effectLst/>
                <a:latin typeface="Bookman Old Style" panose="02050604050505020204" charset="0"/>
                <a:cs typeface="Bookman Old Style" panose="02050604050505020204" charset="0"/>
              </a:rPr>
              <a:t>Perbedaan tingkat asuransi antara CIP dan CIF.</a:t>
            </a:r>
            <a:endParaRPr lang="en-US" altLang="en-US" sz="2500" dirty="0">
              <a:solidFill>
                <a:schemeClr val="tx1"/>
              </a:solidFill>
              <a:effectLst/>
              <a:latin typeface="Bookman Old Style" panose="02050604050505020204" charset="0"/>
              <a:cs typeface="Bookman Old Style" panose="02050604050505020204" charset="0"/>
            </a:endParaRPr>
          </a:p>
          <a:p>
            <a:pPr algn="r">
              <a:buFont typeface="Arial" panose="020B0604020202020204" pitchFamily="34" charset="0"/>
            </a:pPr>
            <a:r>
              <a:rPr lang="en-US" altLang="en-US" sz="2500" dirty="0">
                <a:solidFill>
                  <a:schemeClr val="tx1"/>
                </a:solidFill>
                <a:effectLst/>
                <a:latin typeface="Bookman Old Style" panose="02050604050505020204" charset="0"/>
                <a:cs typeface="Bookman Old Style" panose="02050604050505020204" charset="0"/>
              </a:rPr>
              <a:t>Penyempurnaan pembagian biaya, risiko, dan kewajiban keamanan transportasi.</a:t>
            </a:r>
            <a:endParaRPr lang="en-US" altLang="en-US" sz="2500" dirty="0">
              <a:solidFill>
                <a:schemeClr val="tx1"/>
              </a:solidFill>
              <a:effectLst/>
              <a:latin typeface="Bookman Old Style" panose="02050604050505020204" charset="0"/>
              <a:cs typeface="Bookman Old Style" panose="02050604050505020204" charset="0"/>
            </a:endParaRPr>
          </a:p>
          <a:p>
            <a:pPr algn="r">
              <a:buFont typeface="Arial" panose="020B0604020202020204" pitchFamily="34" charset="0"/>
            </a:pPr>
            <a:r>
              <a:rPr lang="en-US" altLang="en-US" sz="2500" dirty="0">
                <a:solidFill>
                  <a:schemeClr val="tx1"/>
                </a:solidFill>
                <a:effectLst/>
                <a:latin typeface="Bookman Old Style" panose="02050604050505020204" charset="0"/>
                <a:cs typeface="Bookman Old Style" panose="02050604050505020204" charset="0"/>
              </a:rPr>
              <a:t>Incoterms 2020 masih menjadi acuan utama dalam perdagangan internasional sampai diterbitkannya versi baru oleh ICC, yang biasanya diperbarui setiap satu dekade (next update diperkirakan 2030).</a:t>
            </a:r>
            <a:endParaRPr lang="en-US" altLang="en-US" sz="2500" dirty="0">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175895" y="828675"/>
            <a:ext cx="8632825" cy="5464175"/>
          </a:xfrm>
        </p:spPr>
        <p:txBody>
          <a:bodyPr>
            <a:normAutofit lnSpcReduction="10000"/>
          </a:bodyPr>
          <a:p>
            <a:pPr algn="just"/>
            <a:r>
              <a:rPr lang="en-US">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rPr>
              <a:t>Contoh Kasus terkait Incoterms:</a:t>
            </a:r>
            <a:endParaRPr lang="en-US">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endParaRPr>
          </a:p>
          <a:p>
            <a:pPr algn="just"/>
            <a:endParaRPr lang="en-US">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sz="4000" b="1"/>
              <a:t>	</a:t>
            </a:r>
            <a:endParaRPr lang="en-US" sz="4000" b="1"/>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altLang="id-ID" sz="4000" b="1">
                <a:sym typeface="Wingdings" panose="05000000000000000000" pitchFamily="2" charset="2"/>
              </a:rPr>
              <a:t>D.O.N.E</a:t>
            </a:r>
            <a:r>
              <a:rPr lang="id-ID" sz="4000" b="1"/>
              <a:t> </a:t>
            </a:r>
            <a:r>
              <a:rPr lang="id-ID" sz="4000" b="1">
                <a:sym typeface="Wingdings" panose="05000000000000000000" pitchFamily="2" charset="2"/>
              </a:rPr>
              <a:t></a:t>
            </a:r>
            <a:endParaRPr lang="id-ID" sz="4000" b="1">
              <a:sym typeface="Wingdings" panose="05000000000000000000" pitchFamily="2" charset="2"/>
            </a:endParaRPr>
          </a:p>
          <a:p>
            <a:r>
              <a:rPr lang="en-US" sz="4000" b="1" dirty="0"/>
              <a:t>TERIMA KASIIII</a:t>
            </a:r>
            <a:endParaRPr lang="en-US" sz="4000" b="1" dirty="0"/>
          </a:p>
        </p:txBody>
      </p:sp>
    </p:spTree>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defRPr/>
            </a:pPr>
            <a:endParaRPr kumimoji="0" lang="id-ID" sz="3600" b="1" i="0" u="none" strike="noStrike" kern="1200" cap="none" spc="0" normalizeH="0" baseline="0" noProof="0" dirty="0">
              <a:ln>
                <a:noFill/>
              </a:ln>
              <a:solidFill>
                <a:srgbClr val="C00000"/>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p:nvPr/>
        </p:nvSpPr>
        <p:spPr>
          <a:xfrm>
            <a:off x="324485" y="835660"/>
            <a:ext cx="7886700" cy="5290820"/>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just"/>
            <a:r>
              <a:rPr lang="en-US" altLang="en-US" dirty="0">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rPr>
              <a:t>Pengertian</a:t>
            </a:r>
            <a:endParaRPr lang="en-US" altLang="en-US" dirty="0">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endParaRPr>
          </a:p>
          <a:p>
            <a:pPr algn="just"/>
            <a:endParaRPr lang="en-US" altLang="en-US" dirty="0">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endParaRPr>
          </a:p>
          <a:p>
            <a:pPr algn="just"/>
            <a:r>
              <a:rPr lang="en-US" altLang="en-US" dirty="0">
                <a:solidFill>
                  <a:schemeClr val="tx1"/>
                </a:solidFill>
                <a:effectLst/>
                <a:latin typeface="Bookman Old Style" panose="02050604050505020204" charset="0"/>
                <a:cs typeface="Bookman Old Style" panose="02050604050505020204" charset="0"/>
              </a:rPr>
              <a:t>Incoterms (International Comercial Terms) adalah persyaratan pengiriman Internasioanal terstandar yang berfungsi sebagai kontrak antara penjual dan pembeli serta berisikan semua tugas (taks), resiko pengangkutan (risk of shipment) dan biaya (cost of transport) yang terkait dengan transaksi barang di seluruh dunia.</a:t>
            </a:r>
            <a:endParaRPr lang="en-US" altLang="en-US" dirty="0">
              <a:solidFill>
                <a:schemeClr val="tx1"/>
              </a:solidFill>
              <a:effectLst/>
              <a:latin typeface="Bookman Old Style" panose="02050604050505020204" charset="0"/>
              <a:cs typeface="Bookman Old Style" panose="02050604050505020204" charset="0"/>
            </a:endParaRPr>
          </a:p>
        </p:txBody>
      </p:sp>
      <p:sp>
        <p:nvSpPr>
          <p:cNvPr id="8" name="Text Box 7"/>
          <p:cNvSpPr txBox="1"/>
          <p:nvPr/>
        </p:nvSpPr>
        <p:spPr>
          <a:xfrm>
            <a:off x="4102100" y="297815"/>
            <a:ext cx="3048000" cy="368300"/>
          </a:xfrm>
          <a:prstGeom prst="rect">
            <a:avLst/>
          </a:prstGeom>
          <a:noFill/>
        </p:spPr>
        <p:txBody>
          <a:bodyPr wrap="square" rtlCol="0">
            <a:spAutoFit/>
          </a:bodyPr>
          <a:p>
            <a:endParaRPr lang="en-US"/>
          </a:p>
        </p:txBody>
      </p:sp>
    </p:spTree>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320040" y="917575"/>
            <a:ext cx="8523605" cy="5446395"/>
          </a:xfrm>
        </p:spPr>
        <p:txBody>
          <a:bodyPr>
            <a:normAutofit lnSpcReduction="20000"/>
            <a:scene3d>
              <a:camera prst="orthographicFront"/>
              <a:lightRig rig="threePt" dir="t"/>
            </a:scene3d>
          </a:bodyPr>
          <a:p>
            <a:pPr algn="just"/>
            <a:r>
              <a:rPr lang="en-US">
                <a:solidFill>
                  <a:schemeClr val="tx1"/>
                </a:solidFill>
                <a:effectLst/>
                <a:latin typeface="Bookman Old Style" panose="02050604050505020204" charset="0"/>
                <a:cs typeface="Bookman Old Style" panose="02050604050505020204" charset="0"/>
              </a:rPr>
              <a:t>Incoterms ada syarat perdagangan yang diberlakukan pada kontrak penjualan (contratcs of sale) bukan pada kontrak pengangkutan.</a:t>
            </a:r>
            <a:endParaRPr lang="en-US">
              <a:solidFill>
                <a:schemeClr val="tx1"/>
              </a:solidFill>
              <a:effectLst/>
              <a:latin typeface="Bookman Old Style" panose="02050604050505020204" charset="0"/>
              <a:cs typeface="Bookman Old Style" panose="02050604050505020204" charset="0"/>
            </a:endParaRPr>
          </a:p>
          <a:p>
            <a:pPr algn="just"/>
            <a:endParaRPr lang="en-US">
              <a:solidFill>
                <a:schemeClr val="tx1"/>
              </a:solidFill>
              <a:effectLst/>
              <a:latin typeface="Bookman Old Style" panose="02050604050505020204" charset="0"/>
              <a:cs typeface="Bookman Old Style" panose="02050604050505020204" charset="0"/>
            </a:endParaRPr>
          </a:p>
          <a:p>
            <a:pPr algn="just"/>
            <a:r>
              <a:rPr lang="en-US">
                <a:solidFill>
                  <a:schemeClr val="tx1"/>
                </a:solidFill>
                <a:effectLst/>
                <a:latin typeface="Bookman Old Style" panose="02050604050505020204" charset="0"/>
                <a:cs typeface="Bookman Old Style" panose="02050604050505020204" charset="0"/>
              </a:rPr>
              <a:t>Melalui Inconterm tanggungjawab penjual dan pembeli dalam perdagangan Internasional dijelaskan secara rinci dan menjadi salah satu bagian penting dalam kontrak, terutama bagian berhubungan langsung dengan syarat pengangkutan atau penyerahan barang.</a:t>
            </a:r>
            <a:endParaRPr lang="en-US">
              <a:solidFill>
                <a:schemeClr val="tx1"/>
              </a:solidFill>
              <a:effectLst/>
              <a:latin typeface="Bookman Old Style" panose="02050604050505020204" charset="0"/>
              <a:cs typeface="Bookman Old Style" panose="02050604050505020204" charset="0"/>
            </a:endParaRPr>
          </a:p>
          <a:p>
            <a:pPr algn="just"/>
            <a:endParaRPr lang="en-US">
              <a:solidFill>
                <a:schemeClr val="tx1"/>
              </a:solidFill>
              <a:effectLst/>
              <a:latin typeface="Bookman Old Style" panose="02050604050505020204" charset="0"/>
              <a:cs typeface="Bookman Old Style" panose="02050604050505020204" charset="0"/>
            </a:endParaRPr>
          </a:p>
          <a:p>
            <a:pPr algn="just"/>
            <a:r>
              <a:rPr lang="en-US">
                <a:solidFill>
                  <a:schemeClr val="tx1"/>
                </a:solidFill>
                <a:effectLst/>
                <a:latin typeface="Bookman Old Style" panose="02050604050505020204" charset="0"/>
                <a:cs typeface="Bookman Old Style" panose="02050604050505020204" charset="0"/>
              </a:rPr>
              <a:t>Hal ini untuk mencegah tuntutan dan sengketa perdagangan berkaitan hak dan kewajiban.</a:t>
            </a:r>
            <a:endParaRPr lang="en-US">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17170" y="847090"/>
            <a:ext cx="8565515" cy="5367020"/>
          </a:xfrm>
        </p:spPr>
        <p:txBody>
          <a:bodyPr>
            <a:noAutofit/>
          </a:bodyPr>
          <a:p>
            <a:pPr algn="just"/>
            <a:r>
              <a:rPr lang="en-US" altLang="en-US" sz="1900">
                <a:ln/>
                <a:solidFill>
                  <a:schemeClr val="tx1"/>
                </a:solidFill>
                <a:effectLst/>
                <a:latin typeface="Bookman Old Style" panose="02050604050505020204" charset="0"/>
                <a:cs typeface="Bookman Old Style" panose="02050604050505020204" charset="0"/>
              </a:rPr>
              <a:t>Incoterms:seperangkat aturan yang ditetapkan oleh Kamar Dagang Internasional (ICC) untuk mengatur tanggung jawab antara penjual dan pembeli dalam perdagangan internasional. Yang digunakan dalam konteks perdagangan internasional untuk menjelaskan hak dan kewajiban antara penjual dan pembeli terkait pengiriman barang.</a:t>
            </a:r>
            <a:endParaRPr lang="en-US" altLang="en-US" sz="1900">
              <a:ln/>
              <a:solidFill>
                <a:schemeClr val="tx1"/>
              </a:solidFill>
              <a:effectLst/>
              <a:latin typeface="Bookman Old Style" panose="02050604050505020204" charset="0"/>
              <a:cs typeface="Bookman Old Style" panose="02050604050505020204" charset="0"/>
            </a:endParaRPr>
          </a:p>
          <a:p>
            <a:pPr algn="just"/>
            <a:endParaRPr lang="en-US" altLang="en-US" sz="1900">
              <a:ln/>
              <a:solidFill>
                <a:schemeClr val="tx1"/>
              </a:solidFill>
              <a:effectLst/>
              <a:latin typeface="Bookman Old Style" panose="02050604050505020204" charset="0"/>
              <a:cs typeface="Bookman Old Style" panose="02050604050505020204" charset="0"/>
            </a:endParaRPr>
          </a:p>
          <a:p>
            <a:pPr algn="just"/>
            <a:r>
              <a:rPr lang="en-US" altLang="en-US" sz="1900">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rPr>
              <a:t>TUJUAN</a:t>
            </a:r>
            <a:endParaRPr lang="en-US" altLang="en-US" sz="1900">
              <a:ln/>
              <a:solidFill>
                <a:schemeClr val="tx1"/>
              </a:solidFill>
              <a:effectLst/>
              <a:latin typeface="Bookman Old Style" panose="02050604050505020204" charset="0"/>
              <a:cs typeface="Bookman Old Style" panose="02050604050505020204" charset="0"/>
            </a:endParaRPr>
          </a:p>
          <a:p>
            <a:pPr marL="342900" indent="-342900" algn="just">
              <a:buFont typeface="+mj-lt"/>
              <a:buAutoNum type="alphaUcPeriod"/>
            </a:pPr>
            <a:r>
              <a:rPr lang="en-US" altLang="en-US" sz="1900">
                <a:ln/>
                <a:solidFill>
                  <a:schemeClr val="tx1"/>
                </a:solidFill>
                <a:effectLst/>
                <a:latin typeface="Bookman Old Style" panose="02050604050505020204" charset="0"/>
                <a:cs typeface="Bookman Old Style" panose="02050604050505020204" charset="0"/>
              </a:rPr>
              <a:t>Mengatur tanggung jawab: Menentukan siapa yang bertanggung jawab atas biaya, risiko, dan tugas yang terkait dengan pengiriman barang.</a:t>
            </a:r>
            <a:endParaRPr lang="en-US" altLang="en-US" sz="1900">
              <a:ln/>
              <a:solidFill>
                <a:schemeClr val="tx1"/>
              </a:solidFill>
              <a:effectLst/>
              <a:latin typeface="Bookman Old Style" panose="02050604050505020204" charset="0"/>
              <a:cs typeface="Bookman Old Style" panose="02050604050505020204" charset="0"/>
            </a:endParaRPr>
          </a:p>
          <a:p>
            <a:pPr marL="342900" indent="-342900" algn="just">
              <a:buFont typeface="+mj-lt"/>
              <a:buAutoNum type="alphaUcPeriod"/>
            </a:pPr>
            <a:r>
              <a:rPr lang="en-US" altLang="en-US" sz="1900">
                <a:ln/>
                <a:solidFill>
                  <a:schemeClr val="tx1"/>
                </a:solidFill>
                <a:effectLst/>
                <a:latin typeface="Bookman Old Style" panose="02050604050505020204" charset="0"/>
                <a:cs typeface="Bookman Old Style" panose="02050604050505020204" charset="0"/>
              </a:rPr>
              <a:t>Mengurangi kesalahpahaman: Meminimalisir potensi kesalahpahaman yang dapat terjadi antara pihak-pihak yang terlibat dalam transaksi internasional, terutama karena perbedaan bahasa dan praktik perdagangan di berbagai negara. </a:t>
            </a:r>
            <a:endParaRPr lang="en-US" altLang="en-US" sz="1900">
              <a:ln/>
              <a:solidFill>
                <a:schemeClr val="tx1"/>
              </a:solidFill>
              <a:effectLst/>
              <a:latin typeface="Bookman Old Style" panose="02050604050505020204" charset="0"/>
              <a:cs typeface="Bookman Old Style" panose="02050604050505020204" charset="0"/>
            </a:endParaRPr>
          </a:p>
          <a:p>
            <a:pPr marL="342900" indent="-342900" algn="just">
              <a:buFont typeface="+mj-lt"/>
              <a:buAutoNum type="alphaUcPeriod"/>
            </a:pPr>
            <a:r>
              <a:rPr lang="en-US" altLang="en-US" sz="1900">
                <a:ln/>
                <a:solidFill>
                  <a:schemeClr val="tx1"/>
                </a:solidFill>
                <a:effectLst/>
                <a:latin typeface="Bookman Old Style" panose="02050604050505020204" charset="0"/>
                <a:cs typeface="Bookman Old Style" panose="02050604050505020204" charset="0"/>
              </a:rPr>
              <a:t>Memberikan pilihan syarat pengiriman: Memberikan opsi kepada importir dan eksportir mengenai syarat pengiriman yang sesuai dengan kebutuhan mereka. </a:t>
            </a:r>
            <a:endParaRPr lang="en-US" altLang="en-US" sz="1900">
              <a:ln/>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01295" y="904240"/>
            <a:ext cx="8606790" cy="5389245"/>
          </a:xfrm>
        </p:spPr>
        <p:txBody>
          <a:bodyPr/>
          <a:p>
            <a:pPr marL="514350" indent="-514350" algn="just">
              <a:buFont typeface="+mj-lt"/>
              <a:buAutoNum type="alphaUcPeriod" startAt="4"/>
            </a:pPr>
            <a:r>
              <a:rPr lang="en-US" sz="2400">
                <a:ln/>
                <a:solidFill>
                  <a:schemeClr val="tx1"/>
                </a:solidFill>
                <a:effectLst/>
                <a:latin typeface="Bookman Old Style" panose="02050604050505020204" charset="0"/>
                <a:cs typeface="Bookman Old Style" panose="02050604050505020204" charset="0"/>
              </a:rPr>
              <a:t>Menetapkan Hak dan Kewajiban Para Pihak</a:t>
            </a:r>
            <a:endParaRPr lang="en-US" sz="2400">
              <a:ln/>
              <a:solidFill>
                <a:schemeClr val="tx1"/>
              </a:solidFill>
              <a:effectLst/>
              <a:latin typeface="Bookman Old Style" panose="02050604050505020204" charset="0"/>
              <a:cs typeface="Bookman Old Style" panose="02050604050505020204" charset="0"/>
            </a:endParaRPr>
          </a:p>
          <a:p>
            <a:pPr marL="514350" indent="-514350" algn="just">
              <a:buFont typeface="+mj-lt"/>
              <a:buAutoNum type="alphaUcPeriod" startAt="4"/>
            </a:pPr>
            <a:r>
              <a:rPr lang="en-US" sz="2400">
                <a:ln/>
                <a:solidFill>
                  <a:schemeClr val="tx1"/>
                </a:solidFill>
                <a:effectLst/>
                <a:latin typeface="Bookman Old Style" panose="02050604050505020204" charset="0"/>
                <a:cs typeface="Bookman Old Style" panose="02050604050505020204" charset="0"/>
              </a:rPr>
              <a:t>Menentukan Pembagian Biaya Pengiriman (Biaya Pengangkutan, Asuransi dan Bea Masuk)</a:t>
            </a:r>
            <a:endParaRPr lang="en-US" sz="2400">
              <a:ln/>
              <a:solidFill>
                <a:schemeClr val="tx1"/>
              </a:solidFill>
              <a:effectLst/>
              <a:latin typeface="Bookman Old Style" panose="02050604050505020204" charset="0"/>
              <a:cs typeface="Bookman Old Style" panose="02050604050505020204" charset="0"/>
            </a:endParaRPr>
          </a:p>
          <a:p>
            <a:pPr marL="514350" indent="-514350" algn="just">
              <a:buFont typeface="+mj-lt"/>
              <a:buAutoNum type="alphaUcPeriod" startAt="4"/>
            </a:pPr>
            <a:r>
              <a:rPr lang="en-US" sz="2400">
                <a:ln/>
                <a:solidFill>
                  <a:schemeClr val="tx1"/>
                </a:solidFill>
                <a:effectLst/>
                <a:latin typeface="Bookman Old Style" panose="02050604050505020204" charset="0"/>
                <a:cs typeface="Bookman Old Style" panose="02050604050505020204" charset="0"/>
              </a:rPr>
              <a:t>Menjelaskan Titik Alih Resiko</a:t>
            </a:r>
            <a:endParaRPr lang="en-US" sz="2400">
              <a:ln/>
              <a:solidFill>
                <a:schemeClr val="tx1"/>
              </a:solidFill>
              <a:effectLst/>
              <a:latin typeface="Bookman Old Style" panose="02050604050505020204" charset="0"/>
              <a:cs typeface="Bookman Old Style" panose="02050604050505020204" charset="0"/>
            </a:endParaRPr>
          </a:p>
          <a:p>
            <a:pPr marL="514350" indent="-514350" algn="just">
              <a:buFont typeface="+mj-lt"/>
              <a:buAutoNum type="alphaUcPeriod" startAt="4"/>
            </a:pPr>
            <a:endParaRPr lang="en-US" sz="2400">
              <a:ln/>
              <a:solidFill>
                <a:schemeClr val="tx1"/>
              </a:solidFill>
              <a:effectLst/>
              <a:latin typeface="Bookman Old Style" panose="02050604050505020204" charset="0"/>
              <a:cs typeface="Bookman Old Style" panose="02050604050505020204" charset="0"/>
            </a:endParaRPr>
          </a:p>
          <a:p>
            <a:pPr algn="just">
              <a:buFont typeface="+mj-lt"/>
            </a:pPr>
            <a:r>
              <a:rPr lang="en-US" altLang="en-US" sz="2400">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rPr>
              <a:t>Sejarah dan Perkembangan</a:t>
            </a:r>
            <a:endParaRPr lang="en-US" altLang="en-US" sz="2400">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endParaRPr>
          </a:p>
          <a:p>
            <a:pPr algn="just">
              <a:buFont typeface="+mj-lt"/>
            </a:pPr>
            <a:r>
              <a:rPr lang="en-US" altLang="en-US" sz="2400">
                <a:ln/>
                <a:solidFill>
                  <a:schemeClr val="tx1"/>
                </a:solidFill>
                <a:effectLst/>
                <a:latin typeface="Bookman Old Style" panose="02050604050505020204" charset="0"/>
                <a:cs typeface="Bookman Old Style" panose="02050604050505020204" charset="0"/>
              </a:rPr>
              <a:t>Incoterms pertama kali diperkenalkan oleh ICC pada tahun 1936 dan telah diperbarui secara berkala, dengan versi terbaru adalah Incoterms 2020. Pembaruan ini dilakukan untuk menyesuaikan dengan perkembangan praktik perdagangan internasional dan untuk memastikan bahwa istilah-istilah tersebut tetap relevan dan efektif dalam mengatur transaksi.</a:t>
            </a:r>
            <a:endParaRPr lang="en-US" altLang="en-US" sz="2400">
              <a:ln/>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51460" y="836295"/>
            <a:ext cx="8575675" cy="5438140"/>
          </a:xfrm>
        </p:spPr>
        <p:txBody>
          <a:bodyPr/>
          <a:p>
            <a:r>
              <a:rPr lang="en-US">
                <a:ln w="15875"/>
                <a:gradFill>
                  <a:gsLst>
                    <a:gs pos="0">
                      <a:schemeClr val="accent1"/>
                    </a:gs>
                    <a:gs pos="100000">
                      <a:schemeClr val="accent6"/>
                    </a:gs>
                  </a:gsLst>
                  <a:lin ang="2700000" scaled="0"/>
                </a:gradFill>
                <a:effectLst/>
              </a:rPr>
              <a:t>Hubungan Kontrak Penjualan, Incoterms dan Kontrak Pengangkutan.</a:t>
            </a:r>
            <a:endParaRPr lang="en-US">
              <a:ln w="15875"/>
              <a:gradFill>
                <a:gsLst>
                  <a:gs pos="0">
                    <a:schemeClr val="accent1"/>
                  </a:gs>
                  <a:gs pos="100000">
                    <a:schemeClr val="accent6"/>
                  </a:gs>
                </a:gsLst>
                <a:lin ang="2700000" scaled="0"/>
              </a:gradFill>
              <a:effectLst/>
            </a:endParaRPr>
          </a:p>
          <a:p>
            <a:endParaRPr lang="en-US">
              <a:ln w="15875"/>
              <a:gradFill>
                <a:gsLst>
                  <a:gs pos="0">
                    <a:schemeClr val="accent1"/>
                  </a:gs>
                  <a:gs pos="100000">
                    <a:schemeClr val="accent6"/>
                  </a:gs>
                </a:gsLst>
                <a:lin ang="2700000" scaled="0"/>
              </a:gradFill>
              <a:effectLst/>
            </a:endParaRPr>
          </a:p>
          <a:p>
            <a:r>
              <a:rPr lang="en-US" sz="1800" b="1">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rPr>
              <a:t>Kontrak Penjualan + Incoterms</a:t>
            </a:r>
            <a:endParaRPr lang="en-US" sz="1800" b="1">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endParaRPr>
          </a:p>
          <a:p>
            <a:endParaRPr lang="en-US" sz="1800" b="1">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endParaRPr>
          </a:p>
          <a:p>
            <a:endParaRPr lang="en-US" sz="1800" b="1">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endParaRPr>
          </a:p>
          <a:p>
            <a:pPr>
              <a:lnSpc>
                <a:spcPct val="100000"/>
              </a:lnSpc>
            </a:pPr>
            <a:endParaRPr lang="en-US" sz="1800" b="1">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endParaRPr>
          </a:p>
          <a:p>
            <a:pPr marL="914400" lvl="2" indent="457200" algn="just"/>
            <a:r>
              <a:rPr lang="en-US" sz="1800" b="1">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rPr>
              <a:t>Kontrak 					Kontrak</a:t>
            </a:r>
            <a:endParaRPr lang="en-US" sz="1800" b="1">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endParaRPr>
          </a:p>
          <a:p>
            <a:pPr marL="914400" lvl="2" indent="457200" algn="just"/>
            <a:r>
              <a:rPr lang="en-US" sz="1800" b="1">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rPr>
              <a:t>Pengangkutan	                            Pengangkutan</a:t>
            </a:r>
            <a:endParaRPr lang="en-US" sz="1800" b="1">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endParaRPr>
          </a:p>
        </p:txBody>
      </p:sp>
      <p:sp>
        <p:nvSpPr>
          <p:cNvPr id="3" name="Round Diagonal Corner Rectangle 2"/>
          <p:cNvSpPr/>
          <p:nvPr/>
        </p:nvSpPr>
        <p:spPr>
          <a:xfrm>
            <a:off x="323215" y="2132965"/>
            <a:ext cx="2338070" cy="935990"/>
          </a:xfrm>
          <a:prstGeom prst="round2DiagRect">
            <a:avLst/>
          </a:prstGeom>
        </p:spPr>
        <p:style>
          <a:lnRef idx="2">
            <a:schemeClr val="accent1">
              <a:lumMod val="75000"/>
            </a:schemeClr>
          </a:lnRef>
          <a:fillRef idx="1">
            <a:schemeClr val="accent1"/>
          </a:fillRef>
          <a:effectRef idx="0">
            <a:srgbClr val="FFFFFF"/>
          </a:effectRef>
          <a:fontRef idx="minor">
            <a:schemeClr val="lt1"/>
          </a:fontRef>
        </p:style>
        <p:txBody>
          <a:bodyPr rtlCol="0" anchor="ctr"/>
          <a:p>
            <a:pPr algn="ctr"/>
            <a:r>
              <a:rPr lang="en-US" sz="2400">
                <a:ln>
                  <a:noFill/>
                </a:ln>
              </a:rPr>
              <a:t>PENJUAL</a:t>
            </a:r>
            <a:endParaRPr lang="en-US" sz="2400">
              <a:ln>
                <a:noFill/>
              </a:ln>
            </a:endParaRPr>
          </a:p>
          <a:p>
            <a:pPr algn="ctr"/>
            <a:r>
              <a:rPr lang="en-US" sz="2400">
                <a:ln>
                  <a:noFill/>
                </a:ln>
              </a:rPr>
              <a:t>(SELLER)</a:t>
            </a:r>
            <a:endParaRPr lang="en-US" sz="2400">
              <a:ln>
                <a:noFill/>
              </a:ln>
            </a:endParaRPr>
          </a:p>
        </p:txBody>
      </p:sp>
      <p:cxnSp>
        <p:nvCxnSpPr>
          <p:cNvPr id="4" name="Straight Arrow Connector 3"/>
          <p:cNvCxnSpPr/>
          <p:nvPr/>
        </p:nvCxnSpPr>
        <p:spPr>
          <a:xfrm>
            <a:off x="2915920" y="2708910"/>
            <a:ext cx="3168015" cy="0"/>
          </a:xfrm>
          <a:prstGeom prst="straightConnector1">
            <a:avLst/>
          </a:prstGeom>
          <a:ln>
            <a:headEnd type="arrow"/>
            <a:tailEnd type="arrow"/>
          </a:ln>
        </p:spPr>
        <p:style>
          <a:lnRef idx="2">
            <a:schemeClr val="accent1"/>
          </a:lnRef>
          <a:fillRef idx="0">
            <a:srgbClr val="FFFFFF"/>
          </a:fillRef>
          <a:effectRef idx="0">
            <a:srgbClr val="FFFFFF"/>
          </a:effectRef>
          <a:fontRef idx="minor">
            <a:schemeClr val="tx1"/>
          </a:fontRef>
        </p:style>
      </p:cxnSp>
      <p:sp>
        <p:nvSpPr>
          <p:cNvPr id="5" name="Round Diagonal Corner Rectangle 4"/>
          <p:cNvSpPr/>
          <p:nvPr/>
        </p:nvSpPr>
        <p:spPr>
          <a:xfrm>
            <a:off x="6398895" y="2060575"/>
            <a:ext cx="2428240" cy="935990"/>
          </a:xfrm>
          <a:prstGeom prst="round2DiagRect">
            <a:avLst/>
          </a:prstGeom>
        </p:spPr>
        <p:style>
          <a:lnRef idx="2">
            <a:schemeClr val="accent1">
              <a:lumMod val="75000"/>
            </a:schemeClr>
          </a:lnRef>
          <a:fillRef idx="1">
            <a:schemeClr val="accent1"/>
          </a:fillRef>
          <a:effectRef idx="0">
            <a:srgbClr val="FFFFFF"/>
          </a:effectRef>
          <a:fontRef idx="minor">
            <a:schemeClr val="lt1"/>
          </a:fontRef>
        </p:style>
        <p:txBody>
          <a:bodyPr rtlCol="0" anchor="ctr"/>
          <a:p>
            <a:pPr algn="ctr"/>
            <a:r>
              <a:rPr lang="en-US" sz="2400"/>
              <a:t>PEMBELI</a:t>
            </a:r>
            <a:endParaRPr lang="en-US" sz="2400"/>
          </a:p>
          <a:p>
            <a:pPr algn="ctr"/>
            <a:r>
              <a:rPr lang="en-US" sz="2400"/>
              <a:t>(Buyyer)</a:t>
            </a:r>
            <a:endParaRPr lang="en-US" sz="2400"/>
          </a:p>
        </p:txBody>
      </p:sp>
      <p:cxnSp>
        <p:nvCxnSpPr>
          <p:cNvPr id="10" name="Elbow Connector 9"/>
          <p:cNvCxnSpPr>
            <a:stCxn id="3" idx="1"/>
          </p:cNvCxnSpPr>
          <p:nvPr/>
        </p:nvCxnSpPr>
        <p:spPr>
          <a:xfrm rot="5400000" flipV="1">
            <a:off x="1591945" y="2969260"/>
            <a:ext cx="1944370" cy="2143760"/>
          </a:xfrm>
          <a:prstGeom prst="bentConnector2">
            <a:avLst/>
          </a:prstGeom>
          <a:ln>
            <a:headEnd type="arrow"/>
            <a:tailEnd type="arrow"/>
          </a:ln>
        </p:spPr>
        <p:style>
          <a:lnRef idx="2">
            <a:schemeClr val="accent1"/>
          </a:lnRef>
          <a:fillRef idx="0">
            <a:srgbClr val="FFFFFF"/>
          </a:fillRef>
          <a:effectRef idx="0">
            <a:srgbClr val="FFFFFF"/>
          </a:effectRef>
          <a:fontRef idx="minor">
            <a:schemeClr val="tx1"/>
          </a:fontRef>
        </p:style>
      </p:cxnSp>
      <p:sp>
        <p:nvSpPr>
          <p:cNvPr id="11" name="Snip Diagonal Corner Rectangle 10"/>
          <p:cNvSpPr/>
          <p:nvPr/>
        </p:nvSpPr>
        <p:spPr>
          <a:xfrm>
            <a:off x="3707765" y="4364990"/>
            <a:ext cx="2376170" cy="1031240"/>
          </a:xfrm>
          <a:prstGeom prst="snip2DiagRect">
            <a:avLst/>
          </a:prstGeom>
        </p:spPr>
        <p:style>
          <a:lnRef idx="2">
            <a:schemeClr val="accent1">
              <a:lumMod val="75000"/>
            </a:schemeClr>
          </a:lnRef>
          <a:fillRef idx="1">
            <a:schemeClr val="accent1"/>
          </a:fillRef>
          <a:effectRef idx="0">
            <a:srgbClr val="FFFFFF"/>
          </a:effectRef>
          <a:fontRef idx="minor">
            <a:schemeClr val="lt1"/>
          </a:fontRef>
        </p:style>
        <p:txBody>
          <a:bodyPr rtlCol="0" anchor="ctr"/>
          <a:p>
            <a:pPr algn="ctr"/>
            <a:r>
              <a:rPr lang="en-US" sz="2400"/>
              <a:t>PENGANGKUT</a:t>
            </a:r>
            <a:endParaRPr lang="en-US" sz="2400"/>
          </a:p>
          <a:p>
            <a:pPr algn="ctr"/>
            <a:r>
              <a:rPr lang="en-US" sz="2400"/>
              <a:t>(CARRIER)</a:t>
            </a:r>
            <a:endParaRPr lang="en-US" sz="2400"/>
          </a:p>
        </p:txBody>
      </p:sp>
      <p:cxnSp>
        <p:nvCxnSpPr>
          <p:cNvPr id="13" name="Elbow Connector 12"/>
          <p:cNvCxnSpPr/>
          <p:nvPr/>
        </p:nvCxnSpPr>
        <p:spPr>
          <a:xfrm flipV="1">
            <a:off x="6372225" y="3213100"/>
            <a:ext cx="1656715" cy="1667510"/>
          </a:xfrm>
          <a:prstGeom prst="bentConnector2">
            <a:avLst/>
          </a:prstGeom>
          <a:ln>
            <a:headEnd type="arrow"/>
            <a:tailEnd type="arrow"/>
          </a:ln>
        </p:spPr>
        <p:style>
          <a:lnRef idx="2">
            <a:schemeClr val="accent1"/>
          </a:lnRef>
          <a:fillRef idx="0">
            <a:srgbClr val="FFFFFF"/>
          </a:fillRef>
          <a:effectRef idx="0">
            <a:srgbClr val="FFFFFF"/>
          </a:effectRef>
          <a:fontRef idx="minor">
            <a:schemeClr val="tx1"/>
          </a:fontRef>
        </p:style>
      </p:cxnSp>
    </p:spTree>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66065" y="847090"/>
            <a:ext cx="8501380" cy="5271135"/>
          </a:xfrm>
        </p:spPr>
        <p:txBody>
          <a:bodyPr/>
          <a:p>
            <a:pPr algn="just"/>
            <a:r>
              <a:rPr lang="en-US">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rPr>
              <a:t>RUANG LINGKUP</a:t>
            </a:r>
            <a:endParaRPr lang="en-US">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endParaRPr>
          </a:p>
          <a:p>
            <a:pPr algn="just">
              <a:lnSpc>
                <a:spcPct val="100000"/>
              </a:lnSpc>
            </a:pPr>
            <a:endParaRPr lang="en-US">
              <a:ln/>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endParaRPr>
          </a:p>
          <a:p>
            <a:pPr algn="just"/>
            <a:r>
              <a:rPr lang="en-US">
                <a:ln/>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rPr>
              <a:t>Incoterms terbatas ruang lingkupnya. Persyaratan perdagangan ini berhubungan dengan peralihan tanggung jawab terhadap barang yang diperjanjikan dari penjual kepada pembeli, meliputi:</a:t>
            </a:r>
            <a:endParaRPr lang="en-US">
              <a:ln/>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endParaRPr>
          </a:p>
          <a:p>
            <a:pPr marL="514350" indent="-514350" algn="just">
              <a:buFont typeface="+mj-lt"/>
              <a:buAutoNum type="arabicParenR"/>
            </a:pPr>
            <a:r>
              <a:rPr lang="en-US">
                <a:ln/>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rPr>
              <a:t>Pengangkutan barang dari penjual ke pembeli</a:t>
            </a:r>
            <a:endParaRPr lang="en-US">
              <a:ln/>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endParaRPr>
          </a:p>
          <a:p>
            <a:pPr marL="514350" indent="-514350" algn="just">
              <a:buFont typeface="+mj-lt"/>
              <a:buAutoNum type="arabicParenR"/>
            </a:pPr>
            <a:r>
              <a:rPr lang="en-US">
                <a:ln/>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rPr>
              <a:t>Pembayaran biaya ekspor impor</a:t>
            </a:r>
            <a:endParaRPr lang="en-US">
              <a:ln/>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endParaRPr>
          </a:p>
          <a:p>
            <a:pPr marL="514350" indent="-514350" algn="just">
              <a:buFont typeface="+mj-lt"/>
              <a:buAutoNum type="arabicParenR"/>
            </a:pPr>
            <a:r>
              <a:rPr lang="en-US">
                <a:ln/>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rPr>
              <a:t>Pembagian biaya dan risiko antar pihak</a:t>
            </a:r>
            <a:endParaRPr lang="en-US">
              <a:ln/>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153670" y="687705"/>
            <a:ext cx="8702040" cy="5542915"/>
          </a:xfrm>
        </p:spPr>
        <p:txBody>
          <a:bodyPr>
            <a:scene3d>
              <a:camera prst="orthographicFront"/>
              <a:lightRig rig="threePt" dir="t"/>
            </a:scene3d>
          </a:bodyPr>
          <a:p>
            <a:pPr algn="just"/>
            <a:r>
              <a:rPr lang="en-US">
                <a:ln/>
                <a:solidFill>
                  <a:schemeClr val="tx1"/>
                </a:solidFill>
                <a:effectLst/>
                <a:latin typeface="Bookman Old Style" panose="02050604050505020204" charset="0"/>
                <a:cs typeface="Bookman Old Style" panose="02050604050505020204" charset="0"/>
              </a:rPr>
              <a:t>Incoterms tidak diberlakukan terhadap jasa atau barang tidak berwujud (immaterial goods) seperti perangkat lunak komputer.</a:t>
            </a:r>
            <a:endParaRPr lang="en-US">
              <a:ln/>
              <a:solidFill>
                <a:schemeClr val="tx1"/>
              </a:solidFill>
              <a:effectLst/>
              <a:latin typeface="Bookman Old Style" panose="02050604050505020204" charset="0"/>
              <a:cs typeface="Bookman Old Style" panose="02050604050505020204" charset="0"/>
            </a:endParaRPr>
          </a:p>
          <a:p>
            <a:pPr algn="just"/>
            <a:endParaRPr lang="en-US">
              <a:ln/>
              <a:solidFill>
                <a:schemeClr val="tx1"/>
              </a:solidFill>
              <a:effectLst/>
              <a:latin typeface="Bookman Old Style" panose="02050604050505020204" charset="0"/>
              <a:cs typeface="Bookman Old Style" panose="02050604050505020204" charset="0"/>
            </a:endParaRPr>
          </a:p>
          <a:p>
            <a:pPr algn="just"/>
            <a:r>
              <a:rPr lang="en-US">
                <a:ln/>
                <a:solidFill>
                  <a:schemeClr val="tx1"/>
                </a:solidFill>
                <a:effectLst/>
                <a:latin typeface="Bookman Old Style" panose="02050604050505020204" charset="0"/>
                <a:cs typeface="Bookman Old Style" panose="02050604050505020204" charset="0"/>
              </a:rPr>
              <a:t>Ketentuan Incoterms juga tidak berlaku terhadap kontrak pengangkutan antara penjual dan pengangkut atau antara perantara dalam sebuah kontrak bisnis.</a:t>
            </a:r>
            <a:endParaRPr lang="en-US">
              <a:ln/>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97815" y="871855"/>
            <a:ext cx="8573770" cy="5349875"/>
          </a:xfrm>
        </p:spPr>
        <p:txBody>
          <a:bodyPr>
            <a:normAutofit fontScale="80000"/>
          </a:bodyPr>
          <a:p>
            <a:pPr algn="just"/>
            <a:r>
              <a:rPr lang="en-US">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rPr>
              <a:t>STATUS HUKUM INCOTERMS</a:t>
            </a:r>
            <a:endParaRPr lang="en-US">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endParaRPr>
          </a:p>
          <a:p>
            <a:pPr algn="just"/>
            <a:endParaRPr lang="en-US">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endParaRPr>
          </a:p>
          <a:p>
            <a:pPr algn="just"/>
            <a:r>
              <a:rPr lang="en-US" altLang="en-US">
                <a:ln/>
                <a:solidFill>
                  <a:schemeClr val="tx1"/>
                </a:solidFill>
                <a:effectLst/>
                <a:latin typeface="Bookman Old Style" panose="02050604050505020204" charset="0"/>
                <a:cs typeface="Bookman Old Style" panose="02050604050505020204" charset="0"/>
              </a:rPr>
              <a:t>Incoterms memiliki kekuatan sebagai hukum kebiasaan internasional (customary law) dan mengacu pada praktik perdagangan internasional yang diterima secara luas.</a:t>
            </a:r>
            <a:endParaRPr lang="en-US" altLang="en-US">
              <a:ln/>
              <a:solidFill>
                <a:schemeClr val="tx1"/>
              </a:solidFill>
              <a:effectLst/>
              <a:latin typeface="Bookman Old Style" panose="02050604050505020204" charset="0"/>
              <a:cs typeface="Bookman Old Style" panose="02050604050505020204" charset="0"/>
            </a:endParaRPr>
          </a:p>
          <a:p>
            <a:pPr algn="just"/>
            <a:endParaRPr lang="en-US" altLang="en-US">
              <a:ln/>
              <a:solidFill>
                <a:schemeClr val="tx1"/>
              </a:solidFill>
              <a:effectLst/>
              <a:latin typeface="Bookman Old Style" panose="02050604050505020204" charset="0"/>
              <a:cs typeface="Bookman Old Style" panose="02050604050505020204" charset="0"/>
            </a:endParaRPr>
          </a:p>
          <a:p>
            <a:pPr algn="just"/>
            <a:r>
              <a:rPr lang="en-US" altLang="en-US">
                <a:ln/>
                <a:solidFill>
                  <a:schemeClr val="tx1"/>
                </a:solidFill>
                <a:effectLst/>
                <a:latin typeface="Bookman Old Style" panose="02050604050505020204" charset="0"/>
                <a:cs typeface="Bookman Old Style" panose="02050604050505020204" charset="0"/>
              </a:rPr>
              <a:t>Incoterms bukan hukum nasional yang mengikat secara wajib, melainkan sumber hukum perdagangan internasional yang bisa dimasukkan secara kontraktual dalam perjanjian jual-beli. Dalam praktiknya, pengadopsian Incoterms umumnya berdasarkan kesepakatan kontraktual; oleh karena itu, para pihak dapat melanggarnya, tetapi potensi sengketa didasarkan pada kontrak yang memuat Incoterms.</a:t>
            </a:r>
            <a:endParaRPr lang="en-US" altLang="en-US">
              <a:ln/>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tags/tag1.xml><?xml version="1.0" encoding="utf-8"?>
<p:tagLst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ags/tag2.xml><?xml version="1.0" encoding="utf-8"?>
<p:tagLst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ags/tag3.xml><?xml version="1.0" encoding="utf-8"?>
<p:tagLst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7757</Words>
  <Application>WPS Presentation</Application>
  <PresentationFormat>On-screen Show (4:3)</PresentationFormat>
  <Paragraphs>128</Paragraphs>
  <Slides>17</Slides>
  <Notes>5</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17</vt:i4>
      </vt:variant>
    </vt:vector>
  </HeadingPairs>
  <TitlesOfParts>
    <vt:vector size="28" baseType="lpstr">
      <vt:lpstr>Arial</vt:lpstr>
      <vt:lpstr>SimSun</vt:lpstr>
      <vt:lpstr>Wingdings</vt:lpstr>
      <vt:lpstr>Calibri</vt:lpstr>
      <vt:lpstr>Times New Roman</vt:lpstr>
      <vt:lpstr>Cambria</vt:lpstr>
      <vt:lpstr>Bookman Old Style</vt:lpstr>
      <vt:lpstr>Microsoft YaHei</vt:lpstr>
      <vt:lpstr>Arial Unicode MS</vt:lpstr>
      <vt:lpstr>Book Antiqua</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IBI Darmajaya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ines septia</cp:lastModifiedBy>
  <cp:revision>642</cp:revision>
  <cp:lastPrinted>2017-08-29T02:54:00Z</cp:lastPrinted>
  <dcterms:created xsi:type="dcterms:W3CDTF">2010-04-18T12:06:00Z</dcterms:created>
  <dcterms:modified xsi:type="dcterms:W3CDTF">2025-12-02T16:26:28Z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D43F698B73E349759D2FC07D25A067B1_12</vt:lpwstr>
  </property>
  <property fmtid="{D5CDD505-2E9C-101B-9397-08002B2CF9AE}" pid="3" name="KSOProductBuildVer">
    <vt:lpwstr>1033-12.2.0.23155</vt:lpwstr>
  </property>
</Properties>
</file>