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6"/>
  </p:handoutMasterIdLst>
  <p:sldIdLst>
    <p:sldId id="256" r:id="rId3"/>
    <p:sldId id="299" r:id="rId5"/>
    <p:sldId id="343" r:id="rId6"/>
    <p:sldId id="303" r:id="rId7"/>
    <p:sldId id="349" r:id="rId8"/>
    <p:sldId id="352" r:id="rId9"/>
    <p:sldId id="308" r:id="rId10"/>
    <p:sldId id="344" r:id="rId11"/>
    <p:sldId id="345" r:id="rId12"/>
    <p:sldId id="353" r:id="rId13"/>
    <p:sldId id="346" r:id="rId14"/>
    <p:sldId id="354" r:id="rId15"/>
    <p:sldId id="355" r:id="rId16"/>
    <p:sldId id="356" r:id="rId17"/>
    <p:sldId id="357" r:id="rId18"/>
    <p:sldId id="358" r:id="rId19"/>
    <p:sldId id="359" r:id="rId20"/>
    <p:sldId id="337" r:id="rId21"/>
    <p:sldId id="350" r:id="rId22"/>
    <p:sldId id="360" r:id="rId23"/>
    <p:sldId id="361" r:id="rId24"/>
    <p:sldId id="362" r:id="rId25"/>
  </p:sldIdLst>
  <p:sldSz cx="9144000" cy="6858000" type="screen4x3"/>
  <p:notesSz cx="7045325" cy="9345295"/>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285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9" d="100"/>
          <a:sy n="59" d="100"/>
        </p:scale>
        <p:origin x="1476" y="52"/>
      </p:cViewPr>
      <p:guideLst>
        <p:guide orient="horz" pos="2182"/>
        <p:guide pos="285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74"/>
        <p:guide pos="220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1" Type="http://schemas.openxmlformats.org/officeDocument/2006/relationships/tags" Target="tags/tag2.xml"/><Relationship Id="rId30" Type="http://schemas.openxmlformats.org/officeDocument/2006/relationships/commentAuthors" Target="commentAuthors.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2308324"/>
          </a:xfrm>
          <a:prstGeom prst="rect">
            <a:avLst/>
          </a:prstGeom>
          <a:noFill/>
        </p:spPr>
        <p:txBody>
          <a:bodyPr wrap="square" lIns="91440" tIns="45720" rIns="91440" bIns="45720">
            <a:spAutoFit/>
          </a:bodyPr>
          <a:lstStyle/>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YAYASAN</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714" y="692696"/>
            <a:ext cx="8794758" cy="5256584"/>
          </a:xfrm>
        </p:spPr>
        <p:txBody>
          <a:bodyPr>
            <a:normAutofit fontScale="77500" lnSpcReduction="20000"/>
          </a:bodyPr>
          <a:lstStyle/>
          <a:p>
            <a:pPr algn="just"/>
            <a:r>
              <a:rPr lang="en-ID" dirty="0" err="1">
                <a:solidFill>
                  <a:schemeClr val="tx1"/>
                </a:solidFill>
              </a:rPr>
              <a:t>Hubungan</a:t>
            </a:r>
            <a:r>
              <a:rPr lang="en-ID" dirty="0">
                <a:solidFill>
                  <a:schemeClr val="tx1"/>
                </a:solidFill>
              </a:rPr>
              <a:t> </a:t>
            </a:r>
            <a:r>
              <a:rPr lang="en-ID" dirty="0" err="1">
                <a:solidFill>
                  <a:schemeClr val="tx1"/>
                </a:solidFill>
              </a:rPr>
              <a:t>antara</a:t>
            </a:r>
            <a:r>
              <a:rPr lang="en-ID" dirty="0">
                <a:solidFill>
                  <a:schemeClr val="tx1"/>
                </a:solidFill>
              </a:rPr>
              <a:t> Masing-Masing Organ</a:t>
            </a:r>
            <a:endParaRPr lang="en-ID" dirty="0">
              <a:solidFill>
                <a:schemeClr val="tx1"/>
              </a:solidFill>
            </a:endParaRPr>
          </a:p>
          <a:p>
            <a:pPr algn="just"/>
            <a:r>
              <a:rPr lang="en-ID" dirty="0">
                <a:solidFill>
                  <a:schemeClr val="tx1"/>
                </a:solidFill>
              </a:rPr>
              <a:t>a. Pembina </a:t>
            </a:r>
            <a:r>
              <a:rPr lang="en-ID" dirty="0" err="1">
                <a:solidFill>
                  <a:schemeClr val="tx1"/>
                </a:solidFill>
              </a:rPr>
              <a:t>dengan</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bertindak</a:t>
            </a:r>
            <a:r>
              <a:rPr lang="en-ID" dirty="0">
                <a:solidFill>
                  <a:schemeClr val="tx1"/>
                </a:solidFill>
              </a:rPr>
              <a:t> </a:t>
            </a:r>
            <a:r>
              <a:rPr lang="en-ID" dirty="0" err="1">
                <a:solidFill>
                  <a:schemeClr val="tx1"/>
                </a:solidFill>
              </a:rPr>
              <a:t>sebagai</a:t>
            </a:r>
            <a:r>
              <a:rPr lang="en-ID" dirty="0">
                <a:solidFill>
                  <a:schemeClr val="tx1"/>
                </a:solidFill>
              </a:rPr>
              <a:t> </a:t>
            </a:r>
            <a:r>
              <a:rPr lang="en-ID" dirty="0" err="1">
                <a:solidFill>
                  <a:schemeClr val="tx1"/>
                </a:solidFill>
              </a:rPr>
              <a:t>pemberi</a:t>
            </a:r>
            <a:r>
              <a:rPr lang="en-ID" dirty="0">
                <a:solidFill>
                  <a:schemeClr val="tx1"/>
                </a:solidFill>
              </a:rPr>
              <a:t> </a:t>
            </a:r>
            <a:r>
              <a:rPr lang="en-ID" dirty="0" err="1">
                <a:solidFill>
                  <a:schemeClr val="tx1"/>
                </a:solidFill>
              </a:rPr>
              <a:t>mandat</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Pengurus</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menjalankan</a:t>
            </a:r>
            <a:r>
              <a:rPr lang="en-ID" dirty="0">
                <a:solidFill>
                  <a:schemeClr val="tx1"/>
                </a:solidFill>
              </a:rPr>
              <a:t> </a:t>
            </a:r>
            <a:r>
              <a:rPr lang="en-ID" dirty="0" err="1">
                <a:solidFill>
                  <a:schemeClr val="tx1"/>
                </a:solidFill>
              </a:rPr>
              <a:t>operasional</a:t>
            </a:r>
            <a:r>
              <a:rPr lang="en-ID" dirty="0">
                <a:solidFill>
                  <a:schemeClr val="tx1"/>
                </a:solidFill>
              </a:rPr>
              <a:t> Yayasan.</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memiliki</a:t>
            </a:r>
            <a:r>
              <a:rPr lang="en-ID" dirty="0">
                <a:solidFill>
                  <a:schemeClr val="tx1"/>
                </a:solidFill>
              </a:rPr>
              <a:t> </a:t>
            </a:r>
            <a:r>
              <a:rPr lang="en-ID" dirty="0" err="1">
                <a:solidFill>
                  <a:schemeClr val="tx1"/>
                </a:solidFill>
              </a:rPr>
              <a:t>wewenang</a:t>
            </a:r>
            <a:r>
              <a:rPr lang="en-ID" dirty="0">
                <a:solidFill>
                  <a:schemeClr val="tx1"/>
                </a:solidFill>
              </a:rPr>
              <a:t> </a:t>
            </a:r>
            <a:r>
              <a:rPr lang="en-ID" dirty="0" err="1">
                <a:solidFill>
                  <a:schemeClr val="tx1"/>
                </a:solidFill>
              </a:rPr>
              <a:t>mengangkat</a:t>
            </a:r>
            <a:r>
              <a:rPr lang="en-ID" dirty="0">
                <a:solidFill>
                  <a:schemeClr val="tx1"/>
                </a:solidFill>
              </a:rPr>
              <a:t>, </a:t>
            </a:r>
            <a:r>
              <a:rPr lang="en-ID" dirty="0" err="1">
                <a:solidFill>
                  <a:schemeClr val="tx1"/>
                </a:solidFill>
              </a:rPr>
              <a:t>mengganti</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memberhentikan</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pPr algn="just"/>
            <a:r>
              <a:rPr lang="en-ID" dirty="0">
                <a:solidFill>
                  <a:schemeClr val="tx1"/>
                </a:solidFill>
              </a:rPr>
              <a:t>b. </a:t>
            </a:r>
            <a:r>
              <a:rPr lang="en-ID" dirty="0" err="1">
                <a:solidFill>
                  <a:schemeClr val="tx1"/>
                </a:solidFill>
              </a:rPr>
              <a:t>Pengurus</a:t>
            </a:r>
            <a:r>
              <a:rPr lang="en-ID" dirty="0">
                <a:solidFill>
                  <a:schemeClr val="tx1"/>
                </a:solidFill>
              </a:rPr>
              <a:t> </a:t>
            </a:r>
            <a:r>
              <a:rPr lang="en-ID" dirty="0" err="1">
                <a:solidFill>
                  <a:schemeClr val="tx1"/>
                </a:solidFill>
              </a:rPr>
              <a:t>dengan</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Pengurus</a:t>
            </a:r>
            <a:r>
              <a:rPr lang="en-ID" dirty="0">
                <a:solidFill>
                  <a:schemeClr val="tx1"/>
                </a:solidFill>
              </a:rPr>
              <a:t> </a:t>
            </a:r>
            <a:r>
              <a:rPr lang="en-ID" dirty="0" err="1">
                <a:solidFill>
                  <a:schemeClr val="tx1"/>
                </a:solidFill>
              </a:rPr>
              <a:t>wajib</a:t>
            </a:r>
            <a:r>
              <a:rPr lang="en-ID" dirty="0">
                <a:solidFill>
                  <a:schemeClr val="tx1"/>
                </a:solidFill>
              </a:rPr>
              <a:t> </a:t>
            </a:r>
            <a:r>
              <a:rPr lang="en-ID" dirty="0" err="1">
                <a:solidFill>
                  <a:schemeClr val="tx1"/>
                </a:solidFill>
              </a:rPr>
              <a:t>melaporkan</a:t>
            </a:r>
            <a:r>
              <a:rPr lang="en-ID" dirty="0">
                <a:solidFill>
                  <a:schemeClr val="tx1"/>
                </a:solidFill>
              </a:rPr>
              <a:t> </a:t>
            </a:r>
            <a:r>
              <a:rPr lang="en-ID" dirty="0" err="1">
                <a:solidFill>
                  <a:schemeClr val="tx1"/>
                </a:solidFill>
              </a:rPr>
              <a:t>kegiatan</a:t>
            </a:r>
            <a:r>
              <a:rPr lang="en-ID" dirty="0">
                <a:solidFill>
                  <a:schemeClr val="tx1"/>
                </a:solidFill>
              </a:rPr>
              <a:t> </a:t>
            </a:r>
            <a:r>
              <a:rPr lang="en-ID" dirty="0" err="1">
                <a:solidFill>
                  <a:schemeClr val="tx1"/>
                </a:solidFill>
              </a:rPr>
              <a:t>operasional</a:t>
            </a:r>
            <a:r>
              <a:rPr lang="en-ID" dirty="0">
                <a:solidFill>
                  <a:schemeClr val="tx1"/>
                </a:solidFill>
              </a:rPr>
              <a:t> dan </a:t>
            </a:r>
            <a:r>
              <a:rPr lang="en-ID" dirty="0" err="1">
                <a:solidFill>
                  <a:schemeClr val="tx1"/>
                </a:solidFill>
              </a:rPr>
              <a:t>pengelolaan</a:t>
            </a:r>
            <a:r>
              <a:rPr lang="en-ID" dirty="0">
                <a:solidFill>
                  <a:schemeClr val="tx1"/>
                </a:solidFill>
              </a:rPr>
              <a:t> </a:t>
            </a:r>
            <a:r>
              <a:rPr lang="en-ID" dirty="0" err="1">
                <a:solidFill>
                  <a:schemeClr val="tx1"/>
                </a:solidFill>
              </a:rPr>
              <a:t>kekayaan</a:t>
            </a:r>
            <a:r>
              <a:rPr lang="en-ID" dirty="0">
                <a:solidFill>
                  <a:schemeClr val="tx1"/>
                </a:solidFill>
              </a:rPr>
              <a:t> </a:t>
            </a:r>
            <a:r>
              <a:rPr lang="en-ID" dirty="0" err="1">
                <a:solidFill>
                  <a:schemeClr val="tx1"/>
                </a:solidFill>
              </a:rPr>
              <a:t>kepada</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Pengawas</a:t>
            </a:r>
            <a:r>
              <a:rPr lang="en-ID" dirty="0">
                <a:solidFill>
                  <a:schemeClr val="tx1"/>
                </a:solidFill>
              </a:rPr>
              <a:t> </a:t>
            </a:r>
            <a:r>
              <a:rPr lang="en-ID" dirty="0" err="1">
                <a:solidFill>
                  <a:schemeClr val="tx1"/>
                </a:solidFill>
              </a:rPr>
              <a:t>memiliki</a:t>
            </a:r>
            <a:r>
              <a:rPr lang="en-ID" dirty="0">
                <a:solidFill>
                  <a:schemeClr val="tx1"/>
                </a:solidFill>
              </a:rPr>
              <a:t> </a:t>
            </a:r>
            <a:r>
              <a:rPr lang="en-ID" dirty="0" err="1">
                <a:solidFill>
                  <a:schemeClr val="tx1"/>
                </a:solidFill>
              </a:rPr>
              <a:t>hak</a:t>
            </a:r>
            <a:r>
              <a:rPr lang="en-ID" dirty="0">
                <a:solidFill>
                  <a:schemeClr val="tx1"/>
                </a:solidFill>
              </a:rPr>
              <a:t> </a:t>
            </a:r>
            <a:r>
              <a:rPr lang="en-ID" dirty="0" err="1">
                <a:solidFill>
                  <a:schemeClr val="tx1"/>
                </a:solidFill>
              </a:rPr>
              <a:t>untuk</a:t>
            </a:r>
            <a:r>
              <a:rPr lang="en-ID" dirty="0">
                <a:solidFill>
                  <a:schemeClr val="tx1"/>
                </a:solidFill>
              </a:rPr>
              <a:t> </a:t>
            </a:r>
            <a:r>
              <a:rPr lang="en-ID" dirty="0" err="1">
                <a:solidFill>
                  <a:schemeClr val="tx1"/>
                </a:solidFill>
              </a:rPr>
              <a:t>meminta</a:t>
            </a:r>
            <a:r>
              <a:rPr lang="en-ID" dirty="0">
                <a:solidFill>
                  <a:schemeClr val="tx1"/>
                </a:solidFill>
              </a:rPr>
              <a:t> </a:t>
            </a:r>
            <a:r>
              <a:rPr lang="en-ID" dirty="0" err="1">
                <a:solidFill>
                  <a:schemeClr val="tx1"/>
                </a:solidFill>
              </a:rPr>
              <a:t>klarifikasi</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memberikan</a:t>
            </a:r>
            <a:r>
              <a:rPr lang="en-ID" dirty="0">
                <a:solidFill>
                  <a:schemeClr val="tx1"/>
                </a:solidFill>
              </a:rPr>
              <a:t> </a:t>
            </a:r>
            <a:r>
              <a:rPr lang="en-ID" dirty="0" err="1">
                <a:solidFill>
                  <a:schemeClr val="tx1"/>
                </a:solidFill>
              </a:rPr>
              <a:t>teguran</a:t>
            </a:r>
            <a:r>
              <a:rPr lang="en-ID" dirty="0">
                <a:solidFill>
                  <a:schemeClr val="tx1"/>
                </a:solidFill>
              </a:rPr>
              <a:t> </a:t>
            </a:r>
            <a:r>
              <a:rPr lang="en-ID" dirty="0" err="1">
                <a:solidFill>
                  <a:schemeClr val="tx1"/>
                </a:solidFill>
              </a:rPr>
              <a:t>jika</a:t>
            </a:r>
            <a:r>
              <a:rPr lang="en-ID" dirty="0">
                <a:solidFill>
                  <a:schemeClr val="tx1"/>
                </a:solidFill>
              </a:rPr>
              <a:t> </a:t>
            </a:r>
            <a:r>
              <a:rPr lang="en-ID" dirty="0" err="1">
                <a:solidFill>
                  <a:schemeClr val="tx1"/>
                </a:solidFill>
              </a:rPr>
              <a:t>ditemukan</a:t>
            </a:r>
            <a:r>
              <a:rPr lang="en-ID" dirty="0">
                <a:solidFill>
                  <a:schemeClr val="tx1"/>
                </a:solidFill>
              </a:rPr>
              <a:t> </a:t>
            </a:r>
            <a:r>
              <a:rPr lang="en-ID" dirty="0" err="1">
                <a:solidFill>
                  <a:schemeClr val="tx1"/>
                </a:solidFill>
              </a:rPr>
              <a:t>pelanggaran</a:t>
            </a:r>
            <a:r>
              <a:rPr lang="en-ID" dirty="0">
                <a:solidFill>
                  <a:schemeClr val="tx1"/>
                </a:solidFill>
              </a:rPr>
              <a:t>.</a:t>
            </a:r>
            <a:endParaRPr lang="en-ID" dirty="0">
              <a:solidFill>
                <a:schemeClr val="tx1"/>
              </a:solidFill>
            </a:endParaRPr>
          </a:p>
          <a:p>
            <a:pPr algn="just"/>
            <a:r>
              <a:rPr lang="en-ID" dirty="0">
                <a:solidFill>
                  <a:schemeClr val="tx1"/>
                </a:solidFill>
              </a:rPr>
              <a:t>c. Pembina </a:t>
            </a:r>
            <a:r>
              <a:rPr lang="en-ID" dirty="0" err="1">
                <a:solidFill>
                  <a:schemeClr val="tx1"/>
                </a:solidFill>
              </a:rPr>
              <a:t>dengan</a:t>
            </a:r>
            <a:r>
              <a:rPr lang="en-ID" dirty="0">
                <a:solidFill>
                  <a:schemeClr val="tx1"/>
                </a:solidFill>
              </a:rPr>
              <a:t> </a:t>
            </a:r>
            <a:r>
              <a:rPr lang="en-ID" dirty="0" err="1">
                <a:solidFill>
                  <a:schemeClr val="tx1"/>
                </a:solidFill>
              </a:rPr>
              <a:t>Pengawas</a:t>
            </a:r>
            <a:r>
              <a:rPr lang="en-ID" dirty="0">
                <a:solidFill>
                  <a:schemeClr val="tx1"/>
                </a:solidFill>
              </a:rPr>
              <a:t>:</a:t>
            </a:r>
            <a:endParaRPr lang="en-ID" dirty="0">
              <a:solidFill>
                <a:schemeClr val="tx1"/>
              </a:solidFill>
            </a:endParaRPr>
          </a:p>
          <a:p>
            <a:pPr marL="457200" indent="-457200" algn="just">
              <a:buFontTx/>
              <a:buChar char="-"/>
            </a:pPr>
            <a:r>
              <a:rPr lang="en-ID" dirty="0" err="1">
                <a:solidFill>
                  <a:schemeClr val="tx1"/>
                </a:solidFill>
              </a:rPr>
              <a:t>Pengawas</a:t>
            </a:r>
            <a:r>
              <a:rPr lang="en-ID" dirty="0">
                <a:solidFill>
                  <a:schemeClr val="tx1"/>
                </a:solidFill>
              </a:rPr>
              <a:t> </a:t>
            </a:r>
            <a:r>
              <a:rPr lang="en-ID" dirty="0" err="1">
                <a:solidFill>
                  <a:schemeClr val="tx1"/>
                </a:solidFill>
              </a:rPr>
              <a:t>melaporkan</a:t>
            </a:r>
            <a:r>
              <a:rPr lang="en-ID" dirty="0">
                <a:solidFill>
                  <a:schemeClr val="tx1"/>
                </a:solidFill>
              </a:rPr>
              <a:t> </a:t>
            </a:r>
            <a:r>
              <a:rPr lang="en-ID" dirty="0" err="1">
                <a:solidFill>
                  <a:schemeClr val="tx1"/>
                </a:solidFill>
              </a:rPr>
              <a:t>hasil</a:t>
            </a:r>
            <a:r>
              <a:rPr lang="en-ID" dirty="0">
                <a:solidFill>
                  <a:schemeClr val="tx1"/>
                </a:solidFill>
              </a:rPr>
              <a:t> </a:t>
            </a:r>
            <a:r>
              <a:rPr lang="en-ID" dirty="0" err="1">
                <a:solidFill>
                  <a:schemeClr val="tx1"/>
                </a:solidFill>
              </a:rPr>
              <a:t>pengawasan</a:t>
            </a:r>
            <a:r>
              <a:rPr lang="en-ID" dirty="0">
                <a:solidFill>
                  <a:schemeClr val="tx1"/>
                </a:solidFill>
              </a:rPr>
              <a:t> </a:t>
            </a:r>
            <a:r>
              <a:rPr lang="en-ID" dirty="0" err="1">
                <a:solidFill>
                  <a:schemeClr val="tx1"/>
                </a:solidFill>
              </a:rPr>
              <a:t>kepada</a:t>
            </a:r>
            <a:r>
              <a:rPr lang="en-ID" dirty="0">
                <a:solidFill>
                  <a:schemeClr val="tx1"/>
                </a:solidFill>
              </a:rPr>
              <a:t> Pembina </a:t>
            </a:r>
            <a:r>
              <a:rPr lang="en-ID" dirty="0" err="1">
                <a:solidFill>
                  <a:schemeClr val="tx1"/>
                </a:solidFill>
              </a:rPr>
              <a:t>untuk</a:t>
            </a:r>
            <a:r>
              <a:rPr lang="en-ID" dirty="0">
                <a:solidFill>
                  <a:schemeClr val="tx1"/>
                </a:solidFill>
              </a:rPr>
              <a:t> </a:t>
            </a:r>
            <a:r>
              <a:rPr lang="en-ID" dirty="0" err="1">
                <a:solidFill>
                  <a:schemeClr val="tx1"/>
                </a:solidFill>
              </a:rPr>
              <a:t>evaluasi</a:t>
            </a:r>
            <a:r>
              <a:rPr lang="en-ID" dirty="0">
                <a:solidFill>
                  <a:schemeClr val="tx1"/>
                </a:solidFill>
              </a:rPr>
              <a:t>.</a:t>
            </a:r>
            <a:endParaRPr lang="en-ID" dirty="0">
              <a:solidFill>
                <a:schemeClr val="tx1"/>
              </a:solidFill>
            </a:endParaRPr>
          </a:p>
          <a:p>
            <a:pPr marL="457200" indent="-457200" algn="just">
              <a:buFontTx/>
              <a:buChar char="-"/>
            </a:pPr>
            <a:r>
              <a:rPr lang="en-ID" dirty="0">
                <a:solidFill>
                  <a:schemeClr val="tx1"/>
                </a:solidFill>
              </a:rPr>
              <a:t>Pembina </a:t>
            </a:r>
            <a:r>
              <a:rPr lang="en-ID" dirty="0" err="1">
                <a:solidFill>
                  <a:schemeClr val="tx1"/>
                </a:solidFill>
              </a:rPr>
              <a:t>dapat</a:t>
            </a:r>
            <a:r>
              <a:rPr lang="en-ID" dirty="0">
                <a:solidFill>
                  <a:schemeClr val="tx1"/>
                </a:solidFill>
              </a:rPr>
              <a:t> </a:t>
            </a:r>
            <a:r>
              <a:rPr lang="en-ID" dirty="0" err="1">
                <a:solidFill>
                  <a:schemeClr val="tx1"/>
                </a:solidFill>
              </a:rPr>
              <a:t>mengambil</a:t>
            </a:r>
            <a:r>
              <a:rPr lang="en-ID" dirty="0">
                <a:solidFill>
                  <a:schemeClr val="tx1"/>
                </a:solidFill>
              </a:rPr>
              <a:t> </a:t>
            </a:r>
            <a:r>
              <a:rPr lang="en-ID" dirty="0" err="1">
                <a:solidFill>
                  <a:schemeClr val="tx1"/>
                </a:solidFill>
              </a:rPr>
              <a:t>tindakan</a:t>
            </a:r>
            <a:r>
              <a:rPr lang="en-ID" dirty="0">
                <a:solidFill>
                  <a:schemeClr val="tx1"/>
                </a:solidFill>
              </a:rPr>
              <a:t> </a:t>
            </a:r>
            <a:r>
              <a:rPr lang="en-ID" dirty="0" err="1">
                <a:solidFill>
                  <a:schemeClr val="tx1"/>
                </a:solidFill>
              </a:rPr>
              <a:t>berdasarkan</a:t>
            </a:r>
            <a:r>
              <a:rPr lang="en-ID" dirty="0">
                <a:solidFill>
                  <a:schemeClr val="tx1"/>
                </a:solidFill>
              </a:rPr>
              <a:t> </a:t>
            </a:r>
            <a:r>
              <a:rPr lang="en-ID" dirty="0" err="1">
                <a:solidFill>
                  <a:schemeClr val="tx1"/>
                </a:solidFill>
              </a:rPr>
              <a:t>laporan</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Pengawas</a:t>
            </a:r>
            <a:r>
              <a:rPr lang="en-ID" dirty="0">
                <a:solidFill>
                  <a:schemeClr val="tx1"/>
                </a:solidFill>
              </a:rPr>
              <a:t>, </a:t>
            </a:r>
            <a:r>
              <a:rPr lang="en-ID" dirty="0" err="1">
                <a:solidFill>
                  <a:schemeClr val="tx1"/>
                </a:solidFill>
              </a:rPr>
              <a:t>termasuk</a:t>
            </a:r>
            <a:r>
              <a:rPr lang="en-ID" dirty="0">
                <a:solidFill>
                  <a:schemeClr val="tx1"/>
                </a:solidFill>
              </a:rPr>
              <a:t> </a:t>
            </a:r>
            <a:r>
              <a:rPr lang="en-ID" dirty="0" err="1">
                <a:solidFill>
                  <a:schemeClr val="tx1"/>
                </a:solidFill>
              </a:rPr>
              <a:t>memberikan</a:t>
            </a:r>
            <a:r>
              <a:rPr lang="en-ID" dirty="0">
                <a:solidFill>
                  <a:schemeClr val="tx1"/>
                </a:solidFill>
              </a:rPr>
              <a:t> </a:t>
            </a:r>
            <a:r>
              <a:rPr lang="en-ID" dirty="0" err="1">
                <a:solidFill>
                  <a:schemeClr val="tx1"/>
                </a:solidFill>
              </a:rPr>
              <a:t>teguran</a:t>
            </a:r>
            <a:r>
              <a:rPr lang="en-ID" dirty="0">
                <a:solidFill>
                  <a:schemeClr val="tx1"/>
                </a:solidFill>
              </a:rPr>
              <a:t> </a:t>
            </a:r>
            <a:r>
              <a:rPr lang="en-ID" dirty="0" err="1">
                <a:solidFill>
                  <a:schemeClr val="tx1"/>
                </a:solidFill>
              </a:rPr>
              <a:t>atau</a:t>
            </a:r>
            <a:r>
              <a:rPr lang="en-ID" dirty="0">
                <a:solidFill>
                  <a:schemeClr val="tx1"/>
                </a:solidFill>
              </a:rPr>
              <a:t> </a:t>
            </a:r>
            <a:r>
              <a:rPr lang="en-ID" dirty="0" err="1">
                <a:solidFill>
                  <a:schemeClr val="tx1"/>
                </a:solidFill>
              </a:rPr>
              <a:t>mengganti</a:t>
            </a:r>
            <a:r>
              <a:rPr lang="en-ID" dirty="0">
                <a:solidFill>
                  <a:schemeClr val="tx1"/>
                </a:solidFill>
              </a:rPr>
              <a:t> </a:t>
            </a:r>
            <a:r>
              <a:rPr lang="en-ID" dirty="0" err="1">
                <a:solidFill>
                  <a:schemeClr val="tx1"/>
                </a:solidFill>
              </a:rPr>
              <a:t>Pengurus</a:t>
            </a:r>
            <a:r>
              <a:rPr lang="en-ID" dirty="0">
                <a:solidFill>
                  <a:schemeClr val="tx1"/>
                </a:solidFill>
              </a:rPr>
              <a:t>.</a:t>
            </a:r>
            <a:endParaRPr lang="en-ID" dirty="0">
              <a:solidFill>
                <a:schemeClr val="tx1"/>
              </a:solidFill>
            </a:endParaRPr>
          </a:p>
          <a:p>
            <a:endParaRPr lang="en-ID"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07504" y="692696"/>
            <a:ext cx="8568952" cy="5184576"/>
          </a:xfrm>
        </p:spPr>
        <p:txBody>
          <a:bodyPr/>
          <a:lstStyle/>
          <a:p>
            <a:r>
              <a:rPr lang="en-US" dirty="0"/>
              <a:t>	</a:t>
            </a:r>
            <a:endParaRPr lang="en-ID" dirty="0"/>
          </a:p>
        </p:txBody>
      </p:sp>
      <p:sp>
        <p:nvSpPr>
          <p:cNvPr id="4" name="Rectangle 3"/>
          <p:cNvSpPr/>
          <p:nvPr/>
        </p:nvSpPr>
        <p:spPr>
          <a:xfrm>
            <a:off x="611505" y="908685"/>
            <a:ext cx="8136890" cy="5081905"/>
          </a:xfrm>
          <a:prstGeom prst="rect">
            <a:avLst/>
          </a:prstGeom>
          <a:solidFill>
            <a:schemeClr val="bg2"/>
          </a:solidFill>
        </p:spPr>
        <p:style>
          <a:lnRef idx="1">
            <a:schemeClr val="dk1"/>
          </a:lnRef>
          <a:fillRef idx="2">
            <a:schemeClr val="dk1"/>
          </a:fillRef>
          <a:effectRef idx="1">
            <a:schemeClr val="dk1"/>
          </a:effectRef>
          <a:fontRef idx="minor">
            <a:schemeClr val="dk1"/>
          </a:fontRef>
        </p:style>
        <p:txBody>
          <a:bodyPr rtlCol="0" anchor="ctr"/>
          <a:lstStyle/>
          <a:p>
            <a:pPr algn="ctr"/>
            <a:r>
              <a:rPr lang="en-US" dirty="0" err="1">
                <a:solidFill>
                  <a:schemeClr val="tx1"/>
                </a:solidFill>
              </a:rPr>
              <a:t>Prosedur</a:t>
            </a:r>
            <a:r>
              <a:rPr lang="en-US" dirty="0">
                <a:solidFill>
                  <a:schemeClr val="tx1"/>
                </a:solidFill>
              </a:rPr>
              <a:t> </a:t>
            </a:r>
            <a:r>
              <a:rPr lang="en-US" dirty="0" err="1">
                <a:solidFill>
                  <a:schemeClr val="tx1"/>
                </a:solidFill>
              </a:rPr>
              <a:t>pendirian</a:t>
            </a:r>
            <a:r>
              <a:rPr lang="en-US" dirty="0">
                <a:solidFill>
                  <a:schemeClr val="tx1"/>
                </a:solidFill>
              </a:rPr>
              <a:t> dan </a:t>
            </a:r>
            <a:r>
              <a:rPr lang="en-US" dirty="0" err="1">
                <a:solidFill>
                  <a:schemeClr val="tx1"/>
                </a:solidFill>
              </a:rPr>
              <a:t>pembubaran</a:t>
            </a:r>
            <a:r>
              <a:rPr lang="en-US" dirty="0">
                <a:solidFill>
                  <a:schemeClr val="tx1"/>
                </a:solidFill>
              </a:rPr>
              <a:t> Yayasan</a:t>
            </a:r>
            <a:endParaRPr lang="en-US" dirty="0">
              <a:solidFill>
                <a:schemeClr val="tx1"/>
              </a:solidFill>
            </a:endParaRPr>
          </a:p>
          <a:p>
            <a:pPr algn="ctr"/>
            <a:endParaRPr lang="en-US" dirty="0">
              <a:solidFill>
                <a:schemeClr val="tx1"/>
              </a:solidFill>
            </a:endParaRPr>
          </a:p>
          <a:p>
            <a:pPr>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Tahapan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Utama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Pembuatan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Akta</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Hadapan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Notaris</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mj-lt"/>
              <a:buAutoNum type="arabicPeriod"/>
              <a:tabLst>
                <a:tab pos="457200" algn="l"/>
              </a:tabLs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Pengesahan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oleh Kementerian Hukum dan HAM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Kemenkumham</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dirty="0">
              <a:solidFill>
                <a:schemeClr val="tx1"/>
              </a:solidFill>
            </a:endParaRPr>
          </a:p>
          <a:p>
            <a:pPr>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Persyaratan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Administratif</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Salinan KTP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anggota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organ Yayasan.</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Bukti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awal</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dipisahkan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pendiri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Rencana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(AD).</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NPWP Yayasan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untuk</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keperluan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perpajakan</a:t>
            </a:r>
            <a:endParaRPr lang="en-US" dirty="0">
              <a:solidFill>
                <a:schemeClr val="tx1"/>
              </a:solidFill>
            </a:endParaRPr>
          </a:p>
          <a:p>
            <a:pPr algn="ctr"/>
            <a:endParaRPr lang="en-ID"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337" y="620688"/>
            <a:ext cx="8892480" cy="5400600"/>
          </a:xfrm>
        </p:spPr>
        <p:txBody>
          <a:bodyPr>
            <a:noAutofit/>
          </a:bodyPr>
          <a:lstStyle/>
          <a:p>
            <a:r>
              <a:rPr lang="en-US" sz="2000" dirty="0" err="1">
                <a:solidFill>
                  <a:schemeClr val="tx1"/>
                </a:solidFill>
              </a:rPr>
              <a:t>Alasan</a:t>
            </a:r>
            <a:r>
              <a:rPr lang="en-US" sz="2000" dirty="0">
                <a:solidFill>
                  <a:schemeClr val="tx1"/>
                </a:solidFill>
              </a:rPr>
              <a:t> </a:t>
            </a:r>
            <a:r>
              <a:rPr lang="en-US" sz="2000" dirty="0" err="1">
                <a:solidFill>
                  <a:schemeClr val="tx1"/>
                </a:solidFill>
              </a:rPr>
              <a:t>pemubaran</a:t>
            </a:r>
            <a:r>
              <a:rPr lang="en-US" sz="2000" dirty="0">
                <a:solidFill>
                  <a:schemeClr val="tx1"/>
                </a:solidFill>
              </a:rPr>
              <a:t> Yayasan </a:t>
            </a:r>
            <a:endParaRPr lang="en-US" sz="2000" dirty="0">
              <a:solidFill>
                <a:schemeClr val="tx1"/>
              </a:solidFill>
            </a:endParaRPr>
          </a:p>
          <a:p>
            <a:pPr algn="just"/>
            <a:endParaRPr lang="en-US" sz="2000" dirty="0">
              <a:solidFill>
                <a:schemeClr val="tx1"/>
              </a:solidFill>
            </a:endParaRPr>
          </a:p>
          <a:p>
            <a:pPr algn="just">
              <a:lnSpc>
                <a:spcPct val="107000"/>
              </a:lnSpc>
              <a:spcAft>
                <a:spcPts val="800"/>
              </a:spcAf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diatur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dalam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UU No. 16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Tahun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2001 Pasal 62-65</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Alasan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meliputi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Keputusan Pembina:</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lagi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mencapai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tujuannya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Pembina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menilai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bahwa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telah</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selesai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menjalankan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utamanya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Putusan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Pengadilan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Pengadilan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dapat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memerintahkan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pembubaran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jika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terbukti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melanggar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moral,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ketertiban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umum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dinilai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lagi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memenuhi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syarat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sebagai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badan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 </a:t>
            </a:r>
            <a:r>
              <a:rPr lang="en-ID" sz="16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Ketentuan</a:t>
            </a:r>
            <a:r>
              <a:rPr lang="en-ID" sz="16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Lain:</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Berdasarkan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habisnya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masa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kerja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Yayasan yang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telah</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ditentukan</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Yayasan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pailit</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karena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memenuhi</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kewajibannya</a:t>
            </a:r>
            <a:r>
              <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sz="16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20688"/>
            <a:ext cx="8496944" cy="5616624"/>
          </a:xfrm>
        </p:spPr>
        <p:txBody>
          <a:bodyPr>
            <a:normAutofit/>
          </a:bodyPr>
          <a:lstStyle/>
          <a:p>
            <a:r>
              <a:rPr lang="en-ID" sz="18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Hapusnya</a:t>
            </a:r>
            <a:r>
              <a:rPr lang="en-ID"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Status Badan Hukum Yayasan</a:t>
            </a:r>
            <a:endParaRPr lang="en-ID"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sz="1900" dirty="0">
              <a:solidFill>
                <a:schemeClr val="tx1"/>
              </a:solidFill>
            </a:endParaRPr>
          </a:p>
          <a:p>
            <a:pPr algn="just"/>
            <a:r>
              <a:rPr lang="en-ID" sz="1900" dirty="0" err="1">
                <a:solidFill>
                  <a:schemeClr val="tx1"/>
                </a:solidFill>
              </a:rPr>
              <a:t>Kondisi</a:t>
            </a:r>
            <a:r>
              <a:rPr lang="en-ID" sz="1900" dirty="0">
                <a:solidFill>
                  <a:schemeClr val="tx1"/>
                </a:solidFill>
              </a:rPr>
              <a:t> yang </a:t>
            </a:r>
            <a:r>
              <a:rPr lang="en-ID" sz="1900" dirty="0" err="1">
                <a:solidFill>
                  <a:schemeClr val="tx1"/>
                </a:solidFill>
              </a:rPr>
              <a:t>Menyebabkan</a:t>
            </a:r>
            <a:r>
              <a:rPr lang="en-ID" sz="1900" dirty="0">
                <a:solidFill>
                  <a:schemeClr val="tx1"/>
                </a:solidFill>
              </a:rPr>
              <a:t> </a:t>
            </a:r>
            <a:r>
              <a:rPr lang="en-ID" sz="1900" dirty="0" err="1">
                <a:solidFill>
                  <a:schemeClr val="tx1"/>
                </a:solidFill>
              </a:rPr>
              <a:t>Hilangnya</a:t>
            </a:r>
            <a:r>
              <a:rPr lang="en-ID" sz="1900" dirty="0">
                <a:solidFill>
                  <a:schemeClr val="tx1"/>
                </a:solidFill>
              </a:rPr>
              <a:t> Status Badan Hukum</a:t>
            </a:r>
            <a:endParaRPr lang="en-ID" sz="1900" dirty="0">
              <a:solidFill>
                <a:schemeClr val="tx1"/>
              </a:solidFill>
            </a:endParaRPr>
          </a:p>
          <a:p>
            <a:pPr algn="just"/>
            <a:r>
              <a:rPr lang="en-ID" sz="1900" dirty="0">
                <a:solidFill>
                  <a:schemeClr val="tx1"/>
                </a:solidFill>
              </a:rPr>
              <a:t>Status badan </a:t>
            </a:r>
            <a:r>
              <a:rPr lang="en-ID" sz="1900" dirty="0" err="1">
                <a:solidFill>
                  <a:schemeClr val="tx1"/>
                </a:solidFill>
              </a:rPr>
              <a:t>hukum</a:t>
            </a:r>
            <a:r>
              <a:rPr lang="en-ID" sz="1900" dirty="0">
                <a:solidFill>
                  <a:schemeClr val="tx1"/>
                </a:solidFill>
              </a:rPr>
              <a:t> Yayasan </a:t>
            </a:r>
            <a:r>
              <a:rPr lang="en-ID" sz="1900" dirty="0" err="1">
                <a:solidFill>
                  <a:schemeClr val="tx1"/>
                </a:solidFill>
              </a:rPr>
              <a:t>dapat</a:t>
            </a:r>
            <a:r>
              <a:rPr lang="en-ID" sz="1900" dirty="0">
                <a:solidFill>
                  <a:schemeClr val="tx1"/>
                </a:solidFill>
              </a:rPr>
              <a:t> </a:t>
            </a:r>
            <a:r>
              <a:rPr lang="en-ID" sz="1900" dirty="0" err="1">
                <a:solidFill>
                  <a:schemeClr val="tx1"/>
                </a:solidFill>
              </a:rPr>
              <a:t>hilang</a:t>
            </a:r>
            <a:r>
              <a:rPr lang="en-ID" sz="1900" dirty="0">
                <a:solidFill>
                  <a:schemeClr val="tx1"/>
                </a:solidFill>
              </a:rPr>
              <a:t> </a:t>
            </a:r>
            <a:r>
              <a:rPr lang="en-ID" sz="1900" dirty="0" err="1">
                <a:solidFill>
                  <a:schemeClr val="tx1"/>
                </a:solidFill>
              </a:rPr>
              <a:t>jika</a:t>
            </a:r>
            <a:r>
              <a:rPr lang="en-ID" sz="1900" dirty="0">
                <a:solidFill>
                  <a:schemeClr val="tx1"/>
                </a:solidFill>
              </a:rPr>
              <a:t>:</a:t>
            </a:r>
            <a:endParaRPr lang="en-ID" sz="1900" dirty="0">
              <a:solidFill>
                <a:schemeClr val="tx1"/>
              </a:solidFill>
            </a:endParaRPr>
          </a:p>
          <a:p>
            <a:pPr algn="just"/>
            <a:r>
              <a:rPr lang="en-ID" sz="1900" dirty="0">
                <a:solidFill>
                  <a:schemeClr val="tx1"/>
                </a:solidFill>
              </a:rPr>
              <a:t>A. </a:t>
            </a:r>
            <a:r>
              <a:rPr lang="en-ID" sz="1900" dirty="0" err="1">
                <a:solidFill>
                  <a:schemeClr val="tx1"/>
                </a:solidFill>
              </a:rPr>
              <a:t>Pembubaran</a:t>
            </a:r>
            <a:r>
              <a:rPr lang="en-ID" sz="1900" dirty="0">
                <a:solidFill>
                  <a:schemeClr val="tx1"/>
                </a:solidFill>
              </a:rPr>
              <a:t> Yayasan (Pasal 63 UU No. 16 </a:t>
            </a:r>
            <a:r>
              <a:rPr lang="en-ID" sz="1900" dirty="0" err="1">
                <a:solidFill>
                  <a:schemeClr val="tx1"/>
                </a:solidFill>
              </a:rPr>
              <a:t>Tahun</a:t>
            </a:r>
            <a:r>
              <a:rPr lang="en-ID" sz="1900" dirty="0">
                <a:solidFill>
                  <a:schemeClr val="tx1"/>
                </a:solidFill>
              </a:rPr>
              <a:t> 2001):</a:t>
            </a:r>
            <a:endParaRPr lang="en-ID" sz="1900" dirty="0">
              <a:solidFill>
                <a:schemeClr val="tx1"/>
              </a:solidFill>
            </a:endParaRPr>
          </a:p>
          <a:p>
            <a:pPr algn="just"/>
            <a:r>
              <a:rPr lang="en-ID" sz="1900" dirty="0">
                <a:solidFill>
                  <a:schemeClr val="tx1"/>
                </a:solidFill>
              </a:rPr>
              <a:t>1. Keputusan Pembina:</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dibubarkan</a:t>
            </a:r>
            <a:r>
              <a:rPr lang="en-ID" sz="1900" dirty="0">
                <a:solidFill>
                  <a:schemeClr val="tx1"/>
                </a:solidFill>
              </a:rPr>
              <a:t> </a:t>
            </a:r>
            <a:r>
              <a:rPr lang="en-ID" sz="1900" dirty="0" err="1">
                <a:solidFill>
                  <a:schemeClr val="tx1"/>
                </a:solidFill>
              </a:rPr>
              <a:t>atas</a:t>
            </a:r>
            <a:r>
              <a:rPr lang="en-ID" sz="1900" dirty="0">
                <a:solidFill>
                  <a:schemeClr val="tx1"/>
                </a:solidFill>
              </a:rPr>
              <a:t> </a:t>
            </a:r>
            <a:r>
              <a:rPr lang="en-ID" sz="1900" dirty="0" err="1">
                <a:solidFill>
                  <a:schemeClr val="tx1"/>
                </a:solidFill>
              </a:rPr>
              <a:t>dasar</a:t>
            </a:r>
            <a:r>
              <a:rPr lang="en-ID" sz="1900" dirty="0">
                <a:solidFill>
                  <a:schemeClr val="tx1"/>
                </a:solidFill>
              </a:rPr>
              <a:t> </a:t>
            </a:r>
            <a:r>
              <a:rPr lang="en-ID" sz="1900" dirty="0" err="1">
                <a:solidFill>
                  <a:schemeClr val="tx1"/>
                </a:solidFill>
              </a:rPr>
              <a:t>keputusan</a:t>
            </a:r>
            <a:r>
              <a:rPr lang="en-ID" sz="1900" dirty="0">
                <a:solidFill>
                  <a:schemeClr val="tx1"/>
                </a:solidFill>
              </a:rPr>
              <a:t> organ Pembina </a:t>
            </a:r>
            <a:r>
              <a:rPr lang="en-ID" sz="1900" dirty="0" err="1">
                <a:solidFill>
                  <a:schemeClr val="tx1"/>
                </a:solidFill>
              </a:rPr>
              <a:t>karena</a:t>
            </a:r>
            <a:r>
              <a:rPr lang="en-ID" sz="1900" dirty="0">
                <a:solidFill>
                  <a:schemeClr val="tx1"/>
                </a:solidFill>
              </a:rPr>
              <a:t> </a:t>
            </a:r>
            <a:r>
              <a:rPr lang="en-ID" sz="1900" dirty="0" err="1">
                <a:solidFill>
                  <a:schemeClr val="tx1"/>
                </a:solidFill>
              </a:rPr>
              <a:t>tujuan</a:t>
            </a:r>
            <a:r>
              <a:rPr lang="en-ID" sz="1900" dirty="0">
                <a:solidFill>
                  <a:schemeClr val="tx1"/>
                </a:solidFill>
              </a:rPr>
              <a:t> Yayasan </a:t>
            </a:r>
            <a:r>
              <a:rPr lang="en-ID" sz="1900" dirty="0" err="1">
                <a:solidFill>
                  <a:schemeClr val="tx1"/>
                </a:solidFill>
              </a:rPr>
              <a:t>telah</a:t>
            </a:r>
            <a:r>
              <a:rPr lang="en-ID" sz="1900" dirty="0">
                <a:solidFill>
                  <a:schemeClr val="tx1"/>
                </a:solidFill>
              </a:rPr>
              <a:t> </a:t>
            </a:r>
            <a:r>
              <a:rPr lang="en-ID" sz="1900" dirty="0" err="1">
                <a:solidFill>
                  <a:schemeClr val="tx1"/>
                </a:solidFill>
              </a:rPr>
              <a:t>tercapai</a:t>
            </a:r>
            <a:r>
              <a:rPr lang="en-ID" sz="1900" dirty="0">
                <a:solidFill>
                  <a:schemeClr val="tx1"/>
                </a:solidFill>
              </a:rPr>
              <a:t>, </a:t>
            </a:r>
            <a:r>
              <a:rPr lang="en-ID" sz="1900" dirty="0" err="1">
                <a:solidFill>
                  <a:schemeClr val="tx1"/>
                </a:solidFill>
              </a:rPr>
              <a:t>tidak</a:t>
            </a:r>
            <a:r>
              <a:rPr lang="en-ID" sz="1900" dirty="0">
                <a:solidFill>
                  <a:schemeClr val="tx1"/>
                </a:solidFill>
              </a:rPr>
              <a:t> </a:t>
            </a:r>
            <a:r>
              <a:rPr lang="en-ID" sz="1900" dirty="0" err="1">
                <a:solidFill>
                  <a:schemeClr val="tx1"/>
                </a:solidFill>
              </a:rPr>
              <a:t>dapat</a:t>
            </a:r>
            <a:r>
              <a:rPr lang="en-ID" sz="1900" dirty="0">
                <a:solidFill>
                  <a:schemeClr val="tx1"/>
                </a:solidFill>
              </a:rPr>
              <a:t> </a:t>
            </a:r>
            <a:r>
              <a:rPr lang="en-ID" sz="1900" dirty="0" err="1">
                <a:solidFill>
                  <a:schemeClr val="tx1"/>
                </a:solidFill>
              </a:rPr>
              <a:t>tercapai</a:t>
            </a:r>
            <a:r>
              <a:rPr lang="en-ID" sz="1900" dirty="0">
                <a:solidFill>
                  <a:schemeClr val="tx1"/>
                </a:solidFill>
              </a:rPr>
              <a:t>, </a:t>
            </a:r>
            <a:r>
              <a:rPr lang="en-ID" sz="1900" dirty="0" err="1">
                <a:solidFill>
                  <a:schemeClr val="tx1"/>
                </a:solidFill>
              </a:rPr>
              <a:t>atau</a:t>
            </a:r>
            <a:r>
              <a:rPr lang="en-ID" sz="1900" dirty="0">
                <a:solidFill>
                  <a:schemeClr val="tx1"/>
                </a:solidFill>
              </a:rPr>
              <a:t> </a:t>
            </a:r>
            <a:r>
              <a:rPr lang="en-ID" sz="1900" dirty="0" err="1">
                <a:solidFill>
                  <a:schemeClr val="tx1"/>
                </a:solidFill>
              </a:rPr>
              <a:t>habis</a:t>
            </a:r>
            <a:r>
              <a:rPr lang="en-ID" sz="1900" dirty="0">
                <a:solidFill>
                  <a:schemeClr val="tx1"/>
                </a:solidFill>
              </a:rPr>
              <a:t> masa </a:t>
            </a:r>
            <a:r>
              <a:rPr lang="en-ID" sz="1900" dirty="0" err="1">
                <a:solidFill>
                  <a:schemeClr val="tx1"/>
                </a:solidFill>
              </a:rPr>
              <a:t>berlaku</a:t>
            </a:r>
            <a:r>
              <a:rPr lang="en-ID" sz="1900" dirty="0">
                <a:solidFill>
                  <a:schemeClr val="tx1"/>
                </a:solidFill>
              </a:rPr>
              <a:t> </a:t>
            </a:r>
            <a:r>
              <a:rPr lang="en-ID" sz="1900" dirty="0" err="1">
                <a:solidFill>
                  <a:schemeClr val="tx1"/>
                </a:solidFill>
              </a:rPr>
              <a:t>sesuai</a:t>
            </a:r>
            <a:r>
              <a:rPr lang="en-ID" sz="1900" dirty="0">
                <a:solidFill>
                  <a:schemeClr val="tx1"/>
                </a:solidFill>
              </a:rPr>
              <a:t> </a:t>
            </a:r>
            <a:r>
              <a:rPr lang="en-ID" sz="1900" dirty="0" err="1">
                <a:solidFill>
                  <a:schemeClr val="tx1"/>
                </a:solidFill>
              </a:rPr>
              <a:t>anggaran</a:t>
            </a:r>
            <a:r>
              <a:rPr lang="en-ID" sz="1900" dirty="0">
                <a:solidFill>
                  <a:schemeClr val="tx1"/>
                </a:solidFill>
              </a:rPr>
              <a:t> </a:t>
            </a:r>
            <a:r>
              <a:rPr lang="en-ID" sz="1900" dirty="0" err="1">
                <a:solidFill>
                  <a:schemeClr val="tx1"/>
                </a:solidFill>
              </a:rPr>
              <a:t>dasar</a:t>
            </a:r>
            <a:r>
              <a:rPr lang="en-ID" sz="1900" dirty="0">
                <a:solidFill>
                  <a:schemeClr val="tx1"/>
                </a:solidFill>
              </a:rPr>
              <a:t>.</a:t>
            </a:r>
            <a:endParaRPr lang="en-ID" sz="1900" dirty="0">
              <a:solidFill>
                <a:schemeClr val="tx1"/>
              </a:solidFill>
            </a:endParaRPr>
          </a:p>
          <a:p>
            <a:pPr algn="just"/>
            <a:endParaRPr lang="en-ID" sz="1900" dirty="0">
              <a:solidFill>
                <a:schemeClr val="tx1"/>
              </a:solidFill>
            </a:endParaRPr>
          </a:p>
          <a:p>
            <a:pPr algn="just"/>
            <a:r>
              <a:rPr lang="en-ID" sz="1900" dirty="0">
                <a:solidFill>
                  <a:schemeClr val="tx1"/>
                </a:solidFill>
              </a:rPr>
              <a:t>2. </a:t>
            </a:r>
            <a:r>
              <a:rPr lang="en-ID" sz="1900" dirty="0" err="1">
                <a:solidFill>
                  <a:schemeClr val="tx1"/>
                </a:solidFill>
              </a:rPr>
              <a:t>Putusan</a:t>
            </a:r>
            <a:r>
              <a:rPr lang="en-ID" sz="1900" dirty="0">
                <a:solidFill>
                  <a:schemeClr val="tx1"/>
                </a:solidFill>
              </a:rPr>
              <a:t> </a:t>
            </a:r>
            <a:r>
              <a:rPr lang="en-ID" sz="1900" dirty="0" err="1">
                <a:solidFill>
                  <a:schemeClr val="tx1"/>
                </a:solidFill>
              </a:rPr>
              <a:t>Pengadilan</a:t>
            </a:r>
            <a:r>
              <a:rPr lang="en-ID" sz="1900" dirty="0">
                <a:solidFill>
                  <a:schemeClr val="tx1"/>
                </a:solidFill>
              </a:rPr>
              <a:t>:</a:t>
            </a:r>
            <a:endParaRPr lang="en-ID" sz="1900" dirty="0">
              <a:solidFill>
                <a:schemeClr val="tx1"/>
              </a:solidFill>
            </a:endParaRPr>
          </a:p>
          <a:p>
            <a:pPr algn="just"/>
            <a:r>
              <a:rPr lang="en-ID" sz="1900" dirty="0" err="1">
                <a:solidFill>
                  <a:schemeClr val="tx1"/>
                </a:solidFill>
              </a:rPr>
              <a:t>Pembubaran</a:t>
            </a:r>
            <a:r>
              <a:rPr lang="en-ID" sz="1900" dirty="0">
                <a:solidFill>
                  <a:schemeClr val="tx1"/>
                </a:solidFill>
              </a:rPr>
              <a:t> </a:t>
            </a:r>
            <a:r>
              <a:rPr lang="en-ID" sz="1900" dirty="0" err="1">
                <a:solidFill>
                  <a:schemeClr val="tx1"/>
                </a:solidFill>
              </a:rPr>
              <a:t>berdasarkan</a:t>
            </a:r>
            <a:r>
              <a:rPr lang="en-ID" sz="1900" dirty="0">
                <a:solidFill>
                  <a:schemeClr val="tx1"/>
                </a:solidFill>
              </a:rPr>
              <a:t> </a:t>
            </a:r>
            <a:r>
              <a:rPr lang="en-ID" sz="1900" dirty="0" err="1">
                <a:solidFill>
                  <a:schemeClr val="tx1"/>
                </a:solidFill>
              </a:rPr>
              <a:t>putusan</a:t>
            </a:r>
            <a:r>
              <a:rPr lang="en-ID" sz="1900" dirty="0">
                <a:solidFill>
                  <a:schemeClr val="tx1"/>
                </a:solidFill>
              </a:rPr>
              <a:t> </a:t>
            </a:r>
            <a:r>
              <a:rPr lang="en-ID" sz="1900" dirty="0" err="1">
                <a:solidFill>
                  <a:schemeClr val="tx1"/>
                </a:solidFill>
              </a:rPr>
              <a:t>pengadilan</a:t>
            </a:r>
            <a:r>
              <a:rPr lang="en-ID" sz="1900" dirty="0">
                <a:solidFill>
                  <a:schemeClr val="tx1"/>
                </a:solidFill>
              </a:rPr>
              <a:t> </a:t>
            </a:r>
            <a:r>
              <a:rPr lang="en-ID" sz="1900" dirty="0" err="1">
                <a:solidFill>
                  <a:schemeClr val="tx1"/>
                </a:solidFill>
              </a:rPr>
              <a:t>jika</a:t>
            </a:r>
            <a:r>
              <a:rPr lang="en-ID" sz="1900" dirty="0">
                <a:solidFill>
                  <a:schemeClr val="tx1"/>
                </a:solidFill>
              </a:rPr>
              <a:t>: </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melanggar</a:t>
            </a:r>
            <a:r>
              <a:rPr lang="en-ID" sz="1900" dirty="0">
                <a:solidFill>
                  <a:schemeClr val="tx1"/>
                </a:solidFill>
              </a:rPr>
              <a:t> </a:t>
            </a:r>
            <a:r>
              <a:rPr lang="en-ID" sz="1900" dirty="0" err="1">
                <a:solidFill>
                  <a:schemeClr val="tx1"/>
                </a:solidFill>
              </a:rPr>
              <a:t>hukum</a:t>
            </a:r>
            <a:r>
              <a:rPr lang="en-ID" sz="1900" dirty="0">
                <a:solidFill>
                  <a:schemeClr val="tx1"/>
                </a:solidFill>
              </a:rPr>
              <a:t>, </a:t>
            </a:r>
            <a:r>
              <a:rPr lang="en-ID" sz="1900" dirty="0" err="1">
                <a:solidFill>
                  <a:schemeClr val="tx1"/>
                </a:solidFill>
              </a:rPr>
              <a:t>ketertiban</a:t>
            </a:r>
            <a:r>
              <a:rPr lang="en-ID" sz="1900" dirty="0">
                <a:solidFill>
                  <a:schemeClr val="tx1"/>
                </a:solidFill>
              </a:rPr>
              <a:t> </a:t>
            </a:r>
            <a:r>
              <a:rPr lang="en-ID" sz="1900" dirty="0" err="1">
                <a:solidFill>
                  <a:schemeClr val="tx1"/>
                </a:solidFill>
              </a:rPr>
              <a:t>umum</a:t>
            </a:r>
            <a:r>
              <a:rPr lang="en-ID" sz="1900" dirty="0">
                <a:solidFill>
                  <a:schemeClr val="tx1"/>
                </a:solidFill>
              </a:rPr>
              <a:t>, </a:t>
            </a:r>
            <a:r>
              <a:rPr lang="en-ID" sz="1900" dirty="0" err="1">
                <a:solidFill>
                  <a:schemeClr val="tx1"/>
                </a:solidFill>
              </a:rPr>
              <a:t>atau</a:t>
            </a:r>
            <a:r>
              <a:rPr lang="en-ID" sz="1900" dirty="0">
                <a:solidFill>
                  <a:schemeClr val="tx1"/>
                </a:solidFill>
              </a:rPr>
              <a:t> moral.</a:t>
            </a:r>
            <a:endParaRPr lang="en-ID" sz="1900" dirty="0">
              <a:solidFill>
                <a:schemeClr val="tx1"/>
              </a:solidFill>
            </a:endParaRPr>
          </a:p>
          <a:p>
            <a:pPr algn="just"/>
            <a:r>
              <a:rPr lang="en-ID" sz="1900" dirty="0">
                <a:solidFill>
                  <a:schemeClr val="tx1"/>
                </a:solidFill>
              </a:rPr>
              <a:t>Yayasan </a:t>
            </a:r>
            <a:r>
              <a:rPr lang="en-ID" sz="1900" dirty="0" err="1">
                <a:solidFill>
                  <a:schemeClr val="tx1"/>
                </a:solidFill>
              </a:rPr>
              <a:t>dinyatakan</a:t>
            </a:r>
            <a:r>
              <a:rPr lang="en-ID" sz="1900" dirty="0">
                <a:solidFill>
                  <a:schemeClr val="tx1"/>
                </a:solidFill>
              </a:rPr>
              <a:t> </a:t>
            </a:r>
            <a:r>
              <a:rPr lang="en-ID" sz="1900" dirty="0" err="1">
                <a:solidFill>
                  <a:schemeClr val="tx1"/>
                </a:solidFill>
              </a:rPr>
              <a:t>pailit</a:t>
            </a:r>
            <a:r>
              <a:rPr lang="en-ID" sz="1900" dirty="0">
                <a:solidFill>
                  <a:schemeClr val="tx1"/>
                </a:solidFill>
              </a:rPr>
              <a:t> oleh </a:t>
            </a:r>
            <a:r>
              <a:rPr lang="en-ID" sz="1900" dirty="0" err="1">
                <a:solidFill>
                  <a:schemeClr val="tx1"/>
                </a:solidFill>
              </a:rPr>
              <a:t>pengadilan</a:t>
            </a:r>
            <a:r>
              <a:rPr lang="en-ID" sz="1900" dirty="0">
                <a:solidFill>
                  <a:schemeClr val="tx1"/>
                </a:solidFill>
              </a:rPr>
              <a:t>.</a:t>
            </a:r>
            <a:endParaRPr lang="en-ID" sz="1900" dirty="0">
              <a:solidFill>
                <a:schemeClr val="tx1"/>
              </a:solidFill>
            </a:endParaRPr>
          </a:p>
          <a:p>
            <a:pPr algn="just"/>
            <a:endParaRPr lang="en-ID" sz="1900" dirty="0">
              <a:solidFill>
                <a:schemeClr val="tx1"/>
              </a:solidFill>
            </a:endParaRPr>
          </a:p>
          <a:p>
            <a:pPr algn="just"/>
            <a:r>
              <a:rPr lang="en-ID" sz="1900" dirty="0" err="1">
                <a:solidFill>
                  <a:schemeClr val="tx1"/>
                </a:solidFill>
              </a:rPr>
              <a:t>Sebab</a:t>
            </a:r>
            <a:r>
              <a:rPr lang="en-ID" sz="1900" dirty="0">
                <a:solidFill>
                  <a:schemeClr val="tx1"/>
                </a:solidFill>
              </a:rPr>
              <a:t> Lain: </a:t>
            </a:r>
            <a:endParaRPr lang="en-ID" sz="1900" dirty="0">
              <a:solidFill>
                <a:schemeClr val="tx1"/>
              </a:solidFill>
            </a:endParaRPr>
          </a:p>
          <a:p>
            <a:pPr algn="just"/>
            <a:r>
              <a:rPr lang="en-ID" sz="1900" dirty="0" err="1">
                <a:solidFill>
                  <a:schemeClr val="tx1"/>
                </a:solidFill>
              </a:rPr>
              <a:t>Tidak</a:t>
            </a:r>
            <a:r>
              <a:rPr lang="en-ID" sz="1900" dirty="0">
                <a:solidFill>
                  <a:schemeClr val="tx1"/>
                </a:solidFill>
              </a:rPr>
              <a:t> </a:t>
            </a:r>
            <a:r>
              <a:rPr lang="en-ID" sz="1900" dirty="0" err="1">
                <a:solidFill>
                  <a:schemeClr val="tx1"/>
                </a:solidFill>
              </a:rPr>
              <a:t>memenuhi</a:t>
            </a:r>
            <a:r>
              <a:rPr lang="en-ID" sz="1900" dirty="0">
                <a:solidFill>
                  <a:schemeClr val="tx1"/>
                </a:solidFill>
              </a:rPr>
              <a:t> </a:t>
            </a:r>
            <a:r>
              <a:rPr lang="en-ID" sz="1900" dirty="0" err="1">
                <a:solidFill>
                  <a:schemeClr val="tx1"/>
                </a:solidFill>
              </a:rPr>
              <a:t>persyaratan</a:t>
            </a:r>
            <a:r>
              <a:rPr lang="en-ID" sz="1900" dirty="0">
                <a:solidFill>
                  <a:schemeClr val="tx1"/>
                </a:solidFill>
              </a:rPr>
              <a:t> </a:t>
            </a:r>
            <a:r>
              <a:rPr lang="en-ID" sz="1900" dirty="0" err="1">
                <a:solidFill>
                  <a:schemeClr val="tx1"/>
                </a:solidFill>
              </a:rPr>
              <a:t>sebagai</a:t>
            </a:r>
            <a:r>
              <a:rPr lang="en-ID" sz="1900" dirty="0">
                <a:solidFill>
                  <a:schemeClr val="tx1"/>
                </a:solidFill>
              </a:rPr>
              <a:t> badan </a:t>
            </a:r>
            <a:r>
              <a:rPr lang="en-ID" sz="1900" dirty="0" err="1">
                <a:solidFill>
                  <a:schemeClr val="tx1"/>
                </a:solidFill>
              </a:rPr>
              <a:t>hukum</a:t>
            </a:r>
            <a:r>
              <a:rPr lang="en-ID" sz="1900" dirty="0">
                <a:solidFill>
                  <a:schemeClr val="tx1"/>
                </a:solidFill>
              </a:rPr>
              <a:t> </a:t>
            </a:r>
            <a:r>
              <a:rPr lang="en-ID" sz="1900" dirty="0" err="1">
                <a:solidFill>
                  <a:schemeClr val="tx1"/>
                </a:solidFill>
              </a:rPr>
              <a:t>sesuai</a:t>
            </a:r>
            <a:r>
              <a:rPr lang="en-ID" sz="1900" dirty="0">
                <a:solidFill>
                  <a:schemeClr val="tx1"/>
                </a:solidFill>
              </a:rPr>
              <a:t> </a:t>
            </a:r>
            <a:r>
              <a:rPr lang="en-ID" sz="1900" dirty="0" err="1">
                <a:solidFill>
                  <a:schemeClr val="tx1"/>
                </a:solidFill>
              </a:rPr>
              <a:t>peraturan</a:t>
            </a:r>
            <a:r>
              <a:rPr lang="en-ID" sz="1900" dirty="0">
                <a:solidFill>
                  <a:schemeClr val="tx1"/>
                </a:solidFill>
              </a:rPr>
              <a:t> yang </a:t>
            </a:r>
            <a:r>
              <a:rPr lang="en-ID" sz="1900" dirty="0" err="1">
                <a:solidFill>
                  <a:schemeClr val="tx1"/>
                </a:solidFill>
              </a:rPr>
              <a:t>berlaku</a:t>
            </a:r>
            <a:endParaRPr lang="en-ID" sz="1900" dirty="0">
              <a:solidFill>
                <a:schemeClr val="tx1"/>
              </a:solidFill>
            </a:endParaRPr>
          </a:p>
          <a:p>
            <a:pPr algn="just"/>
            <a:endParaRPr lang="en-ID" dirty="0"/>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692696"/>
            <a:ext cx="8712968" cy="4946104"/>
          </a:xfrm>
        </p:spPr>
        <p:txBody>
          <a:bodyPr/>
          <a:lstStyle/>
          <a:p>
            <a:pPr algn="just">
              <a:lnSpc>
                <a:spcPct val="107000"/>
              </a:lnSpc>
              <a:spcAft>
                <a:spcPts val="800"/>
              </a:spcAft>
            </a:pP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Penyelesaian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b="1" kern="100" dirty="0">
              <a:solidFill>
                <a:schemeClr val="tx1"/>
              </a:solidFill>
              <a:latin typeface="Calibri" panose="020F0502020204030204" pitchFamily="34" charset="0"/>
              <a:ea typeface="Calibri" panose="020F0502020204030204" pitchFamily="34" charset="0"/>
            </a:endParaRPr>
          </a:p>
          <a:p>
            <a:pPr marL="285750" indent="-285750" algn="just">
              <a:lnSpc>
                <a:spcPct val="107000"/>
              </a:lnSpc>
              <a:spcAft>
                <a:spcPts val="800"/>
              </a:spcAft>
              <a:buFont typeface="Wingdings" panose="05000000000000000000" pitchFamily="2" charset="2"/>
              <a:buChar char="Ø"/>
            </a:pP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Proses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selesai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termasuk</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pelunasan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utang dan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penyelesaian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aset</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Wingdings" panose="05000000000000000000" pitchFamily="2" charset="2"/>
              <a:buChar char="Ø"/>
            </a:pP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Laporan</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likuidasi</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diterima</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oleh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pihak</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berwenang</a:t>
            </a:r>
            <a:r>
              <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Ada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Permohonan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b="1" kern="1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Perpanjangan</a:t>
            </a:r>
            <a:r>
              <a:rPr lang="en-ID" sz="18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Jika Yayasan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batas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waktu</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ditentukan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dalam</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anggaran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dasar</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tetapi</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tidak</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mengajukan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perpanjangan</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status badan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hukumnya</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otomatis</a:t>
            </a:r>
            <a:r>
              <a:rPr lang="en-ID"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18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hilang</a:t>
            </a:r>
            <a:endParaRPr lang="en-ID"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900">
                <a:solidFill>
                  <a:schemeClr val="tx1"/>
                </a:solidFill>
              </a:rPr>
              <a:t>Kasus</a:t>
            </a:r>
            <a:endParaRPr lang="en-US" altLang="en-US" sz="1900">
              <a:solidFill>
                <a:schemeClr val="tx1"/>
              </a:solidFill>
            </a:endParaRPr>
          </a:p>
          <a:p>
            <a:pPr algn="just"/>
            <a:r>
              <a:rPr lang="en-US" altLang="en-US" sz="1900">
                <a:solidFill>
                  <a:schemeClr val="tx1"/>
                </a:solidFill>
              </a:rPr>
              <a:t>Yayasan Citra Amanah menerima hibah sebuah gedung 3 lantai dari seorang filantropis dengan syarat tertulis bahwa gedung hanya boleh digunakan untuk “pusat rehabilitasi remaja rentan putus sekolah”. Tiga tahun kemudian, Pengurus Yayasan—tanpa keputusan Pembina—membuat perjanjian dengan investor untuk mengubah lantai 1 menjadi co-working space berbayar guna “menambah pemasukan yayasan”. Investor sudah mengeluarkan biaya renovasi Rp800.000.000. Donatur mengetahui perubahan fungsi gedung dari media dan menuntut pengembalian gedung, serta meminta kompensasi kerusakan pada struktur bangunan karena renovasi. Investor mengancam menggugat yayasan atas dasar wanprestasi karena pembatalan kerja sama dianggap merugikan. Pembina saling berselisih dan tidak mampu mengeluarkan keputusan bersama.</a:t>
            </a:r>
            <a:endParaRPr lang="en-US" altLang="en-US" sz="1900">
              <a:solidFill>
                <a:schemeClr val="tx1"/>
              </a:solidFill>
            </a:endParaRPr>
          </a:p>
          <a:p>
            <a:pPr algn="just"/>
            <a:endParaRPr lang="en-US" altLang="en-US" sz="1900">
              <a:solidFill>
                <a:schemeClr val="tx1"/>
              </a:solidFill>
            </a:endParaRPr>
          </a:p>
          <a:p>
            <a:pPr algn="just"/>
            <a:r>
              <a:rPr lang="en-US" altLang="en-US" sz="1900">
                <a:solidFill>
                  <a:schemeClr val="tx1"/>
                </a:solidFill>
              </a:rPr>
              <a:t>Pertanyaan </a:t>
            </a:r>
            <a:endParaRPr lang="en-US" altLang="en-US" sz="1900">
              <a:solidFill>
                <a:schemeClr val="tx1"/>
              </a:solidFill>
            </a:endParaRPr>
          </a:p>
          <a:p>
            <a:pPr marL="342900" indent="-342900" algn="just">
              <a:buAutoNum type="arabicPeriod"/>
            </a:pPr>
            <a:r>
              <a:rPr lang="en-US" altLang="en-US" sz="1900">
                <a:solidFill>
                  <a:schemeClr val="tx1"/>
                </a:solidFill>
              </a:rPr>
              <a:t>Dalam situasi ini, apakah yayasan lebih wajib memenuhi tuntutan donatur (mengembalikan fungsi hibah sesuai tujuan) atau mempertahankan kontrak dengan investor yang sudah mengeluarkan biaya besar? Mana yang memiliki kekuatan hukum lebih tinggi, dan apa dasar argumentasinya?</a:t>
            </a:r>
            <a:endParaRPr lang="en-US" altLang="en-US" sz="19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700">
                <a:solidFill>
                  <a:schemeClr val="tx1"/>
                </a:solidFill>
              </a:rPr>
              <a:t>Kasus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Yayasan Pendidikan Nusantara mengalami defisit anggaran besar akibat kegagalan proyek pembangunan asrama. Untuk menyelamatkan operasional sekolah, Pengurus—tanpa rapat Pembina—menjual sebidang tanah milik yayasan kepada pihak luar dengan harga di bawah nilai pasar karena membutuhkan dana cepat.</a:t>
            </a:r>
            <a:endParaRPr lang="en-US" altLang="en-US" sz="1700">
              <a:solidFill>
                <a:schemeClr val="tx1"/>
              </a:solidFill>
            </a:endParaRPr>
          </a:p>
          <a:p>
            <a:pPr algn="just"/>
            <a:r>
              <a:rPr lang="en-US" altLang="en-US" sz="1700">
                <a:solidFill>
                  <a:schemeClr val="tx1"/>
                </a:solidFill>
              </a:rPr>
              <a:t>Dana hasil penjualan digunakan untuk:</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membayar utang kontraktor,</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melunasi gaji guru yang tertunggak,</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sebagian digunakan untuk biaya operasional mendesak.</a:t>
            </a:r>
            <a:endParaRPr lang="en-US" altLang="en-US" sz="1700">
              <a:solidFill>
                <a:schemeClr val="tx1"/>
              </a:solidFill>
            </a:endParaRPr>
          </a:p>
          <a:p>
            <a:pPr algn="just"/>
            <a:r>
              <a:rPr lang="en-US" altLang="en-US" sz="1700">
                <a:solidFill>
                  <a:schemeClr val="tx1"/>
                </a:solidFill>
              </a:rPr>
              <a:t>Beberapa bulan kemudian, Pembina baru mengetahui hal ini dan menilai Pengurus melakukan perbuatan melampaui kewenangan. Masalah tambah rumit karena tanah sudah dialihkan kepada pembeli, dan pembeli menyatakan transaksi sah karena dibuat di hadapan notaris.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Pertanyaan :</a:t>
            </a:r>
            <a:endParaRPr lang="en-US" altLang="en-US" sz="1700">
              <a:solidFill>
                <a:schemeClr val="tx1"/>
              </a:solidFill>
            </a:endParaRPr>
          </a:p>
          <a:p>
            <a:pPr marL="342900" indent="-342900" algn="just">
              <a:buAutoNum type="arabicPeriod"/>
            </a:pPr>
            <a:r>
              <a:rPr lang="en-US" altLang="en-US" sz="1700">
                <a:solidFill>
                  <a:schemeClr val="tx1"/>
                </a:solidFill>
              </a:rPr>
              <a:t>Haruskah pembeli tanah dilindungi secara hukum sebagai pembeli beritikad baik, atau justru transaksi dapat dibatalkan karena dilakukan oleh pengurus yang tidak berwenang? Bagaimana seharusnya mahasiswa menilai konflik antara good faith buyer vs pelanggaran kewenangan organ yayasan?</a:t>
            </a:r>
            <a:endParaRPr lang="en-US" altLang="en-US" sz="170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3530" y="655320"/>
            <a:ext cx="8563610" cy="5833745"/>
          </a:xfrm>
        </p:spPr>
        <p:txBody>
          <a:bodyPr>
            <a:noAutofit/>
          </a:bodyPr>
          <a:p>
            <a:pPr algn="ctr"/>
            <a:r>
              <a:rPr lang="en-US" altLang="en-US" sz="1700">
                <a:solidFill>
                  <a:schemeClr val="tx1"/>
                </a:solidFill>
              </a:rPr>
              <a:t>Kasus:</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Yayasan Bhakti Mandala mengelola program donasi publik untuk bantuan kesehatan masyarakat. Pengawas menemukan bahwa sebagian dana program ternyata digunakan Pengurus untuk membayar kontrak vendor alat kesehatan—yang setelah ditelusuri, perusahaan vendor tersebut dimiliki oleh saudara kandung Pengurus. Nilai kontrak Rp1,2 miliar.</a:t>
            </a:r>
            <a:endParaRPr lang="en-US" altLang="en-US" sz="1700">
              <a:solidFill>
                <a:schemeClr val="tx1"/>
              </a:solidFill>
            </a:endParaRPr>
          </a:p>
          <a:p>
            <a:pPr algn="just"/>
            <a:r>
              <a:rPr lang="en-US" altLang="en-US" sz="1700">
                <a:solidFill>
                  <a:schemeClr val="tx1"/>
                </a:solidFill>
              </a:rPr>
              <a:t>Pengawas melaporkan ke Pembina, tetapi Pembina terpecah:</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dua Pembina ingin melaporkan Pengurus ke aparat hukum,</a:t>
            </a:r>
            <a:endParaRPr lang="en-US" altLang="en-US" sz="1700">
              <a:solidFill>
                <a:schemeClr val="tx1"/>
              </a:solidFill>
            </a:endParaRPr>
          </a:p>
          <a:p>
            <a:pPr marL="285750" indent="-285750" algn="just">
              <a:buFont typeface="Arial" panose="020B0604020202020204" pitchFamily="34" charset="0"/>
              <a:buChar char="•"/>
            </a:pPr>
            <a:r>
              <a:rPr lang="en-US" altLang="en-US" sz="1700">
                <a:solidFill>
                  <a:schemeClr val="tx1"/>
                </a:solidFill>
              </a:rPr>
              <a:t>satu Pembina berpendapat bahwa selama alat kesehatan memang dibeli dan digunakan untuk program, tidak ada masalah.</a:t>
            </a:r>
            <a:endParaRPr lang="en-US" altLang="en-US" sz="1700">
              <a:solidFill>
                <a:schemeClr val="tx1"/>
              </a:solidFill>
            </a:endParaRPr>
          </a:p>
          <a:p>
            <a:pPr algn="just"/>
            <a:r>
              <a:rPr lang="en-US" altLang="en-US" sz="1700">
                <a:solidFill>
                  <a:schemeClr val="tx1"/>
                </a:solidFill>
              </a:rPr>
              <a:t>Sementara itu, laporan masyarakat membuat Pemerintah melakukan audit dana sosial. Jika terbukti terjadi penyalahgunaan dana publik, yayasan dapat dikenai sanksi administratif bahkan gugatan perdata oleh donatur.</a:t>
            </a:r>
            <a:endParaRPr lang="en-US" altLang="en-US" sz="1700">
              <a:solidFill>
                <a:schemeClr val="tx1"/>
              </a:solidFill>
            </a:endParaRPr>
          </a:p>
          <a:p>
            <a:pPr algn="just"/>
            <a:endParaRPr lang="en-US" altLang="en-US" sz="1700">
              <a:solidFill>
                <a:schemeClr val="tx1"/>
              </a:solidFill>
            </a:endParaRPr>
          </a:p>
          <a:p>
            <a:pPr algn="just"/>
            <a:r>
              <a:rPr lang="en-US" altLang="en-US" sz="1700">
                <a:solidFill>
                  <a:schemeClr val="tx1"/>
                </a:solidFill>
              </a:rPr>
              <a:t>Pertanyaan :</a:t>
            </a:r>
            <a:endParaRPr lang="en-US" altLang="en-US" sz="1700">
              <a:solidFill>
                <a:schemeClr val="tx1"/>
              </a:solidFill>
            </a:endParaRPr>
          </a:p>
          <a:p>
            <a:pPr marL="342900" indent="-342900" algn="just">
              <a:buAutoNum type="arabicPeriod"/>
            </a:pPr>
            <a:r>
              <a:rPr lang="en-US" altLang="en-US" sz="1700">
                <a:solidFill>
                  <a:schemeClr val="tx1"/>
                </a:solidFill>
              </a:rPr>
              <a:t>Apakah tindakan Pengurus harus dipandang sebagai konflik kepentingan yang melanggar hukum yayasan, atau justru masih dapat dibenarkan jika barang yang dibeli benar-benar digunakan untuk tujuan sosial? Bagaimana mahasiswa menilai batas antara etika tata kelola yayasan dan unsur perbuatan melawan hukum?</a:t>
            </a:r>
            <a:endParaRPr lang="en-US" altLang="en-US" sz="17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764704"/>
            <a:ext cx="8568952" cy="5400600"/>
          </a:xfrm>
        </p:spPr>
        <p:txBody>
          <a:bodyPr>
            <a:normAutofit fontScale="50000"/>
          </a:bodyPr>
          <a:lstStyle/>
          <a:p>
            <a:pPr algn="just"/>
            <a:r>
              <a:rPr lang="en-US" altLang="en-US" dirty="0">
                <a:solidFill>
                  <a:schemeClr val="tx1"/>
                </a:solidFill>
              </a:rPr>
              <a:t>Jawaban: 1</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Secara hukum, syarat hibah memiliki kedudukan lebih kuat daripada perjanjian dengan investor, karena: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Hibah dengan syarat (hibah bersyarat) wajib dipenuhi sebagaimana diatur dalam KUHPerdata.</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Tanah/gedung tersebut bukan milik yayasan “secara bebas”; penggunaannya terikat pada tujuan pendidikan/rehabilitasi sesuai maksud pemberi hibah.</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Pengurus tidak berwenang mengubah fungsi hibah tanpa persetujuan Pembina dan tanpa persetujuan pemberi hibah. Perjanjian dengan investor menjadi cacat kewenangan (ultra vires).</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Karena investor tahu gedung milik yayasan (badan hukum nirlaba), maka investor dianggap seharusnya memeriksa kewenangan organ. Risiko hukum tidak bisa sepenuhnya dibebankan pada yayasan.</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Kesimpulan:</a:t>
            </a:r>
            <a:endParaRPr lang="en-US" altLang="en-US" dirty="0">
              <a:solidFill>
                <a:schemeClr val="tx1"/>
              </a:solidFill>
            </a:endParaRPr>
          </a:p>
          <a:p>
            <a:pPr algn="just"/>
            <a:endParaRPr lang="en-US" altLang="en-US" dirty="0">
              <a:solidFill>
                <a:schemeClr val="tx1"/>
              </a:solidFill>
            </a:endParaRPr>
          </a:p>
          <a:p>
            <a:pPr algn="just"/>
            <a:r>
              <a:rPr lang="en-US" altLang="en-US" dirty="0">
                <a:solidFill>
                  <a:schemeClr val="tx1"/>
                </a:solidFill>
              </a:rPr>
              <a:t>Yayasan wajib mengembalikan fungsi gedung sesuai hibah, dan perjanjian dengan investor dapat dibatalkan.</a:t>
            </a:r>
            <a:endParaRPr lang="en-US" altLang="en-US" dirty="0">
              <a:solidFill>
                <a:schemeClr val="tx1"/>
              </a:solidFill>
            </a:endParaRPr>
          </a:p>
          <a:p>
            <a:pPr algn="just"/>
            <a:r>
              <a:rPr lang="en-US" altLang="en-US" dirty="0">
                <a:solidFill>
                  <a:schemeClr val="tx1"/>
                </a:solidFill>
              </a:rPr>
              <a:t>Investor berhak menuntut ganti rugi, namun dapat diarahkan pada Pengurus secara pribadi, bukan yayasan, karena tindakan tersebut melampaui kewenangan organ yayasan.</a:t>
            </a:r>
            <a:endParaRPr lang="en-US" altLang="en-US"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611560" y="803735"/>
            <a:ext cx="8229600" cy="839192"/>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r>
              <a:rPr lang="en-US" sz="3600" b="1" dirty="0">
                <a:latin typeface="Arial" panose="020B0604020202020204" pitchFamily="34" charset="0"/>
                <a:ea typeface="+mj-ea"/>
                <a:cs typeface="Arial" panose="020B0604020202020204" pitchFamily="34" charset="0"/>
              </a:rPr>
              <a:t>YAYASAN</a:t>
            </a:r>
            <a:endParaRPr lang="en-US" sz="3600" b="1" dirty="0">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457200" y="1340768"/>
            <a:ext cx="8229600" cy="478539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endParaRPr lang="id-ID" sz="2600" dirty="0">
              <a:solidFill>
                <a:schemeClr val="tx1"/>
              </a:solidFill>
              <a:latin typeface="Cambria" panose="02040503050406030204" pitchFamily="18" charset="0"/>
              <a:cs typeface="Arial" panose="020B0604020202020204" pitchFamily="34" charset="0"/>
            </a:endParaRPr>
          </a:p>
        </p:txBody>
      </p:sp>
      <p:sp>
        <p:nvSpPr>
          <p:cNvPr id="8" name="Rectangle 7"/>
          <p:cNvSpPr/>
          <p:nvPr/>
        </p:nvSpPr>
        <p:spPr>
          <a:xfrm>
            <a:off x="272117" y="1760364"/>
            <a:ext cx="3034680" cy="8391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err="1"/>
              <a:t>Pengertian</a:t>
            </a:r>
            <a:r>
              <a:rPr lang="en-US" dirty="0"/>
              <a:t> Yayasan</a:t>
            </a:r>
            <a:endParaRPr lang="en-ID" dirty="0"/>
          </a:p>
        </p:txBody>
      </p:sp>
      <p:sp>
        <p:nvSpPr>
          <p:cNvPr id="10" name="Arrow: Down 9"/>
          <p:cNvSpPr/>
          <p:nvPr/>
        </p:nvSpPr>
        <p:spPr>
          <a:xfrm>
            <a:off x="971818" y="2531610"/>
            <a:ext cx="1224136" cy="1249040"/>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11" name="Rectangle 10"/>
          <p:cNvSpPr/>
          <p:nvPr/>
        </p:nvSpPr>
        <p:spPr>
          <a:xfrm>
            <a:off x="107504" y="3739909"/>
            <a:ext cx="8579296" cy="2241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nSpc>
                <a:spcPct val="107000"/>
              </a:lnSpc>
              <a:spcAft>
                <a:spcPts val="800"/>
              </a:spcAft>
            </a:pP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adalah</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badan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hukum</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didirikan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sosial</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keagamaan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kemanusiaan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D" kern="100" dirty="0">
                <a:latin typeface="Calibri" panose="020F0502020204030204" pitchFamily="34" charset="0"/>
                <a:ea typeface="Calibri" panose="020F0502020204030204" pitchFamily="34" charset="0"/>
                <a:cs typeface="Times New Roman" panose="02020603050405020304" pitchFamily="18" charset="0"/>
              </a:rPr>
              <a:t>Ciri </a:t>
            </a:r>
            <a:r>
              <a:rPr lang="en-ID" kern="100" dirty="0" err="1">
                <a:latin typeface="Calibri" panose="020F0502020204030204" pitchFamily="34" charset="0"/>
                <a:ea typeface="Calibri" panose="020F0502020204030204" pitchFamily="34" charset="0"/>
                <a:cs typeface="Times New Roman" panose="02020603050405020304" pitchFamily="18" charset="0"/>
              </a:rPr>
              <a:t>utama</a:t>
            </a:r>
            <a:r>
              <a:rPr lang="en-ID" kern="100" dirty="0">
                <a:latin typeface="Calibri" panose="020F0502020204030204" pitchFamily="34" charset="0"/>
                <a:ea typeface="Calibri" panose="020F0502020204030204" pitchFamily="34" charset="0"/>
                <a:cs typeface="Times New Roman" panose="02020603050405020304" pitchFamily="18" charset="0"/>
              </a:rPr>
              <a:t> Yayasan: </a:t>
            </a:r>
            <a:endParaRPr lang="en-ID"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Bersifat</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nirlaba</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kern="100" dirty="0" err="1">
                <a:latin typeface="Calibri" panose="020F0502020204030204" pitchFamily="34" charset="0"/>
                <a:ea typeface="Calibri" panose="020F0502020204030204" pitchFamily="34" charset="0"/>
                <a:cs typeface="Times New Roman" panose="02020603050405020304" pitchFamily="18" charset="0"/>
              </a:rPr>
              <a:t>Kekayaan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dipisahkan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dari</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kekayaan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pendiri</a:t>
            </a:r>
            <a:r>
              <a:rPr lang="en-ID" kern="100" dirty="0">
                <a:latin typeface="Calibri" panose="020F0502020204030204" pitchFamily="34" charset="0"/>
                <a:ea typeface="Calibri" panose="020F0502020204030204" pitchFamily="34" charset="0"/>
                <a:cs typeface="Times New Roman" panose="02020603050405020304" pitchFamily="18" charset="0"/>
              </a:rPr>
              <a:t> </a:t>
            </a:r>
            <a:endParaRPr lang="en-ID"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AutoNum type="arabicPeriod"/>
            </a:pP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Menggunakan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mencapai</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tujuan</a:t>
            </a:r>
            <a:r>
              <a:rPr lang="en-ID" kern="100" dirty="0">
                <a:latin typeface="Calibri" panose="020F0502020204030204" pitchFamily="34" charset="0"/>
                <a:ea typeface="Calibri" panose="020F0502020204030204" pitchFamily="34" charset="0"/>
                <a:cs typeface="Times New Roman" panose="02020603050405020304" pitchFamily="18" charset="0"/>
              </a:rPr>
              <a:t> </a:t>
            </a:r>
            <a:r>
              <a:rPr lang="en-ID" kern="100" dirty="0" err="1">
                <a:latin typeface="Calibri" panose="020F0502020204030204" pitchFamily="34" charset="0"/>
                <a:ea typeface="Calibri" panose="020F0502020204030204" pitchFamily="34" charset="0"/>
                <a:cs typeface="Times New Roman" panose="02020603050405020304" pitchFamily="18" charset="0"/>
              </a:rPr>
              <a:t>tertentu</a:t>
            </a:r>
            <a:r>
              <a:rPr lang="en-ID" kern="100" dirty="0">
                <a:latin typeface="Calibri" panose="020F0502020204030204" pitchFamily="34" charset="0"/>
                <a:ea typeface="Calibri" panose="020F0502020204030204" pitchFamily="34" charset="0"/>
                <a:cs typeface="Times New Roman" panose="02020603050405020304" pitchFamily="18" charset="0"/>
              </a:rPr>
              <a:t>. </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Arrow: Bent 12"/>
          <p:cNvSpPr/>
          <p:nvPr/>
        </p:nvSpPr>
        <p:spPr>
          <a:xfrm>
            <a:off x="4083414" y="2618359"/>
            <a:ext cx="1183070" cy="1125287"/>
          </a:xfrm>
          <a:prstGeom prst="ben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solidFill>
                <a:schemeClr val="tx1"/>
              </a:solidFill>
            </a:endParaRPr>
          </a:p>
        </p:txBody>
      </p:sp>
      <p:sp>
        <p:nvSpPr>
          <p:cNvPr id="14" name="Rectangle 13"/>
          <p:cNvSpPr/>
          <p:nvPr/>
        </p:nvSpPr>
        <p:spPr>
          <a:xfrm>
            <a:off x="5266484" y="2469930"/>
            <a:ext cx="3420316" cy="112528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Dasar Hukum Yayasan : UU No. 16 </a:t>
            </a:r>
            <a:r>
              <a:rPr lang="en-US" dirty="0" err="1"/>
              <a:t>Tahun</a:t>
            </a:r>
            <a:r>
              <a:rPr lang="en-US" dirty="0"/>
              <a:t> 2001 </a:t>
            </a:r>
            <a:r>
              <a:rPr lang="en-US" dirty="0" err="1"/>
              <a:t>tentang</a:t>
            </a:r>
            <a:r>
              <a:rPr lang="en-US" dirty="0"/>
              <a:t> Yayasan </a:t>
            </a:r>
            <a:r>
              <a:rPr lang="en-US" dirty="0" err="1"/>
              <a:t>perubahan</a:t>
            </a:r>
            <a:r>
              <a:rPr lang="en-US" dirty="0"/>
              <a:t> </a:t>
            </a:r>
            <a:r>
              <a:rPr lang="en-US" dirty="0" err="1"/>
              <a:t>melalui</a:t>
            </a:r>
            <a:r>
              <a:rPr lang="en-US" dirty="0"/>
              <a:t> UU No. 28 </a:t>
            </a:r>
            <a:r>
              <a:rPr lang="en-US" dirty="0" err="1"/>
              <a:t>Tahun</a:t>
            </a:r>
            <a:r>
              <a:rPr lang="en-US" dirty="0"/>
              <a:t> 2004 </a:t>
            </a:r>
            <a:endParaRPr lang="en-US" dirty="0"/>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275"/>
            <a:ext cx="8568690" cy="5748655"/>
          </a:xfrm>
        </p:spPr>
        <p:txBody>
          <a:bodyPr>
            <a:noAutofit/>
          </a:bodyPr>
          <a:lstStyle/>
          <a:p>
            <a:pPr algn="just"/>
            <a:r>
              <a:rPr lang="en-US" altLang="en-US" sz="1500" dirty="0">
                <a:solidFill>
                  <a:schemeClr val="tx1"/>
                </a:solidFill>
              </a:rPr>
              <a:t>Isu utama: benturan antara perlindungan pembeli beritikad baik vs pengurus yang melampaui kewenangan.</a:t>
            </a:r>
            <a:endParaRPr lang="en-US" altLang="en-US" sz="1500" dirty="0">
              <a:solidFill>
                <a:schemeClr val="tx1"/>
              </a:solidFill>
            </a:endParaRPr>
          </a:p>
          <a:p>
            <a:pPr algn="just"/>
            <a:r>
              <a:rPr lang="en-US" altLang="en-US" sz="1500" dirty="0">
                <a:solidFill>
                  <a:schemeClr val="tx1"/>
                </a:solidFill>
              </a:rPr>
              <a:t>Jawaban: 2</a:t>
            </a:r>
            <a:endParaRPr lang="en-US" altLang="en-US" sz="1500" dirty="0">
              <a:solidFill>
                <a:schemeClr val="tx1"/>
              </a:solidFill>
            </a:endParaRPr>
          </a:p>
          <a:p>
            <a:pPr algn="just"/>
            <a:r>
              <a:rPr lang="en-US" altLang="en-US" sz="1500" dirty="0">
                <a:solidFill>
                  <a:schemeClr val="tx1"/>
                </a:solidFill>
              </a:rPr>
              <a:t>Pada dasarnya, pembeli dapat dilindungi sebagai pembeli beritikad baik, tetapi perlindungan ini tidak otomatis, karena:</a:t>
            </a:r>
            <a:endParaRPr lang="en-US" altLang="en-US" sz="1500" dirty="0">
              <a:solidFill>
                <a:schemeClr val="tx1"/>
              </a:solidFill>
            </a:endParaRPr>
          </a:p>
          <a:p>
            <a:pPr marL="342900" indent="-342900" algn="just">
              <a:buAutoNum type="arabicPeriod"/>
            </a:pPr>
            <a:r>
              <a:rPr lang="en-US" altLang="en-US" sz="1500" dirty="0">
                <a:solidFill>
                  <a:schemeClr val="tx1"/>
                </a:solidFill>
              </a:rPr>
              <a:t>Pengurus tidak memiliki kewenangan menjual aset yayasan tanpa keputusan Pembina.</a:t>
            </a:r>
            <a:endParaRPr lang="en-US" altLang="en-US" sz="1500" dirty="0">
              <a:solidFill>
                <a:schemeClr val="tx1"/>
              </a:solidFill>
            </a:endParaRPr>
          </a:p>
          <a:p>
            <a:pPr marL="342900" indent="-342900" algn="just">
              <a:buAutoNum type="arabicPeriod"/>
            </a:pPr>
            <a:r>
              <a:rPr lang="en-US" altLang="en-US" sz="1500" dirty="0">
                <a:solidFill>
                  <a:schemeClr val="tx1"/>
                </a:solidFill>
              </a:rPr>
              <a:t>Tindakan pengurus melanggar UU Yayasan → perbuatan dianggap ultra vires, sehingga dapat membatalkan transaksi.</a:t>
            </a:r>
            <a:endParaRPr lang="en-US" altLang="en-US" sz="1500" dirty="0">
              <a:solidFill>
                <a:schemeClr val="tx1"/>
              </a:solidFill>
            </a:endParaRPr>
          </a:p>
          <a:p>
            <a:pPr marL="342900" indent="-342900" algn="just">
              <a:buAutoNum type="arabicPeriod"/>
            </a:pPr>
            <a:r>
              <a:rPr lang="en-US" altLang="en-US" sz="1500" dirty="0">
                <a:solidFill>
                  <a:schemeClr val="tx1"/>
                </a:solidFill>
              </a:rPr>
              <a:t>Walaupun pembeli menghadap notaris, notaris memiliki kewajiban memeriksa kewenangan organ yayasan.</a:t>
            </a:r>
            <a:endParaRPr lang="en-US" altLang="en-US" sz="1500" dirty="0">
              <a:solidFill>
                <a:schemeClr val="tx1"/>
              </a:solidFill>
            </a:endParaRPr>
          </a:p>
          <a:p>
            <a:pPr marL="342900" indent="-342900" algn="just">
              <a:buAutoNum type="arabicPeriod"/>
            </a:pPr>
            <a:r>
              <a:rPr lang="en-US" altLang="en-US" sz="1500" dirty="0">
                <a:solidFill>
                  <a:schemeClr val="tx1"/>
                </a:solidFill>
              </a:rPr>
              <a:t>Jika notaris tidak memeriksa akta pendirian dan berita acara pembina, pembeli tidak otomatis beritikad baik.</a:t>
            </a:r>
            <a:endParaRPr lang="en-US" altLang="en-US" sz="1500" dirty="0">
              <a:solidFill>
                <a:schemeClr val="tx1"/>
              </a:solidFill>
            </a:endParaRPr>
          </a:p>
          <a:p>
            <a:pPr algn="just"/>
            <a:r>
              <a:rPr lang="en-US" altLang="en-US" sz="1500" dirty="0">
                <a:solidFill>
                  <a:schemeClr val="tx1"/>
                </a:solidFill>
              </a:rPr>
              <a:t>Jika pengadilan menilai pembeli tidak cukup berhati-hati (misal, tidak memeriksa persetujuan Pembina):</a:t>
            </a:r>
            <a:endParaRPr lang="en-US" altLang="en-US" sz="1500" dirty="0">
              <a:solidFill>
                <a:schemeClr val="tx1"/>
              </a:solidFill>
            </a:endParaRPr>
          </a:p>
          <a:p>
            <a:pPr algn="just"/>
            <a:r>
              <a:rPr lang="en-US" altLang="en-US" sz="1500" dirty="0">
                <a:solidFill>
                  <a:schemeClr val="tx1"/>
                </a:solidFill>
              </a:rPr>
              <a:t>→ Transaksi dapat dibatalkan. Tanah kembali pada yayasan. Pembeli menuntut ganti rugi kepada Pengurus (bukan yayasan).</a:t>
            </a:r>
            <a:endParaRPr lang="en-US" altLang="en-US" sz="1500" dirty="0">
              <a:solidFill>
                <a:schemeClr val="tx1"/>
              </a:solidFill>
            </a:endParaRPr>
          </a:p>
          <a:p>
            <a:pPr algn="just"/>
            <a:endParaRPr lang="en-US" altLang="en-US" sz="1500" dirty="0">
              <a:solidFill>
                <a:schemeClr val="tx1"/>
              </a:solidFill>
            </a:endParaRPr>
          </a:p>
          <a:p>
            <a:pPr algn="just"/>
            <a:r>
              <a:rPr lang="en-US" altLang="en-US" sz="1500" dirty="0">
                <a:solidFill>
                  <a:schemeClr val="tx1"/>
                </a:solidFill>
              </a:rPr>
              <a:t>Jika pembeli terbukti benar-benar beritikad baik:</a:t>
            </a:r>
            <a:endParaRPr lang="en-US" altLang="en-US" sz="1500" dirty="0">
              <a:solidFill>
                <a:schemeClr val="tx1"/>
              </a:solidFill>
            </a:endParaRPr>
          </a:p>
          <a:p>
            <a:pPr algn="just"/>
            <a:r>
              <a:rPr lang="en-US" altLang="en-US" sz="1500" dirty="0">
                <a:solidFill>
                  <a:schemeClr val="tx1"/>
                </a:solidFill>
              </a:rPr>
              <a:t>→ Transaksi tetap sah demi kepastian hukum.</a:t>
            </a:r>
            <a:endParaRPr lang="en-US" altLang="en-US" sz="1500" dirty="0">
              <a:solidFill>
                <a:schemeClr val="tx1"/>
              </a:solidFill>
            </a:endParaRPr>
          </a:p>
          <a:p>
            <a:pPr algn="just"/>
            <a:r>
              <a:rPr lang="en-US" altLang="en-US" sz="1500" dirty="0">
                <a:solidFill>
                  <a:schemeClr val="tx1"/>
                </a:solidFill>
              </a:rPr>
              <a:t>→ Pengurus wajib mengganti kerugian yayasan secara pribadi.</a:t>
            </a:r>
            <a:endParaRPr lang="en-US" altLang="en-US" sz="1500" dirty="0">
              <a:solidFill>
                <a:schemeClr val="tx1"/>
              </a:solidFill>
            </a:endParaRPr>
          </a:p>
          <a:p>
            <a:pPr algn="just"/>
            <a:r>
              <a:rPr lang="en-US" altLang="en-US" sz="1500" dirty="0">
                <a:solidFill>
                  <a:schemeClr val="tx1"/>
                </a:solidFill>
              </a:rPr>
              <a:t>Kesimpulan:</a:t>
            </a:r>
            <a:endParaRPr lang="en-US" altLang="en-US" sz="1500" dirty="0">
              <a:solidFill>
                <a:schemeClr val="tx1"/>
              </a:solidFill>
            </a:endParaRPr>
          </a:p>
          <a:p>
            <a:pPr algn="just"/>
            <a:r>
              <a:rPr lang="en-US" altLang="en-US" sz="1500" dirty="0">
                <a:solidFill>
                  <a:schemeClr val="tx1"/>
                </a:solidFill>
              </a:rPr>
              <a:t>Kasus ini bisa berakhir dua arah—tetapi secara doktrin yayasan, transaksi paling mungkin dibatalkan karena cacat kewenangan.</a:t>
            </a:r>
            <a:endParaRPr lang="en-US" altLang="en-US" sz="1500" dirty="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94310" y="615315"/>
            <a:ext cx="8743315" cy="5817235"/>
          </a:xfrm>
        </p:spPr>
        <p:txBody>
          <a:bodyPr>
            <a:noAutofit/>
          </a:bodyPr>
          <a:lstStyle/>
          <a:p>
            <a:pPr algn="just"/>
            <a:r>
              <a:rPr lang="en-US" altLang="en-US" sz="1500" dirty="0">
                <a:solidFill>
                  <a:schemeClr val="tx1"/>
                </a:solidFill>
              </a:rPr>
              <a:t>Isu utama: apakah pengadaan oleh perusahaan keluarga pengurus = konflik kepentingan? Atau dibenarkan karena barang digunakan untuk program sosial?</a:t>
            </a:r>
            <a:endParaRPr lang="en-US" altLang="en-US" sz="1500" dirty="0">
              <a:solidFill>
                <a:schemeClr val="tx1"/>
              </a:solidFill>
            </a:endParaRPr>
          </a:p>
          <a:p>
            <a:pPr algn="just"/>
            <a:r>
              <a:rPr lang="en-US" altLang="en-US" sz="1500" dirty="0">
                <a:solidFill>
                  <a:schemeClr val="tx1"/>
                </a:solidFill>
              </a:rPr>
              <a:t>Jawaban: 3</a:t>
            </a:r>
            <a:endParaRPr lang="en-US" altLang="en-US" sz="1500" dirty="0">
              <a:solidFill>
                <a:schemeClr val="tx1"/>
              </a:solidFill>
            </a:endParaRPr>
          </a:p>
          <a:p>
            <a:pPr algn="just"/>
            <a:r>
              <a:rPr lang="en-US" altLang="en-US" sz="1500" dirty="0">
                <a:solidFill>
                  <a:schemeClr val="tx1"/>
                </a:solidFill>
              </a:rPr>
              <a:t>Konflik kepentingan tetap terjadi, meskipun barang digunakan untuk program sosial, karena:</a:t>
            </a:r>
            <a:endParaRPr lang="en-US" altLang="en-US" sz="1500" dirty="0">
              <a:solidFill>
                <a:schemeClr val="tx1"/>
              </a:solidFill>
            </a:endParaRPr>
          </a:p>
          <a:p>
            <a:pPr marL="342900" indent="-342900" algn="just">
              <a:buAutoNum type="arabicPeriod"/>
            </a:pPr>
            <a:r>
              <a:rPr lang="en-US" altLang="en-US" sz="1500" dirty="0">
                <a:solidFill>
                  <a:schemeClr val="tx1"/>
                </a:solidFill>
              </a:rPr>
              <a:t>UU Yayasan melarang organ yayasan menerima keuntungan langsung atau tidak langsung, termasuk lewat transaksi dengan perusahaan keluarga.</a:t>
            </a:r>
            <a:endParaRPr lang="en-US" altLang="en-US" sz="1500" dirty="0">
              <a:solidFill>
                <a:schemeClr val="tx1"/>
              </a:solidFill>
            </a:endParaRPr>
          </a:p>
          <a:p>
            <a:pPr marL="342900" indent="-342900" algn="just">
              <a:buAutoNum type="arabicPeriod"/>
            </a:pPr>
            <a:r>
              <a:rPr lang="en-US" altLang="en-US" sz="1500" dirty="0">
                <a:solidFill>
                  <a:schemeClr val="tx1"/>
                </a:solidFill>
              </a:rPr>
              <a:t>Pengurus wajib menghindari self-dealing dan wajib transparan dalam penggunaan dana publik.</a:t>
            </a:r>
            <a:endParaRPr lang="en-US" altLang="en-US" sz="1500" dirty="0">
              <a:solidFill>
                <a:schemeClr val="tx1"/>
              </a:solidFill>
            </a:endParaRPr>
          </a:p>
          <a:p>
            <a:pPr marL="342900" indent="-342900" algn="just">
              <a:buAutoNum type="arabicPeriod"/>
            </a:pPr>
            <a:r>
              <a:rPr lang="en-US" altLang="en-US" sz="1500" dirty="0">
                <a:solidFill>
                  <a:schemeClr val="tx1"/>
                </a:solidFill>
              </a:rPr>
              <a:t>Tidak ada mekanisme persetujuan Pembina atau Pengawas sebelum kontrak dibuat → terjadi pelanggaran tata kelola.</a:t>
            </a:r>
            <a:endParaRPr lang="en-US" altLang="en-US" sz="1500" dirty="0">
              <a:solidFill>
                <a:schemeClr val="tx1"/>
              </a:solidFill>
            </a:endParaRPr>
          </a:p>
          <a:p>
            <a:pPr marL="342900" indent="-342900" algn="just">
              <a:buAutoNum type="arabicPeriod"/>
            </a:pPr>
            <a:r>
              <a:rPr lang="en-US" altLang="en-US" sz="1500" dirty="0">
                <a:solidFill>
                  <a:schemeClr val="tx1"/>
                </a:solidFill>
              </a:rPr>
              <a:t>Audit pemerintah berwenang memeriksa penggunaan dana publik dan dapat memberikan sanksi administratif.</a:t>
            </a:r>
            <a:endParaRPr lang="en-US" altLang="en-US" sz="1500" dirty="0">
              <a:solidFill>
                <a:schemeClr val="tx1"/>
              </a:solidFill>
            </a:endParaRPr>
          </a:p>
          <a:p>
            <a:pPr marL="342900" indent="-342900" algn="just">
              <a:buAutoNum type="arabicPeriod"/>
            </a:pPr>
            <a:r>
              <a:rPr lang="en-US" altLang="en-US" sz="1500" dirty="0">
                <a:solidFill>
                  <a:schemeClr val="tx1"/>
                </a:solidFill>
              </a:rPr>
              <a:t>Jika ditemukan mark-up atau penyimpangan, tindakan Pengurus bisa menjadi perbuatan melawan hukum atau bahkan masuk unsur tindak pidana korupsi (conflict of interest + penyalahgunaan dana publik).</a:t>
            </a:r>
            <a:endParaRPr lang="en-US" altLang="en-US" sz="1500" dirty="0">
              <a:solidFill>
                <a:schemeClr val="tx1"/>
              </a:solidFill>
            </a:endParaRPr>
          </a:p>
          <a:p>
            <a:pPr algn="just"/>
            <a:r>
              <a:rPr lang="en-US" altLang="en-US" sz="1500" dirty="0">
                <a:solidFill>
                  <a:schemeClr val="tx1"/>
                </a:solidFill>
              </a:rPr>
              <a:t>Namun, argumen pembelaan juga memungkinkan, misalnya:</a:t>
            </a:r>
            <a:endParaRPr lang="en-US" altLang="en-US" sz="1500" dirty="0">
              <a:solidFill>
                <a:schemeClr val="tx1"/>
              </a:solidFill>
            </a:endParaRPr>
          </a:p>
          <a:p>
            <a:pPr marL="342900" indent="-342900" algn="just">
              <a:buAutoNum type="arabicPeriod"/>
            </a:pPr>
            <a:r>
              <a:rPr lang="en-US" altLang="en-US" sz="1500" dirty="0">
                <a:solidFill>
                  <a:schemeClr val="tx1"/>
                </a:solidFill>
              </a:rPr>
              <a:t>Barang memang dibutuhkan dan sesuai program.</a:t>
            </a:r>
            <a:endParaRPr lang="en-US" altLang="en-US" sz="1500" dirty="0">
              <a:solidFill>
                <a:schemeClr val="tx1"/>
              </a:solidFill>
            </a:endParaRPr>
          </a:p>
          <a:p>
            <a:pPr marL="342900" indent="-342900" algn="just">
              <a:buAutoNum type="arabicPeriod"/>
            </a:pPr>
            <a:r>
              <a:rPr lang="en-US" altLang="en-US" sz="1500" dirty="0">
                <a:solidFill>
                  <a:schemeClr val="tx1"/>
                </a:solidFill>
              </a:rPr>
              <a:t>Tidak ada kerugian negara/donatur secara langsung.</a:t>
            </a:r>
            <a:endParaRPr lang="en-US" altLang="en-US" sz="1500" dirty="0">
              <a:solidFill>
                <a:schemeClr val="tx1"/>
              </a:solidFill>
            </a:endParaRPr>
          </a:p>
          <a:p>
            <a:pPr marL="342900" indent="-342900" algn="just">
              <a:buAutoNum type="arabicPeriod"/>
            </a:pPr>
            <a:r>
              <a:rPr lang="en-US" altLang="en-US" sz="1500" dirty="0">
                <a:solidFill>
                  <a:schemeClr val="tx1"/>
                </a:solidFill>
              </a:rPr>
              <a:t>Harga wajar dan tidak ada mark-up.</a:t>
            </a:r>
            <a:endParaRPr lang="en-US" altLang="en-US" sz="1500" dirty="0">
              <a:solidFill>
                <a:schemeClr val="tx1"/>
              </a:solidFill>
            </a:endParaRPr>
          </a:p>
          <a:p>
            <a:pPr marL="342900" indent="-342900" algn="just">
              <a:buAutoNum type="arabicPeriod"/>
            </a:pPr>
            <a:r>
              <a:rPr lang="en-US" altLang="en-US" sz="1500" dirty="0">
                <a:solidFill>
                  <a:schemeClr val="tx1"/>
                </a:solidFill>
              </a:rPr>
              <a:t>Tetapi pembelaan ini tidak menghapus konflik kepentingan, hanya meringankan penilaian kesalahannya.</a:t>
            </a:r>
            <a:endParaRPr lang="en-US" altLang="en-US" sz="1500" dirty="0">
              <a:solidFill>
                <a:schemeClr val="tx1"/>
              </a:solidFill>
            </a:endParaRPr>
          </a:p>
          <a:p>
            <a:pPr algn="just"/>
            <a:endParaRPr lang="en-US" altLang="en-US" sz="1500" dirty="0">
              <a:solidFill>
                <a:schemeClr val="tx1"/>
              </a:solidFill>
            </a:endParaRPr>
          </a:p>
          <a:p>
            <a:pPr algn="just"/>
            <a:r>
              <a:rPr lang="en-US" altLang="en-US" sz="1500" dirty="0">
                <a:solidFill>
                  <a:schemeClr val="tx1"/>
                </a:solidFill>
              </a:rPr>
              <a:t>Kesimpulan:Pengurus tetap dianggap melakukan konflik kepentingan dan melanggar UU Yayasan.</a:t>
            </a:r>
            <a:endParaRPr lang="en-US" altLang="en-US" sz="1500" dirty="0">
              <a:solidFill>
                <a:schemeClr val="tx1"/>
              </a:solidFill>
            </a:endParaRPr>
          </a:p>
          <a:p>
            <a:pPr algn="just"/>
            <a:r>
              <a:rPr lang="en-US" altLang="en-US" sz="1500" dirty="0">
                <a:solidFill>
                  <a:schemeClr val="tx1"/>
                </a:solidFill>
              </a:rPr>
              <a:t>Keputusan dapat dibatalkan, Pengurus dapat diberhentikan, dan bila ada indikasi penyalahgunaan dana → dapat diproses pidana.</a:t>
            </a:r>
            <a:endParaRPr lang="en-US" altLang="en-US" sz="1500" dirty="0">
              <a:solidFill>
                <a:schemeClr val="tx1"/>
              </a:solidFill>
            </a:endParaRPr>
          </a:p>
        </p:txBody>
      </p:sp>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764704"/>
            <a:ext cx="8568952" cy="5400600"/>
          </a:xfrm>
        </p:spPr>
        <p:txBody>
          <a:bodyPr>
            <a:normAutofit lnSpcReduction="10000"/>
          </a:bodyPr>
          <a:lstStyle/>
          <a:p>
            <a:pPr algn="ctr">
              <a:lnSpc>
                <a:spcPct val="107000"/>
              </a:lnSpc>
              <a:spcAft>
                <a:spcPts val="800"/>
              </a:spcAft>
            </a:pPr>
            <a:r>
              <a:rPr lang="en-ID" sz="1800" b="1" kern="100" dirty="0">
                <a:solidFill>
                  <a:schemeClr val="tx1"/>
                </a:solidFill>
                <a:effectLst/>
                <a:latin typeface="+mj-lt"/>
                <a:ea typeface="Calibri" panose="020F0502020204030204" pitchFamily="34" charset="0"/>
                <a:cs typeface="+mj-lt"/>
              </a:rPr>
              <a:t>Latihan </a:t>
            </a:r>
            <a:r>
              <a:rPr lang="en-ID" sz="1800" b="1" kern="100" dirty="0" err="1">
                <a:solidFill>
                  <a:schemeClr val="tx1"/>
                </a:solidFill>
                <a:effectLst/>
                <a:latin typeface="+mj-lt"/>
                <a:ea typeface="Calibri" panose="020F0502020204030204" pitchFamily="34" charset="0"/>
                <a:cs typeface="+mj-lt"/>
              </a:rPr>
              <a:t>Soal</a:t>
            </a:r>
            <a:r>
              <a:rPr lang="en-ID" sz="1800" b="1" kern="100" dirty="0">
                <a:solidFill>
                  <a:schemeClr val="tx1"/>
                </a:solidFill>
                <a:effectLst/>
                <a:latin typeface="+mj-lt"/>
                <a:ea typeface="Calibri" panose="020F0502020204030204" pitchFamily="34" charset="0"/>
                <a:cs typeface="+mj-lt"/>
              </a:rPr>
              <a:t> </a:t>
            </a:r>
            <a:endParaRPr lang="en-ID" sz="1800" b="1" kern="100" dirty="0">
              <a:solidFill>
                <a:schemeClr val="tx1"/>
              </a:solidFill>
              <a:effectLst/>
              <a:latin typeface="+mj-lt"/>
              <a:ea typeface="Calibri" panose="020F0502020204030204" pitchFamily="34" charset="0"/>
              <a:cs typeface="+mj-lt"/>
            </a:endParaRPr>
          </a:p>
          <a:p>
            <a:pPr algn="just">
              <a:lnSpc>
                <a:spcPct val="107000"/>
              </a:lnSpc>
              <a:spcAft>
                <a:spcPts val="800"/>
              </a:spcAft>
            </a:pPr>
            <a:endParaRPr lang="en-ID" sz="1800" b="1" kern="100" dirty="0">
              <a:solidFill>
                <a:schemeClr val="tx1"/>
              </a:solidFill>
              <a:latin typeface="+mj-lt"/>
              <a:ea typeface="Calibri" panose="020F0502020204030204" pitchFamily="34" charset="0"/>
              <a:cs typeface="+mj-lt"/>
            </a:endParaRPr>
          </a:p>
          <a:p>
            <a:pPr algn="just">
              <a:lnSpc>
                <a:spcPct val="107000"/>
              </a:lnSpc>
              <a:spcAft>
                <a:spcPts val="800"/>
              </a:spcAft>
            </a:pPr>
            <a:r>
              <a:rPr lang="en-ID" sz="1800" b="1" kern="100" dirty="0" err="1">
                <a:solidFill>
                  <a:schemeClr val="tx1"/>
                </a:solidFill>
                <a:effectLst/>
                <a:latin typeface="+mj-lt"/>
                <a:ea typeface="Calibri" panose="020F0502020204030204" pitchFamily="34" charset="0"/>
                <a:cs typeface="+mj-lt"/>
              </a:rPr>
              <a:t>Topik</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Diskusi</a:t>
            </a:r>
            <a:r>
              <a:rPr lang="en-ID" sz="1800" b="1" kern="100" dirty="0">
                <a:solidFill>
                  <a:schemeClr val="tx1"/>
                </a:solidFill>
                <a:effectLst/>
                <a:latin typeface="+mj-lt"/>
                <a:ea typeface="Calibri" panose="020F0502020204030204" pitchFamily="34" charset="0"/>
                <a:cs typeface="+mj-lt"/>
              </a:rPr>
              <a:t>:</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mj-lt"/>
                <a:ea typeface="Calibri" panose="020F0502020204030204" pitchFamily="34" charset="0"/>
                <a:cs typeface="+mj-lt"/>
              </a:rPr>
              <a:t>Bagaimana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menjaga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independensi</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antara</a:t>
            </a:r>
            <a:r>
              <a:rPr lang="en-ID" sz="1800" b="1" kern="100" dirty="0">
                <a:solidFill>
                  <a:schemeClr val="tx1"/>
                </a:solidFill>
                <a:effectLst/>
                <a:latin typeface="+mj-lt"/>
                <a:ea typeface="Calibri" panose="020F0502020204030204" pitchFamily="34" charset="0"/>
                <a:cs typeface="+mj-lt"/>
              </a:rPr>
              <a:t> Pembina, </a:t>
            </a:r>
            <a:r>
              <a:rPr lang="en-ID" sz="1800" b="1" kern="100" dirty="0" err="1">
                <a:solidFill>
                  <a:schemeClr val="tx1"/>
                </a:solidFill>
                <a:effectLst/>
                <a:latin typeface="+mj-lt"/>
                <a:ea typeface="Calibri" panose="020F0502020204030204" pitchFamily="34" charset="0"/>
                <a:cs typeface="+mj-lt"/>
              </a:rPr>
              <a:t>Pengurus</a:t>
            </a:r>
            <a:r>
              <a:rPr lang="en-ID" sz="1800" b="1" kern="100" dirty="0">
                <a:solidFill>
                  <a:schemeClr val="tx1"/>
                </a:solidFill>
                <a:effectLst/>
                <a:latin typeface="+mj-lt"/>
                <a:ea typeface="Calibri" panose="020F0502020204030204" pitchFamily="34" charset="0"/>
                <a:cs typeface="+mj-lt"/>
              </a:rPr>
              <a:t>, dan </a:t>
            </a:r>
            <a:r>
              <a:rPr lang="en-ID" sz="1800" b="1" kern="100" dirty="0" err="1">
                <a:solidFill>
                  <a:schemeClr val="tx1"/>
                </a:solidFill>
                <a:effectLst/>
                <a:latin typeface="+mj-lt"/>
                <a:ea typeface="Calibri" panose="020F0502020204030204" pitchFamily="34" charset="0"/>
                <a:cs typeface="+mj-lt"/>
              </a:rPr>
              <a:t>Pengawas</a:t>
            </a:r>
            <a:r>
              <a:rPr lang="en-ID" sz="1800" b="1" kern="100" dirty="0">
                <a:solidFill>
                  <a:schemeClr val="tx1"/>
                </a:solidFill>
                <a:effectLst/>
                <a:latin typeface="+mj-lt"/>
                <a:ea typeface="Calibri" panose="020F0502020204030204" pitchFamily="34" charset="0"/>
                <a:cs typeface="+mj-lt"/>
              </a:rPr>
              <a:t> Yayasan?</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ID" sz="1800" b="1" kern="100" dirty="0">
                <a:solidFill>
                  <a:schemeClr val="tx1"/>
                </a:solidFill>
                <a:effectLst/>
                <a:latin typeface="+mj-lt"/>
                <a:ea typeface="Calibri" panose="020F0502020204030204" pitchFamily="34" charset="0"/>
                <a:cs typeface="+mj-lt"/>
              </a:rPr>
              <a:t>Apa </a:t>
            </a:r>
            <a:r>
              <a:rPr lang="en-ID" sz="1800" b="1" kern="100" dirty="0" err="1">
                <a:solidFill>
                  <a:schemeClr val="tx1"/>
                </a:solidFill>
                <a:effectLst/>
                <a:latin typeface="+mj-lt"/>
                <a:ea typeface="Calibri" panose="020F0502020204030204" pitchFamily="34" charset="0"/>
                <a:cs typeface="+mj-lt"/>
              </a:rPr>
              <a:t>saja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tantangan</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hukum</a:t>
            </a:r>
            <a:r>
              <a:rPr lang="en-ID" sz="1800" b="1" kern="100" dirty="0">
                <a:solidFill>
                  <a:schemeClr val="tx1"/>
                </a:solidFill>
                <a:effectLst/>
                <a:latin typeface="+mj-lt"/>
                <a:ea typeface="Calibri" panose="020F0502020204030204" pitchFamily="34" charset="0"/>
                <a:cs typeface="+mj-lt"/>
              </a:rPr>
              <a:t> yang </a:t>
            </a:r>
            <a:r>
              <a:rPr lang="en-ID" sz="1800" b="1" kern="100" dirty="0" err="1">
                <a:solidFill>
                  <a:schemeClr val="tx1"/>
                </a:solidFill>
                <a:effectLst/>
                <a:latin typeface="+mj-lt"/>
                <a:ea typeface="Calibri" panose="020F0502020204030204" pitchFamily="34" charset="0"/>
                <a:cs typeface="+mj-lt"/>
              </a:rPr>
              <a:t>sering</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dihadapi</a:t>
            </a:r>
            <a:r>
              <a:rPr lang="en-ID" sz="1800" b="1" kern="100" dirty="0">
                <a:solidFill>
                  <a:schemeClr val="tx1"/>
                </a:solidFill>
                <a:effectLst/>
                <a:latin typeface="+mj-lt"/>
                <a:ea typeface="Calibri" panose="020F0502020204030204" pitchFamily="34" charset="0"/>
                <a:cs typeface="+mj-lt"/>
              </a:rPr>
              <a:t> Yayasan </a:t>
            </a:r>
            <a:r>
              <a:rPr lang="en-ID" sz="1800" b="1" kern="100" dirty="0" err="1">
                <a:solidFill>
                  <a:schemeClr val="tx1"/>
                </a:solidFill>
                <a:effectLst/>
                <a:latin typeface="+mj-lt"/>
                <a:ea typeface="Calibri" panose="020F0502020204030204" pitchFamily="34" charset="0"/>
                <a:cs typeface="+mj-lt"/>
              </a:rPr>
              <a:t>dalam</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pengelolaan</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asetnya</a:t>
            </a:r>
            <a:r>
              <a:rPr lang="en-ID" sz="1800" b="1" kern="100" dirty="0">
                <a:solidFill>
                  <a:schemeClr val="tx1"/>
                </a:solidFill>
                <a:effectLst/>
                <a:latin typeface="+mj-lt"/>
                <a:ea typeface="Calibri" panose="020F0502020204030204" pitchFamily="34" charset="0"/>
                <a:cs typeface="+mj-lt"/>
              </a:rPr>
              <a:t>?</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mj-lt"/>
                <a:ea typeface="Calibri" panose="020F0502020204030204" pitchFamily="34" charset="0"/>
                <a:cs typeface="+mj-lt"/>
              </a:rPr>
              <a:t>Bagaimana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cara</a:t>
            </a:r>
            <a:r>
              <a:rPr lang="en-ID" sz="1800" b="1" kern="100" dirty="0">
                <a:solidFill>
                  <a:schemeClr val="tx1"/>
                </a:solidFill>
                <a:effectLst/>
                <a:latin typeface="+mj-lt"/>
                <a:ea typeface="Calibri" panose="020F0502020204030204" pitchFamily="34" charset="0"/>
                <a:cs typeface="+mj-lt"/>
              </a:rPr>
              <a:t> Yayasan </a:t>
            </a:r>
            <a:r>
              <a:rPr lang="en-ID" sz="1800" b="1" kern="100" dirty="0" err="1">
                <a:solidFill>
                  <a:schemeClr val="tx1"/>
                </a:solidFill>
                <a:effectLst/>
                <a:latin typeface="+mj-lt"/>
                <a:ea typeface="Calibri" panose="020F0502020204030204" pitchFamily="34" charset="0"/>
                <a:cs typeface="+mj-lt"/>
              </a:rPr>
              <a:t>meningkatkan</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transparansi</a:t>
            </a:r>
            <a:r>
              <a:rPr lang="en-ID" sz="1800" b="1" kern="100" dirty="0">
                <a:solidFill>
                  <a:schemeClr val="tx1"/>
                </a:solidFill>
                <a:effectLst/>
                <a:latin typeface="+mj-lt"/>
                <a:ea typeface="Calibri" panose="020F0502020204030204" pitchFamily="34" charset="0"/>
                <a:cs typeface="+mj-lt"/>
              </a:rPr>
              <a:t> dan </a:t>
            </a:r>
            <a:r>
              <a:rPr lang="en-ID" sz="1800" b="1" kern="100" dirty="0" err="1">
                <a:solidFill>
                  <a:schemeClr val="tx1"/>
                </a:solidFill>
                <a:effectLst/>
                <a:latin typeface="+mj-lt"/>
                <a:ea typeface="Calibri" panose="020F0502020204030204" pitchFamily="34" charset="0"/>
                <a:cs typeface="+mj-lt"/>
              </a:rPr>
              <a:t>akuntabilitas</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kepada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masyarakat</a:t>
            </a:r>
            <a:r>
              <a:rPr lang="en-ID" sz="1800" b="1" kern="100" dirty="0">
                <a:solidFill>
                  <a:schemeClr val="tx1"/>
                </a:solidFill>
                <a:effectLst/>
                <a:latin typeface="+mj-lt"/>
                <a:ea typeface="Calibri" panose="020F0502020204030204" pitchFamily="34" charset="0"/>
                <a:cs typeface="+mj-lt"/>
              </a:rPr>
              <a:t>?</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ID" sz="1800" b="1" kern="100" dirty="0">
                <a:solidFill>
                  <a:schemeClr val="tx1"/>
                </a:solidFill>
                <a:effectLst/>
                <a:latin typeface="+mj-lt"/>
                <a:ea typeface="Calibri" panose="020F0502020204030204" pitchFamily="34" charset="0"/>
                <a:cs typeface="+mj-lt"/>
              </a:rPr>
              <a:t>Apa </a:t>
            </a:r>
            <a:r>
              <a:rPr lang="en-ID" sz="1800" b="1" kern="100" dirty="0" err="1">
                <a:solidFill>
                  <a:schemeClr val="tx1"/>
                </a:solidFill>
                <a:effectLst/>
                <a:latin typeface="+mj-lt"/>
                <a:ea typeface="Calibri" panose="020F0502020204030204" pitchFamily="34" charset="0"/>
                <a:cs typeface="+mj-lt"/>
              </a:rPr>
              <a:t>dampaknya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jika</a:t>
            </a:r>
            <a:r>
              <a:rPr lang="en-ID" sz="1800" b="1" kern="100" dirty="0">
                <a:solidFill>
                  <a:schemeClr val="tx1"/>
                </a:solidFill>
                <a:effectLst/>
                <a:latin typeface="+mj-lt"/>
                <a:ea typeface="Calibri" panose="020F0502020204030204" pitchFamily="34" charset="0"/>
                <a:cs typeface="+mj-lt"/>
              </a:rPr>
              <a:t> Yayasan </a:t>
            </a:r>
            <a:r>
              <a:rPr lang="en-ID" sz="1800" b="1" kern="100" dirty="0" err="1">
                <a:solidFill>
                  <a:schemeClr val="tx1"/>
                </a:solidFill>
                <a:effectLst/>
                <a:latin typeface="+mj-lt"/>
                <a:ea typeface="Calibri" panose="020F0502020204030204" pitchFamily="34" charset="0"/>
                <a:cs typeface="+mj-lt"/>
              </a:rPr>
              <a:t>melanggar</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ketentuan</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nirlaba</a:t>
            </a:r>
            <a:r>
              <a:rPr lang="en-ID" sz="1800" b="1" kern="100" dirty="0">
                <a:solidFill>
                  <a:schemeClr val="tx1"/>
                </a:solidFill>
                <a:effectLst/>
                <a:latin typeface="+mj-lt"/>
                <a:ea typeface="Calibri" panose="020F0502020204030204" pitchFamily="34" charset="0"/>
                <a:cs typeface="+mj-lt"/>
              </a:rPr>
              <a:t>?</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ID" sz="1800" b="1" kern="100" dirty="0" err="1">
                <a:solidFill>
                  <a:schemeClr val="tx1"/>
                </a:solidFill>
                <a:effectLst/>
                <a:latin typeface="+mj-lt"/>
                <a:ea typeface="Calibri" panose="020F0502020204030204" pitchFamily="34" charset="0"/>
                <a:cs typeface="+mj-lt"/>
              </a:rPr>
              <a:t>Bagaimana</a:t>
            </a:r>
            <a:r>
              <a:rPr lang="en-ID" sz="1800" b="1" kern="100" dirty="0">
                <a:solidFill>
                  <a:schemeClr val="tx1"/>
                </a:solidFill>
                <a:effectLst/>
                <a:latin typeface="+mj-lt"/>
                <a:ea typeface="Calibri" panose="020F0502020204030204" pitchFamily="34" charset="0"/>
                <a:cs typeface="+mj-lt"/>
              </a:rPr>
              <a:t> strategi Yayasan </a:t>
            </a:r>
            <a:r>
              <a:rPr lang="en-ID" sz="1800" b="1" kern="100" dirty="0" err="1">
                <a:solidFill>
                  <a:schemeClr val="tx1"/>
                </a:solidFill>
                <a:effectLst/>
                <a:latin typeface="+mj-lt"/>
                <a:ea typeface="Calibri" panose="020F0502020204030204" pitchFamily="34" charset="0"/>
                <a:cs typeface="+mj-lt"/>
              </a:rPr>
              <a:t>untuk</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menghadapi</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sengketa</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hukum</a:t>
            </a:r>
            <a:r>
              <a:rPr lang="en-ID" sz="1800" b="1" kern="100" dirty="0">
                <a:solidFill>
                  <a:schemeClr val="tx1"/>
                </a:solidFill>
                <a:effectLst/>
                <a:latin typeface="+mj-lt"/>
                <a:ea typeface="Calibri" panose="020F0502020204030204" pitchFamily="34" charset="0"/>
                <a:cs typeface="+mj-lt"/>
              </a:rPr>
              <a:t> internal </a:t>
            </a:r>
            <a:r>
              <a:rPr lang="en-ID" sz="1800" b="1" kern="100" dirty="0" err="1">
                <a:solidFill>
                  <a:schemeClr val="tx1"/>
                </a:solidFill>
                <a:effectLst/>
                <a:latin typeface="+mj-lt"/>
                <a:ea typeface="Calibri" panose="020F0502020204030204" pitchFamily="34" charset="0"/>
                <a:cs typeface="+mj-lt"/>
              </a:rPr>
              <a:t>atau</a:t>
            </a:r>
            <a:r>
              <a:rPr lang="en-ID" sz="1800" b="1" kern="100" dirty="0">
                <a:solidFill>
                  <a:schemeClr val="tx1"/>
                </a:solidFill>
                <a:effectLst/>
                <a:latin typeface="+mj-lt"/>
                <a:ea typeface="Calibri" panose="020F0502020204030204" pitchFamily="34" charset="0"/>
                <a:cs typeface="+mj-lt"/>
              </a:rPr>
              <a:t> </a:t>
            </a:r>
            <a:r>
              <a:rPr lang="en-ID" sz="1800" b="1" kern="100" dirty="0" err="1">
                <a:solidFill>
                  <a:schemeClr val="tx1"/>
                </a:solidFill>
                <a:effectLst/>
                <a:latin typeface="+mj-lt"/>
                <a:ea typeface="Calibri" panose="020F0502020204030204" pitchFamily="34" charset="0"/>
                <a:cs typeface="+mj-lt"/>
              </a:rPr>
              <a:t>eksternal</a:t>
            </a:r>
            <a:r>
              <a:rPr lang="en-ID" sz="1800" b="1" kern="100" dirty="0">
                <a:solidFill>
                  <a:schemeClr val="tx1"/>
                </a:solidFill>
                <a:effectLst/>
                <a:latin typeface="+mj-lt"/>
                <a:ea typeface="Calibri" panose="020F0502020204030204" pitchFamily="34" charset="0"/>
                <a:cs typeface="+mj-lt"/>
              </a:rPr>
              <a:t>?</a:t>
            </a:r>
            <a:endParaRPr lang="en-ID" sz="1800" b="1" kern="100" dirty="0">
              <a:solidFill>
                <a:schemeClr val="tx1"/>
              </a:solidFill>
              <a:effectLst/>
              <a:latin typeface="+mj-lt"/>
              <a:ea typeface="Calibri" panose="020F0502020204030204" pitchFamily="34" charset="0"/>
              <a:cs typeface="+mj-lt"/>
            </a:endParaRPr>
          </a:p>
          <a:p>
            <a:pPr marL="342900" lvl="0" indent="-342900" algn="just">
              <a:lnSpc>
                <a:spcPct val="107000"/>
              </a:lnSpc>
              <a:spcAft>
                <a:spcPts val="800"/>
              </a:spcAft>
              <a:buFont typeface="+mj-lt"/>
              <a:buAutoNum type="arabicPeriod"/>
              <a:tabLst>
                <a:tab pos="457200" algn="l"/>
              </a:tabLst>
            </a:pPr>
            <a:r>
              <a:rPr lang="en-US" altLang="en-US" sz="1800" b="1" kern="100" dirty="0">
                <a:solidFill>
                  <a:schemeClr val="tx1"/>
                </a:solidFill>
                <a:effectLst/>
                <a:latin typeface="+mj-lt"/>
                <a:ea typeface="Calibri" panose="020F0502020204030204" pitchFamily="34" charset="0"/>
                <a:cs typeface="+mj-lt"/>
              </a:rPr>
              <a:t>Sebutkan dan jelaskan tiga kewenangan utama dari masing-masing organ yayasan (Pembina, Pengurus, dan Pengawas) serta berikan contoh keputusan apa saja yang hanya dapat diambil oleh Pembina dan tidak boleh dilakukan oleh Pengurus.</a:t>
            </a:r>
            <a:endParaRPr lang="en-US" altLang="en-US" sz="1800" b="1" kern="100" dirty="0">
              <a:solidFill>
                <a:schemeClr val="tx1"/>
              </a:solidFill>
              <a:effectLst/>
              <a:latin typeface="+mj-lt"/>
              <a:ea typeface="Calibri" panose="020F0502020204030204" pitchFamily="34" charset="0"/>
              <a:cs typeface="+mj-lt"/>
            </a:endParaRPr>
          </a:p>
          <a:p>
            <a:pPr algn="just"/>
            <a:endParaRPr lang="en-US" b="1" dirty="0">
              <a:solidFill>
                <a:schemeClr val="tx1"/>
              </a:solidFill>
              <a:latin typeface="+mj-lt"/>
              <a:cs typeface="+mj-lt"/>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908720"/>
            <a:ext cx="8424936" cy="4730080"/>
          </a:xfrm>
        </p:spPr>
        <p:txBody>
          <a:bodyPr/>
          <a:lstStyle/>
          <a:p>
            <a:pPr algn="just"/>
            <a:r>
              <a:rPr lang="en-US" dirty="0">
                <a:solidFill>
                  <a:schemeClr val="tx1"/>
                </a:solidFill>
              </a:rPr>
              <a:t>Awal Mula </a:t>
            </a:r>
            <a:r>
              <a:rPr lang="en-US" dirty="0" err="1">
                <a:solidFill>
                  <a:schemeClr val="tx1"/>
                </a:solidFill>
              </a:rPr>
              <a:t>Perkembangan</a:t>
            </a:r>
            <a:r>
              <a:rPr lang="en-US" dirty="0">
                <a:solidFill>
                  <a:schemeClr val="tx1"/>
                </a:solidFill>
              </a:rPr>
              <a:t> Yayasan di Indonesia </a:t>
            </a:r>
            <a:endParaRPr lang="en-US" dirty="0">
              <a:solidFill>
                <a:schemeClr val="tx1"/>
              </a:solidFill>
            </a:endParaRPr>
          </a:p>
          <a:p>
            <a:pPr marL="457200" indent="-457200" algn="just">
              <a:buFont typeface="Wingdings" panose="05000000000000000000" pitchFamily="2" charset="2"/>
              <a:buChar char="Ø"/>
            </a:pPr>
            <a:r>
              <a:rPr lang="en-US" dirty="0">
                <a:solidFill>
                  <a:schemeClr val="tx1"/>
                </a:solidFill>
              </a:rPr>
              <a:t>Era </a:t>
            </a:r>
            <a:r>
              <a:rPr lang="en-US" dirty="0" err="1">
                <a:solidFill>
                  <a:schemeClr val="tx1"/>
                </a:solidFill>
              </a:rPr>
              <a:t>Pra</a:t>
            </a:r>
            <a:r>
              <a:rPr lang="en-US" dirty="0">
                <a:solidFill>
                  <a:schemeClr val="tx1"/>
                </a:solidFill>
              </a:rPr>
              <a:t>-Hukum </a:t>
            </a:r>
            <a:r>
              <a:rPr lang="en-US" dirty="0" err="1">
                <a:solidFill>
                  <a:schemeClr val="tx1"/>
                </a:solidFill>
              </a:rPr>
              <a:t>Tertulis</a:t>
            </a:r>
            <a:r>
              <a:rPr lang="en-US" dirty="0">
                <a:solidFill>
                  <a:schemeClr val="tx1"/>
                </a:solidFill>
              </a:rPr>
              <a:t>: </a:t>
            </a:r>
            <a:r>
              <a:rPr lang="en-US" dirty="0" err="1">
                <a:solidFill>
                  <a:schemeClr val="tx1"/>
                </a:solidFill>
              </a:rPr>
              <a:t>Konsep</a:t>
            </a:r>
            <a:r>
              <a:rPr lang="en-US" dirty="0">
                <a:solidFill>
                  <a:schemeClr val="tx1"/>
                </a:solidFill>
              </a:rPr>
              <a:t> Yayasan </a:t>
            </a:r>
            <a:r>
              <a:rPr lang="en-US" dirty="0" err="1">
                <a:solidFill>
                  <a:schemeClr val="tx1"/>
                </a:solidFill>
              </a:rPr>
              <a:t>sudah</a:t>
            </a:r>
            <a:r>
              <a:rPr lang="en-US" dirty="0">
                <a:solidFill>
                  <a:schemeClr val="tx1"/>
                </a:solidFill>
              </a:rPr>
              <a:t> </a:t>
            </a:r>
            <a:r>
              <a:rPr lang="en-US" dirty="0" err="1">
                <a:solidFill>
                  <a:schemeClr val="tx1"/>
                </a:solidFill>
              </a:rPr>
              <a:t>dikenal</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masyarakat</a:t>
            </a:r>
            <a:r>
              <a:rPr lang="en-US" dirty="0">
                <a:solidFill>
                  <a:schemeClr val="tx1"/>
                </a:solidFill>
              </a:rPr>
              <a:t> </a:t>
            </a:r>
            <a:r>
              <a:rPr lang="en-US" dirty="0" err="1">
                <a:solidFill>
                  <a:schemeClr val="tx1"/>
                </a:solidFill>
              </a:rPr>
              <a:t>tradisional</a:t>
            </a:r>
            <a:r>
              <a:rPr lang="en-US" dirty="0">
                <a:solidFill>
                  <a:schemeClr val="tx1"/>
                </a:solidFill>
              </a:rPr>
              <a:t>, </a:t>
            </a:r>
            <a:r>
              <a:rPr lang="en-US" dirty="0" err="1">
                <a:solidFill>
                  <a:schemeClr val="tx1"/>
                </a:solidFill>
              </a:rPr>
              <a:t>sering</a:t>
            </a:r>
            <a:r>
              <a:rPr lang="en-US" dirty="0">
                <a:solidFill>
                  <a:schemeClr val="tx1"/>
                </a:solidFill>
              </a:rPr>
              <a:t> </a:t>
            </a:r>
            <a:r>
              <a:rPr lang="en-US" dirty="0" err="1">
                <a:solidFill>
                  <a:schemeClr val="tx1"/>
                </a:solidFill>
              </a:rPr>
              <a:t>berbentuk</a:t>
            </a:r>
            <a:r>
              <a:rPr lang="en-US" dirty="0">
                <a:solidFill>
                  <a:schemeClr val="tx1"/>
                </a:solidFill>
              </a:rPr>
              <a:t> </a:t>
            </a:r>
            <a:r>
              <a:rPr lang="en-US" dirty="0" err="1">
                <a:solidFill>
                  <a:schemeClr val="tx1"/>
                </a:solidFill>
              </a:rPr>
              <a:t>lembaga</a:t>
            </a:r>
            <a:r>
              <a:rPr lang="en-US" dirty="0">
                <a:solidFill>
                  <a:schemeClr val="tx1"/>
                </a:solidFill>
              </a:rPr>
              <a:t> </a:t>
            </a:r>
            <a:r>
              <a:rPr lang="en-US" dirty="0" err="1">
                <a:solidFill>
                  <a:schemeClr val="tx1"/>
                </a:solidFill>
              </a:rPr>
              <a:t>sosial</a:t>
            </a:r>
            <a:r>
              <a:rPr lang="en-US" dirty="0">
                <a:solidFill>
                  <a:schemeClr val="tx1"/>
                </a:solidFill>
              </a:rPr>
              <a:t> </a:t>
            </a:r>
            <a:r>
              <a:rPr lang="en-US" dirty="0" err="1">
                <a:solidFill>
                  <a:schemeClr val="tx1"/>
                </a:solidFill>
              </a:rPr>
              <a:t>berbasis</a:t>
            </a:r>
            <a:r>
              <a:rPr lang="en-US" dirty="0">
                <a:solidFill>
                  <a:schemeClr val="tx1"/>
                </a:solidFill>
              </a:rPr>
              <a:t> agama </a:t>
            </a:r>
            <a:r>
              <a:rPr lang="en-US" dirty="0" err="1">
                <a:solidFill>
                  <a:schemeClr val="tx1"/>
                </a:solidFill>
              </a:rPr>
              <a:t>atau</a:t>
            </a:r>
            <a:r>
              <a:rPr lang="en-US" dirty="0">
                <a:solidFill>
                  <a:schemeClr val="tx1"/>
                </a:solidFill>
              </a:rPr>
              <a:t> </a:t>
            </a:r>
            <a:r>
              <a:rPr lang="en-US" dirty="0" err="1">
                <a:solidFill>
                  <a:schemeClr val="tx1"/>
                </a:solidFill>
              </a:rPr>
              <a:t>budaya</a:t>
            </a:r>
            <a:endParaRPr lang="en-US" dirty="0">
              <a:solidFill>
                <a:schemeClr val="tx1"/>
              </a:solidFill>
            </a:endParaRPr>
          </a:p>
          <a:p>
            <a:pPr marL="457200" indent="-457200" algn="just">
              <a:buFont typeface="Wingdings" panose="05000000000000000000" pitchFamily="2" charset="2"/>
              <a:buChar char="Ø"/>
            </a:pPr>
            <a:r>
              <a:rPr lang="en-US" dirty="0">
                <a:solidFill>
                  <a:schemeClr val="tx1"/>
                </a:solidFill>
              </a:rPr>
              <a:t>Era </a:t>
            </a:r>
            <a:r>
              <a:rPr lang="en-US" dirty="0" err="1">
                <a:solidFill>
                  <a:schemeClr val="tx1"/>
                </a:solidFill>
              </a:rPr>
              <a:t>Kolonial</a:t>
            </a:r>
            <a:r>
              <a:rPr lang="en-US" dirty="0">
                <a:solidFill>
                  <a:schemeClr val="tx1"/>
                </a:solidFill>
              </a:rPr>
              <a:t>: </a:t>
            </a:r>
            <a:r>
              <a:rPr lang="en-US" dirty="0" err="1">
                <a:solidFill>
                  <a:schemeClr val="tx1"/>
                </a:solidFill>
              </a:rPr>
              <a:t>Bentuk</a:t>
            </a:r>
            <a:r>
              <a:rPr lang="en-US" dirty="0">
                <a:solidFill>
                  <a:schemeClr val="tx1"/>
                </a:solidFill>
              </a:rPr>
              <a:t> </a:t>
            </a:r>
            <a:r>
              <a:rPr lang="en-US" dirty="0" err="1">
                <a:solidFill>
                  <a:schemeClr val="tx1"/>
                </a:solidFill>
              </a:rPr>
              <a:t>awal</a:t>
            </a:r>
            <a:r>
              <a:rPr lang="en-US" dirty="0">
                <a:solidFill>
                  <a:schemeClr val="tx1"/>
                </a:solidFill>
              </a:rPr>
              <a:t> Yayasan </a:t>
            </a:r>
            <a:r>
              <a:rPr lang="en-US" dirty="0" err="1">
                <a:solidFill>
                  <a:schemeClr val="tx1"/>
                </a:solidFill>
              </a:rPr>
              <a:t>berkembang</a:t>
            </a:r>
            <a:r>
              <a:rPr lang="en-US" dirty="0">
                <a:solidFill>
                  <a:schemeClr val="tx1"/>
                </a:solidFill>
              </a:rPr>
              <a:t> </a:t>
            </a:r>
            <a:r>
              <a:rPr lang="en-US" dirty="0" err="1">
                <a:solidFill>
                  <a:schemeClr val="tx1"/>
                </a:solidFill>
              </a:rPr>
              <a:t>melalui</a:t>
            </a:r>
            <a:r>
              <a:rPr lang="en-US" dirty="0">
                <a:solidFill>
                  <a:schemeClr val="tx1"/>
                </a:solidFill>
              </a:rPr>
              <a:t> </a:t>
            </a:r>
            <a:r>
              <a:rPr lang="en-US" dirty="0" err="1">
                <a:solidFill>
                  <a:schemeClr val="tx1"/>
                </a:solidFill>
              </a:rPr>
              <a:t>organisasi</a:t>
            </a:r>
            <a:r>
              <a:rPr lang="en-US" dirty="0">
                <a:solidFill>
                  <a:schemeClr val="tx1"/>
                </a:solidFill>
              </a:rPr>
              <a:t> </a:t>
            </a:r>
            <a:r>
              <a:rPr lang="en-US" dirty="0" err="1">
                <a:solidFill>
                  <a:schemeClr val="tx1"/>
                </a:solidFill>
              </a:rPr>
              <a:t>keagamaan</a:t>
            </a:r>
            <a:r>
              <a:rPr lang="en-US" dirty="0">
                <a:solidFill>
                  <a:schemeClr val="tx1"/>
                </a:solidFill>
              </a:rPr>
              <a:t> dan </a:t>
            </a:r>
            <a:r>
              <a:rPr lang="en-US" dirty="0" err="1">
                <a:solidFill>
                  <a:schemeClr val="tx1"/>
                </a:solidFill>
              </a:rPr>
              <a:t>sosial</a:t>
            </a:r>
            <a:r>
              <a:rPr lang="en-US" dirty="0">
                <a:solidFill>
                  <a:schemeClr val="tx1"/>
                </a:solidFill>
              </a:rPr>
              <a:t> </a:t>
            </a:r>
            <a:r>
              <a:rPr lang="en-US" dirty="0" err="1">
                <a:solidFill>
                  <a:schemeClr val="tx1"/>
                </a:solidFill>
              </a:rPr>
              <a:t>seperti</a:t>
            </a:r>
            <a:r>
              <a:rPr lang="en-US" dirty="0">
                <a:solidFill>
                  <a:schemeClr val="tx1"/>
                </a:solidFill>
              </a:rPr>
              <a:t> </a:t>
            </a:r>
            <a:r>
              <a:rPr lang="en-US" dirty="0" err="1">
                <a:solidFill>
                  <a:schemeClr val="tx1"/>
                </a:solidFill>
              </a:rPr>
              <a:t>sekolah-sekolah</a:t>
            </a:r>
            <a:r>
              <a:rPr lang="en-US" dirty="0">
                <a:solidFill>
                  <a:schemeClr val="tx1"/>
                </a:solidFill>
              </a:rPr>
              <a:t> </a:t>
            </a:r>
            <a:r>
              <a:rPr lang="en-US" dirty="0" err="1">
                <a:solidFill>
                  <a:schemeClr val="tx1"/>
                </a:solidFill>
              </a:rPr>
              <a:t>misionaris</a:t>
            </a:r>
            <a:r>
              <a:rPr lang="en-US" dirty="0">
                <a:solidFill>
                  <a:schemeClr val="tx1"/>
                </a:solidFill>
              </a:rPr>
              <a:t> dan </a:t>
            </a:r>
            <a:r>
              <a:rPr lang="en-US" dirty="0" err="1">
                <a:solidFill>
                  <a:schemeClr val="tx1"/>
                </a:solidFill>
              </a:rPr>
              <a:t>rumah</a:t>
            </a:r>
            <a:r>
              <a:rPr lang="en-US" dirty="0">
                <a:solidFill>
                  <a:schemeClr val="tx1"/>
                </a:solidFill>
              </a:rPr>
              <a:t> </a:t>
            </a:r>
            <a:r>
              <a:rPr lang="en-US" dirty="0" err="1">
                <a:solidFill>
                  <a:schemeClr val="tx1"/>
                </a:solidFill>
              </a:rPr>
              <a:t>sakit</a:t>
            </a:r>
            <a:r>
              <a:rPr lang="en-US" dirty="0">
                <a:solidFill>
                  <a:schemeClr val="tx1"/>
                </a:solidFill>
              </a:rPr>
              <a:t>.</a:t>
            </a:r>
            <a:endParaRPr lang="en-US" dirty="0">
              <a:solidFill>
                <a:schemeClr val="tx1"/>
              </a:solidFill>
            </a:endParaRPr>
          </a:p>
          <a:p>
            <a:pPr marL="457200" indent="-457200" algn="just">
              <a:buFont typeface="Wingdings" panose="05000000000000000000" pitchFamily="2" charset="2"/>
              <a:buChar char="Ø"/>
            </a:pPr>
            <a:r>
              <a:rPr lang="en-US" dirty="0" err="1">
                <a:solidFill>
                  <a:schemeClr val="tx1"/>
                </a:solidFill>
              </a:rPr>
              <a:t>Pasca-Kemerdekaan</a:t>
            </a:r>
            <a:r>
              <a:rPr lang="en-US" dirty="0">
                <a:solidFill>
                  <a:schemeClr val="tx1"/>
                </a:solidFill>
              </a:rPr>
              <a:t>: Yayasan </a:t>
            </a:r>
            <a:r>
              <a:rPr lang="en-US" dirty="0" err="1">
                <a:solidFill>
                  <a:schemeClr val="tx1"/>
                </a:solidFill>
              </a:rPr>
              <a:t>mulai</a:t>
            </a:r>
            <a:r>
              <a:rPr lang="en-US" dirty="0">
                <a:solidFill>
                  <a:schemeClr val="tx1"/>
                </a:solidFill>
              </a:rPr>
              <a:t> </a:t>
            </a:r>
            <a:r>
              <a:rPr lang="en-US" dirty="0" err="1">
                <a:solidFill>
                  <a:schemeClr val="tx1"/>
                </a:solidFill>
              </a:rPr>
              <a:t>diatur</a:t>
            </a:r>
            <a:r>
              <a:rPr lang="en-US" dirty="0">
                <a:solidFill>
                  <a:schemeClr val="tx1"/>
                </a:solidFill>
              </a:rPr>
              <a:t> </a:t>
            </a:r>
            <a:r>
              <a:rPr lang="en-US" dirty="0" err="1">
                <a:solidFill>
                  <a:schemeClr val="tx1"/>
                </a:solidFill>
              </a:rPr>
              <a:t>lebih</a:t>
            </a:r>
            <a:r>
              <a:rPr lang="en-US" dirty="0">
                <a:solidFill>
                  <a:schemeClr val="tx1"/>
                </a:solidFill>
              </a:rPr>
              <a:t> formal </a:t>
            </a:r>
            <a:r>
              <a:rPr lang="en-US" dirty="0" err="1">
                <a:solidFill>
                  <a:schemeClr val="tx1"/>
                </a:solidFill>
              </a:rPr>
              <a:t>untuk</a:t>
            </a:r>
            <a:r>
              <a:rPr lang="en-US" dirty="0">
                <a:solidFill>
                  <a:schemeClr val="tx1"/>
                </a:solidFill>
              </a:rPr>
              <a:t> </a:t>
            </a:r>
            <a:r>
              <a:rPr lang="en-US" dirty="0" err="1">
                <a:solidFill>
                  <a:schemeClr val="tx1"/>
                </a:solidFill>
              </a:rPr>
              <a:t>mendukung</a:t>
            </a:r>
            <a:r>
              <a:rPr lang="en-US" dirty="0">
                <a:solidFill>
                  <a:schemeClr val="tx1"/>
                </a:solidFill>
              </a:rPr>
              <a:t> </a:t>
            </a:r>
            <a:r>
              <a:rPr lang="en-US" dirty="0" err="1">
                <a:solidFill>
                  <a:schemeClr val="tx1"/>
                </a:solidFill>
              </a:rPr>
              <a:t>pembangunan</a:t>
            </a:r>
            <a:r>
              <a:rPr lang="en-US" dirty="0">
                <a:solidFill>
                  <a:schemeClr val="tx1"/>
                </a:solidFill>
              </a:rPr>
              <a:t> </a:t>
            </a:r>
            <a:r>
              <a:rPr lang="en-US" dirty="0" err="1">
                <a:solidFill>
                  <a:schemeClr val="tx1"/>
                </a:solidFill>
              </a:rPr>
              <a:t>nasional</a:t>
            </a:r>
            <a:r>
              <a:rPr lang="en-US" dirty="0">
                <a:solidFill>
                  <a:schemeClr val="tx1"/>
                </a:solidFill>
              </a:rPr>
              <a:t>, </a:t>
            </a:r>
            <a:r>
              <a:rPr lang="en-US" dirty="0" err="1">
                <a:solidFill>
                  <a:schemeClr val="tx1"/>
                </a:solidFill>
              </a:rPr>
              <a:t>terutama</a:t>
            </a:r>
            <a:r>
              <a:rPr lang="en-US" dirty="0">
                <a:solidFill>
                  <a:schemeClr val="tx1"/>
                </a:solidFill>
              </a:rPr>
              <a:t> di </a:t>
            </a:r>
            <a:r>
              <a:rPr lang="en-US" dirty="0" err="1">
                <a:solidFill>
                  <a:schemeClr val="tx1"/>
                </a:solidFill>
              </a:rPr>
              <a:t>bidang</a:t>
            </a:r>
            <a:r>
              <a:rPr lang="en-US" dirty="0">
                <a:solidFill>
                  <a:schemeClr val="tx1"/>
                </a:solidFill>
              </a:rPr>
              <a:t> </a:t>
            </a:r>
            <a:r>
              <a:rPr lang="en-US" dirty="0" err="1">
                <a:solidFill>
                  <a:schemeClr val="tx1"/>
                </a:solidFill>
              </a:rPr>
              <a:t>pendidikan</a:t>
            </a:r>
            <a:r>
              <a:rPr lang="en-US" dirty="0">
                <a:solidFill>
                  <a:schemeClr val="tx1"/>
                </a:solidFill>
              </a:rPr>
              <a:t> dan </a:t>
            </a:r>
            <a:r>
              <a:rPr lang="en-US" dirty="0" err="1">
                <a:solidFill>
                  <a:schemeClr val="tx1"/>
                </a:solidFill>
              </a:rPr>
              <a:t>kesehatan</a:t>
            </a:r>
            <a:r>
              <a:rPr lang="en-US" dirty="0">
                <a:solidFill>
                  <a:schemeClr val="tx1"/>
                </a:solidFill>
              </a:rPr>
              <a:t>.</a:t>
            </a:r>
            <a:endParaRPr lang="en-US" dirty="0">
              <a:solidFill>
                <a:schemeClr val="tx1"/>
              </a:solidFill>
            </a:endParaRPr>
          </a:p>
          <a:p>
            <a:pPr marL="457200" indent="-457200" algn="just">
              <a:buFont typeface="Wingdings" panose="05000000000000000000" pitchFamily="2" charset="2"/>
              <a:buChar char="Ø"/>
            </a:pPr>
            <a:endParaRPr lang="en-US" dirty="0">
              <a:solidFill>
                <a:schemeClr val="tx1"/>
              </a:solidFill>
            </a:endParaRPr>
          </a:p>
          <a:p>
            <a:pPr algn="just"/>
            <a:endParaRPr lang="en-US" dirty="0">
              <a:solidFill>
                <a:schemeClr val="tx1"/>
              </a:solidFill>
            </a:endParaRPr>
          </a:p>
          <a:p>
            <a:pPr algn="just"/>
            <a:endParaRPr lang="en-ID"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457200" y="90872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endParaRPr lang="en-US" dirty="0">
              <a:solidFill>
                <a:schemeClr val="tx1"/>
              </a:solidFill>
              <a:latin typeface="Cambria" panose="02040503050406030204" pitchFamily="18" charset="0"/>
              <a:cs typeface="Arial" panose="020B0604020202020204" pitchFamily="34" charset="0"/>
            </a:endParaRPr>
          </a:p>
        </p:txBody>
      </p:sp>
      <p:sp>
        <p:nvSpPr>
          <p:cNvPr id="2" name="Rectangle 1"/>
          <p:cNvSpPr/>
          <p:nvPr/>
        </p:nvSpPr>
        <p:spPr>
          <a:xfrm>
            <a:off x="719572" y="624043"/>
            <a:ext cx="7704855"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sz="2400" dirty="0" err="1"/>
              <a:t>Peraturan</a:t>
            </a:r>
            <a:r>
              <a:rPr lang="en-US" sz="2400" dirty="0"/>
              <a:t> </a:t>
            </a:r>
            <a:r>
              <a:rPr lang="en-US" sz="2400" dirty="0" err="1"/>
              <a:t>Perundang-Undangan</a:t>
            </a:r>
            <a:r>
              <a:rPr lang="en-US" sz="2400" dirty="0"/>
              <a:t> yang </a:t>
            </a:r>
            <a:r>
              <a:rPr lang="en-US" sz="2400" dirty="0" err="1"/>
              <a:t>Mengatur</a:t>
            </a:r>
            <a:r>
              <a:rPr lang="en-US" sz="2400" dirty="0"/>
              <a:t> Yayasan </a:t>
            </a:r>
            <a:endParaRPr lang="en-ID" sz="2400" dirty="0"/>
          </a:p>
        </p:txBody>
      </p:sp>
      <p:sp>
        <p:nvSpPr>
          <p:cNvPr id="7" name="TextBox 6"/>
          <p:cNvSpPr txBox="1"/>
          <p:nvPr/>
        </p:nvSpPr>
        <p:spPr>
          <a:xfrm>
            <a:off x="457200" y="948079"/>
            <a:ext cx="8229600" cy="830997"/>
          </a:xfrm>
          <a:prstGeom prst="rect">
            <a:avLst/>
          </a:prstGeom>
          <a:noFill/>
        </p:spPr>
        <p:txBody>
          <a:bodyPr wrap="square">
            <a:spAutoFit/>
          </a:bodyPr>
          <a:lstStyle/>
          <a:p>
            <a:endParaRPr lang="en-ID" sz="2400" dirty="0"/>
          </a:p>
          <a:p>
            <a:endParaRPr lang="en-ID" sz="2400" dirty="0"/>
          </a:p>
        </p:txBody>
      </p:sp>
      <p:sp>
        <p:nvSpPr>
          <p:cNvPr id="3" name="Rectangle 2"/>
          <p:cNvSpPr/>
          <p:nvPr/>
        </p:nvSpPr>
        <p:spPr>
          <a:xfrm>
            <a:off x="0" y="1494399"/>
            <a:ext cx="3312368" cy="64807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a:t>UU No. 16 </a:t>
            </a:r>
            <a:r>
              <a:rPr lang="en-US" dirty="0" err="1"/>
              <a:t>Tahun</a:t>
            </a:r>
            <a:r>
              <a:rPr lang="en-US" dirty="0"/>
              <a:t> 2001 </a:t>
            </a:r>
            <a:endParaRPr lang="en-ID" dirty="0"/>
          </a:p>
        </p:txBody>
      </p:sp>
      <p:cxnSp>
        <p:nvCxnSpPr>
          <p:cNvPr id="9" name="Straight Arrow Connector 8"/>
          <p:cNvCxnSpPr/>
          <p:nvPr/>
        </p:nvCxnSpPr>
        <p:spPr>
          <a:xfrm>
            <a:off x="3563887" y="1754098"/>
            <a:ext cx="100811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4730641" y="1459874"/>
            <a:ext cx="4217586" cy="779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a:t>Mengatur</a:t>
            </a:r>
            <a:r>
              <a:rPr lang="en-US" dirty="0"/>
              <a:t> </a:t>
            </a:r>
            <a:r>
              <a:rPr lang="en-US" dirty="0" err="1"/>
              <a:t>pendirian</a:t>
            </a:r>
            <a:r>
              <a:rPr lang="en-US" dirty="0"/>
              <a:t>, </a:t>
            </a:r>
            <a:r>
              <a:rPr lang="en-US" dirty="0" err="1"/>
              <a:t>struktur</a:t>
            </a:r>
            <a:r>
              <a:rPr lang="en-US" dirty="0"/>
              <a:t> </a:t>
            </a:r>
            <a:r>
              <a:rPr lang="en-US" dirty="0" err="1"/>
              <a:t>permodalan</a:t>
            </a:r>
            <a:r>
              <a:rPr lang="en-US" dirty="0"/>
              <a:t>, dan </a:t>
            </a:r>
            <a:r>
              <a:rPr lang="en-US" dirty="0" err="1"/>
              <a:t>pengelolaan</a:t>
            </a:r>
            <a:r>
              <a:rPr lang="en-US" dirty="0"/>
              <a:t> Yayasan </a:t>
            </a:r>
            <a:r>
              <a:rPr lang="en-US" dirty="0" err="1"/>
              <a:t>secara</a:t>
            </a:r>
            <a:r>
              <a:rPr lang="en-US" dirty="0"/>
              <a:t> legal </a:t>
            </a:r>
            <a:endParaRPr lang="en-ID" dirty="0"/>
          </a:p>
        </p:txBody>
      </p:sp>
      <p:cxnSp>
        <p:nvCxnSpPr>
          <p:cNvPr id="5" name="Straight Arrow Connector 4"/>
          <p:cNvCxnSpPr/>
          <p:nvPr/>
        </p:nvCxnSpPr>
        <p:spPr>
          <a:xfrm>
            <a:off x="6588224" y="2285316"/>
            <a:ext cx="0" cy="8863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 name="Rectangle 10"/>
          <p:cNvSpPr/>
          <p:nvPr/>
        </p:nvSpPr>
        <p:spPr>
          <a:xfrm>
            <a:off x="4150296" y="3308057"/>
            <a:ext cx="4797931" cy="250343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Perubahan</a:t>
            </a:r>
            <a:r>
              <a:rPr lang="en-US" dirty="0"/>
              <a:t> </a:t>
            </a:r>
            <a:r>
              <a:rPr lang="en-US" dirty="0" err="1"/>
              <a:t>melalui</a:t>
            </a:r>
            <a:r>
              <a:rPr lang="en-US" dirty="0"/>
              <a:t> UU No. 28 </a:t>
            </a:r>
            <a:r>
              <a:rPr lang="en-US" dirty="0" err="1"/>
              <a:t>Tahun</a:t>
            </a:r>
            <a:r>
              <a:rPr lang="en-US" dirty="0"/>
              <a:t> 2004 </a:t>
            </a:r>
            <a:r>
              <a:rPr lang="en-US" dirty="0" err="1"/>
              <a:t>yaitu</a:t>
            </a:r>
            <a:r>
              <a:rPr lang="en-US" dirty="0"/>
              <a:t> : </a:t>
            </a:r>
            <a:endParaRPr lang="en-US" dirty="0"/>
          </a:p>
          <a:p>
            <a:pPr marL="342900" indent="-342900" algn="just">
              <a:buAutoNum type="arabicPeriod"/>
            </a:pPr>
            <a:r>
              <a:rPr lang="en-US" dirty="0" err="1"/>
              <a:t>Penekanan</a:t>
            </a:r>
            <a:r>
              <a:rPr lang="en-US" dirty="0"/>
              <a:t> pada </a:t>
            </a:r>
            <a:r>
              <a:rPr lang="en-US" dirty="0" err="1"/>
              <a:t>transparansi</a:t>
            </a:r>
            <a:r>
              <a:rPr lang="en-US" dirty="0"/>
              <a:t> dan </a:t>
            </a:r>
            <a:r>
              <a:rPr lang="en-US" dirty="0" err="1"/>
              <a:t>akuntabilitas</a:t>
            </a:r>
            <a:r>
              <a:rPr lang="en-US" dirty="0"/>
              <a:t> Yayasan</a:t>
            </a:r>
            <a:endParaRPr lang="en-US" dirty="0"/>
          </a:p>
          <a:p>
            <a:pPr marL="342900" indent="-342900" algn="just">
              <a:buAutoNum type="arabicPeriod"/>
            </a:pPr>
            <a:r>
              <a:rPr lang="en-US" dirty="0" err="1"/>
              <a:t>Ketentuan</a:t>
            </a:r>
            <a:r>
              <a:rPr lang="en-US" dirty="0"/>
              <a:t> </a:t>
            </a:r>
            <a:r>
              <a:rPr lang="en-US" dirty="0" err="1"/>
              <a:t>tegas</a:t>
            </a:r>
            <a:r>
              <a:rPr lang="en-US" dirty="0"/>
              <a:t> </a:t>
            </a:r>
            <a:r>
              <a:rPr lang="en-US" dirty="0" err="1"/>
              <a:t>terkait</a:t>
            </a:r>
            <a:r>
              <a:rPr lang="en-US" dirty="0"/>
              <a:t> </a:t>
            </a:r>
            <a:r>
              <a:rPr lang="en-US" dirty="0" err="1"/>
              <a:t>pembagian</a:t>
            </a:r>
            <a:r>
              <a:rPr lang="en-US" dirty="0"/>
              <a:t> </a:t>
            </a:r>
            <a:r>
              <a:rPr lang="en-US" dirty="0" err="1"/>
              <a:t>kewenangan</a:t>
            </a:r>
            <a:r>
              <a:rPr lang="en-US" dirty="0"/>
              <a:t> organ Yayasan </a:t>
            </a:r>
            <a:endParaRPr lang="en-US" dirty="0"/>
          </a:p>
          <a:p>
            <a:pPr marL="342900" indent="-342900" algn="just">
              <a:buAutoNum type="arabicPeriod"/>
            </a:pPr>
            <a:r>
              <a:rPr lang="en-US" dirty="0" err="1"/>
              <a:t>Pengaturan</a:t>
            </a:r>
            <a:r>
              <a:rPr lang="en-US" dirty="0"/>
              <a:t> </a:t>
            </a:r>
            <a:r>
              <a:rPr lang="en-US" dirty="0" err="1"/>
              <a:t>ulang</a:t>
            </a:r>
            <a:r>
              <a:rPr lang="en-US" dirty="0"/>
              <a:t> </a:t>
            </a:r>
            <a:r>
              <a:rPr lang="en-US" dirty="0" err="1"/>
              <a:t>soal</a:t>
            </a:r>
            <a:r>
              <a:rPr lang="en-US" dirty="0"/>
              <a:t> </a:t>
            </a:r>
            <a:r>
              <a:rPr lang="en-US" dirty="0" err="1"/>
              <a:t>sumber</a:t>
            </a:r>
            <a:r>
              <a:rPr lang="en-US" dirty="0"/>
              <a:t> </a:t>
            </a:r>
            <a:r>
              <a:rPr lang="en-US" dirty="0" err="1"/>
              <a:t>kekayaan</a:t>
            </a:r>
            <a:r>
              <a:rPr lang="en-US" dirty="0"/>
              <a:t> dan </a:t>
            </a:r>
            <a:r>
              <a:rPr lang="en-US" dirty="0" err="1"/>
              <a:t>pengelolaannya</a:t>
            </a:r>
            <a:r>
              <a:rPr lang="en-US" dirty="0"/>
              <a:t> </a:t>
            </a:r>
            <a:endParaRPr lang="en-US" dirty="0"/>
          </a:p>
          <a:p>
            <a:pPr marL="342900" indent="-342900" algn="ctr">
              <a:buAutoNum type="arabicPeriod"/>
            </a:pPr>
            <a:endParaRPr lang="en-ID" dirty="0"/>
          </a:p>
        </p:txBody>
      </p:sp>
      <p:cxnSp>
        <p:nvCxnSpPr>
          <p:cNvPr id="16" name="Straight Arrow Connector 15"/>
          <p:cNvCxnSpPr/>
          <p:nvPr/>
        </p:nvCxnSpPr>
        <p:spPr>
          <a:xfrm flipH="1">
            <a:off x="3312368" y="4365104"/>
            <a:ext cx="7920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Rectangle 19"/>
          <p:cNvSpPr/>
          <p:nvPr/>
        </p:nvSpPr>
        <p:spPr>
          <a:xfrm>
            <a:off x="0" y="3308057"/>
            <a:ext cx="3266528" cy="26412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lvl="1">
              <a:lnSpc>
                <a:spcPct val="107000"/>
              </a:lnSpc>
              <a:spcAft>
                <a:spcPts val="800"/>
              </a:spcAft>
              <a:buSzPts val="1000"/>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Peraturan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Pemerintah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No. 63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Tahun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2008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tentang</a:t>
            </a:r>
            <a:endParaRPr lang="en-ID" sz="1600" kern="1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Pelaksanaan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UU Yayasan.</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sz="1600" dirty="0" err="1">
                <a:effectLst/>
                <a:latin typeface="Calibri" panose="020F0502020204030204" pitchFamily="34" charset="0"/>
                <a:ea typeface="Calibri" panose="020F0502020204030204" pitchFamily="34" charset="0"/>
                <a:cs typeface="Times New Roman" panose="02020603050405020304" pitchFamily="18" charset="0"/>
              </a:rPr>
              <a:t>Dengan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memahami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sejarah</a:t>
            </a:r>
            <a:r>
              <a:rPr lang="en-ID" sz="16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regulasi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ini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kita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dapat</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melihat</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peran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penting</a:t>
            </a:r>
            <a:r>
              <a:rPr lang="en-ID" sz="16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dalam</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mendukung</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dirty="0">
                <a:effectLst/>
                <a:latin typeface="Calibri" panose="020F0502020204030204" pitchFamily="34" charset="0"/>
                <a:ea typeface="Calibri" panose="020F0502020204030204" pitchFamily="34" charset="0"/>
                <a:cs typeface="Times New Roman" panose="02020603050405020304" pitchFamily="18" charset="0"/>
              </a:rPr>
              <a:t> Indonesia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secara</a:t>
            </a:r>
            <a:r>
              <a:rPr lang="en-ID" sz="1600" dirty="0">
                <a:effectLst/>
                <a:latin typeface="Calibri" panose="020F0502020204030204" pitchFamily="34" charset="0"/>
                <a:ea typeface="Calibri" panose="020F0502020204030204" pitchFamily="34" charset="0"/>
                <a:cs typeface="Times New Roman" panose="02020603050405020304" pitchFamily="18" charset="0"/>
              </a:rPr>
              <a:t> legal dan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berkelanjutan</a:t>
            </a:r>
            <a:endParaRPr lang="en-ID" sz="1600" dirty="0"/>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512" y="692696"/>
            <a:ext cx="8568952" cy="5472608"/>
          </a:xfrm>
        </p:spPr>
        <p:txBody>
          <a:bodyPr/>
          <a:lstStyle/>
          <a:p>
            <a:pPr algn="just"/>
            <a:r>
              <a:rPr lang="en-US" dirty="0" err="1">
                <a:solidFill>
                  <a:schemeClr val="bg1">
                    <a:lumMod val="50000"/>
                  </a:schemeClr>
                </a:solidFill>
              </a:rPr>
              <a:t>Tujuan</a:t>
            </a:r>
            <a:r>
              <a:rPr lang="en-US" dirty="0">
                <a:solidFill>
                  <a:schemeClr val="bg1">
                    <a:lumMod val="50000"/>
                  </a:schemeClr>
                </a:solidFill>
              </a:rPr>
              <a:t> Yayasan </a:t>
            </a:r>
            <a:endParaRPr lang="en-US" dirty="0">
              <a:solidFill>
                <a:schemeClr val="bg1">
                  <a:lumMod val="50000"/>
                </a:schemeClr>
              </a:solidFill>
            </a:endParaRPr>
          </a:p>
          <a:p>
            <a:pPr marL="514350" indent="-514350" algn="just">
              <a:buAutoNum type="arabicPeriod"/>
            </a:pPr>
            <a:r>
              <a:rPr lang="en-US" dirty="0" err="1">
                <a:solidFill>
                  <a:schemeClr val="tx1"/>
                </a:solidFill>
              </a:rPr>
              <a:t>Prinsip</a:t>
            </a:r>
            <a:r>
              <a:rPr lang="en-US" dirty="0">
                <a:solidFill>
                  <a:schemeClr val="tx1"/>
                </a:solidFill>
              </a:rPr>
              <a:t> </a:t>
            </a:r>
            <a:r>
              <a:rPr lang="en-US" dirty="0" err="1">
                <a:solidFill>
                  <a:schemeClr val="tx1"/>
                </a:solidFill>
              </a:rPr>
              <a:t>Nirlaba</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Pendirian</a:t>
            </a:r>
            <a:r>
              <a:rPr lang="en-US" dirty="0">
                <a:solidFill>
                  <a:schemeClr val="tx1"/>
                </a:solidFill>
              </a:rPr>
              <a:t> Yayasan</a:t>
            </a:r>
            <a:endParaRPr lang="en-US" dirty="0">
              <a:solidFill>
                <a:schemeClr val="tx1"/>
              </a:solidFill>
            </a:endParaRPr>
          </a:p>
          <a:p>
            <a:pPr algn="just"/>
            <a:r>
              <a:rPr lang="en-US" dirty="0" err="1">
                <a:solidFill>
                  <a:schemeClr val="tx1"/>
                </a:solidFill>
              </a:rPr>
              <a:t>Pengertian</a:t>
            </a:r>
            <a:r>
              <a:rPr lang="en-US" dirty="0">
                <a:solidFill>
                  <a:schemeClr val="tx1"/>
                </a:solidFill>
              </a:rPr>
              <a:t> </a:t>
            </a:r>
            <a:r>
              <a:rPr lang="en-US" dirty="0" err="1">
                <a:solidFill>
                  <a:schemeClr val="tx1"/>
                </a:solidFill>
              </a:rPr>
              <a:t>Nirlaba</a:t>
            </a:r>
            <a:r>
              <a:rPr lang="en-US" dirty="0">
                <a:solidFill>
                  <a:schemeClr val="tx1"/>
                </a:solidFill>
              </a:rPr>
              <a:t>  </a:t>
            </a:r>
            <a:endParaRPr lang="en-US" dirty="0">
              <a:solidFill>
                <a:schemeClr val="tx1"/>
              </a:solidFill>
            </a:endParaRPr>
          </a:p>
          <a:p>
            <a:pPr algn="just"/>
            <a:r>
              <a:rPr lang="en-US" dirty="0" err="1">
                <a:solidFill>
                  <a:schemeClr val="tx1"/>
                </a:solidFill>
              </a:rPr>
              <a:t>Definisi</a:t>
            </a:r>
            <a:r>
              <a:rPr lang="en-US" dirty="0">
                <a:solidFill>
                  <a:schemeClr val="tx1"/>
                </a:solidFill>
              </a:rPr>
              <a:t> </a:t>
            </a:r>
            <a:r>
              <a:rPr lang="en-US" dirty="0" err="1">
                <a:solidFill>
                  <a:schemeClr val="tx1"/>
                </a:solidFill>
              </a:rPr>
              <a:t>Nirlaba</a:t>
            </a:r>
            <a:r>
              <a:rPr lang="en-US" dirty="0">
                <a:solidFill>
                  <a:schemeClr val="tx1"/>
                </a:solidFill>
              </a:rPr>
              <a:t> </a:t>
            </a:r>
            <a:endParaRPr lang="en-US" dirty="0">
              <a:solidFill>
                <a:schemeClr val="tx1"/>
              </a:solidFill>
            </a:endParaRPr>
          </a:p>
          <a:p>
            <a:pPr algn="just"/>
            <a:endParaRPr lang="en-ID" dirty="0">
              <a:solidFill>
                <a:schemeClr val="tx1"/>
              </a:solidFill>
            </a:endParaRPr>
          </a:p>
        </p:txBody>
      </p:sp>
      <p:sp>
        <p:nvSpPr>
          <p:cNvPr id="3" name="Arrow: Right 2"/>
          <p:cNvSpPr/>
          <p:nvPr/>
        </p:nvSpPr>
        <p:spPr>
          <a:xfrm>
            <a:off x="2771800" y="2348100"/>
            <a:ext cx="936104" cy="432048"/>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4" name="Rectangle 3"/>
          <p:cNvSpPr/>
          <p:nvPr/>
        </p:nvSpPr>
        <p:spPr>
          <a:xfrm>
            <a:off x="3779912" y="1988840"/>
            <a:ext cx="4896544" cy="172819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ID" sz="1800"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tidak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bertujuan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mencari</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(profit).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Segala</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bentuk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pendapatan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digunakan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sepenuhnya</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mencapai</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telah</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ditetapkan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dalam</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anggaran</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800" kern="100" dirty="0" err="1">
                <a:effectLst/>
                <a:latin typeface="Calibri" panose="020F0502020204030204" pitchFamily="34" charset="0"/>
                <a:ea typeface="Calibri" panose="020F0502020204030204" pitchFamily="34" charset="0"/>
                <a:cs typeface="Times New Roman" panose="02020603050405020304" pitchFamily="18" charset="0"/>
              </a:rPr>
              <a:t>dasar</a:t>
            </a:r>
            <a:r>
              <a:rPr lang="en-ID" sz="1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D" dirty="0"/>
          </a:p>
        </p:txBody>
      </p:sp>
      <p:sp>
        <p:nvSpPr>
          <p:cNvPr id="7" name="Arrow: Down 6"/>
          <p:cNvSpPr/>
          <p:nvPr/>
        </p:nvSpPr>
        <p:spPr>
          <a:xfrm>
            <a:off x="5904148" y="3446612"/>
            <a:ext cx="648072" cy="720080"/>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8" name="Rectangle 7"/>
          <p:cNvSpPr/>
          <p:nvPr/>
        </p:nvSpPr>
        <p:spPr>
          <a:xfrm>
            <a:off x="1763688" y="4223648"/>
            <a:ext cx="7200800" cy="1890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lvl="1">
              <a:lnSpc>
                <a:spcPct val="107000"/>
              </a:lnSpc>
              <a:spcAft>
                <a:spcPts val="800"/>
              </a:spcAft>
              <a:buSzPts val="1000"/>
              <a:tabLst>
                <a:tab pos="914400" algn="l"/>
              </a:tabLst>
            </a:pP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kern="100" dirty="0" err="1">
                <a:latin typeface="Calibri" panose="020F0502020204030204" pitchFamily="34" charset="0"/>
                <a:ea typeface="Calibri" panose="020F0502020204030204" pitchFamily="34" charset="0"/>
                <a:cs typeface="Times New Roman" panose="02020603050405020304" pitchFamily="18" charset="0"/>
              </a:rPr>
              <a:t>Impllikasi</a:t>
            </a:r>
            <a:r>
              <a:rPr lang="en-ID" kern="100" dirty="0">
                <a:latin typeface="Calibri" panose="020F0502020204030204" pitchFamily="34" charset="0"/>
                <a:ea typeface="Calibri" panose="020F0502020204030204" pitchFamily="34" charset="0"/>
                <a:cs typeface="Times New Roman" panose="02020603050405020304" pitchFamily="18" charset="0"/>
              </a:rPr>
              <a:t> Hukum : </a:t>
            </a:r>
            <a:r>
              <a:rPr lang="en-ID" kern="100" dirty="0">
                <a:effectLst/>
                <a:latin typeface="Calibri" panose="020F0502020204030204" pitchFamily="34" charset="0"/>
                <a:ea typeface="Calibri" panose="020F0502020204030204" pitchFamily="34" charset="0"/>
                <a:cs typeface="Times New Roman" panose="02020603050405020304" pitchFamily="18" charset="0"/>
              </a:rPr>
              <a:t>Yayasan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tidak</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boleh</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membagikan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kepada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pembina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pengurus</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pengawas</a:t>
            </a:r>
            <a:r>
              <a:rPr lang="en-ID"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tabLst>
                <a:tab pos="914400" algn="l"/>
              </a:tabLst>
            </a:pP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Keuntungan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dari</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kegiatan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usaha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jika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ada</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harus</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digunakan</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menunjang</a:t>
            </a:r>
            <a:r>
              <a:rPr lang="en-ID" kern="100" dirty="0">
                <a:effectLst/>
                <a:latin typeface="Calibri" panose="020F0502020204030204" pitchFamily="34" charset="0"/>
                <a:ea typeface="Calibri" panose="020F0502020204030204" pitchFamily="34" charset="0"/>
                <a:cs typeface="Times New Roman" panose="02020603050405020304" pitchFamily="18" charset="0"/>
              </a:rPr>
              <a:t> program Yayasan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sesuai</a:t>
            </a:r>
            <a:r>
              <a:rPr lang="en-ID" kern="100" dirty="0">
                <a:effectLst/>
                <a:latin typeface="Calibri" panose="020F0502020204030204" pitchFamily="34" charset="0"/>
                <a:ea typeface="Calibri" panose="020F0502020204030204" pitchFamily="34" charset="0"/>
                <a:cs typeface="Times New Roman" panose="02020603050405020304" pitchFamily="18" charset="0"/>
              </a:rPr>
              <a:t> </a:t>
            </a:r>
            <a:r>
              <a:rPr lang="en-ID"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836712"/>
            <a:ext cx="8712968" cy="5328592"/>
          </a:xfrm>
        </p:spPr>
        <p:txBody>
          <a:bodyPr>
            <a:noAutofit/>
          </a:bodyPr>
          <a:lstStyle/>
          <a:p>
            <a:pPr algn="just"/>
            <a:r>
              <a:rPr lang="en-US" sz="2400" dirty="0">
                <a:solidFill>
                  <a:schemeClr val="tx1"/>
                </a:solidFill>
              </a:rPr>
              <a:t>2. </a:t>
            </a:r>
            <a:r>
              <a:rPr lang="en-US" sz="2400" dirty="0" err="1">
                <a:solidFill>
                  <a:schemeClr val="tx1"/>
                </a:solidFill>
              </a:rPr>
              <a:t>Bidang</a:t>
            </a:r>
            <a:r>
              <a:rPr lang="en-US" sz="2400" dirty="0">
                <a:solidFill>
                  <a:schemeClr val="tx1"/>
                </a:solidFill>
              </a:rPr>
              <a:t> </a:t>
            </a:r>
            <a:r>
              <a:rPr lang="en-US" sz="2400" dirty="0" err="1">
                <a:solidFill>
                  <a:schemeClr val="tx1"/>
                </a:solidFill>
              </a:rPr>
              <a:t>Kegiatan</a:t>
            </a:r>
            <a:r>
              <a:rPr lang="en-US" sz="2400" dirty="0">
                <a:solidFill>
                  <a:schemeClr val="tx1"/>
                </a:solidFill>
              </a:rPr>
              <a:t> yang </a:t>
            </a:r>
            <a:r>
              <a:rPr lang="en-US" sz="2400" dirty="0" err="1">
                <a:solidFill>
                  <a:schemeClr val="tx1"/>
                </a:solidFill>
              </a:rPr>
              <a:t>Diizinkan</a:t>
            </a:r>
            <a:r>
              <a:rPr lang="en-US" sz="2400" dirty="0">
                <a:solidFill>
                  <a:schemeClr val="tx1"/>
                </a:solidFill>
              </a:rPr>
              <a:t> </a:t>
            </a:r>
            <a:endParaRPr lang="en-US" sz="2400" dirty="0">
              <a:solidFill>
                <a:schemeClr val="tx1"/>
              </a:solidFill>
            </a:endParaRPr>
          </a:p>
          <a:p>
            <a:pPr algn="just"/>
            <a:r>
              <a:rPr lang="en-ID" sz="2400" dirty="0" err="1">
                <a:solidFill>
                  <a:schemeClr val="tx1"/>
                </a:solidFill>
              </a:rPr>
              <a:t>Berdasarkan</a:t>
            </a:r>
            <a:r>
              <a:rPr lang="en-ID" sz="2400" dirty="0">
                <a:solidFill>
                  <a:schemeClr val="tx1"/>
                </a:solidFill>
              </a:rPr>
              <a:t> Pasal 3 UU No. 16 </a:t>
            </a:r>
            <a:r>
              <a:rPr lang="en-ID" sz="2400" dirty="0" err="1">
                <a:solidFill>
                  <a:schemeClr val="tx1"/>
                </a:solidFill>
              </a:rPr>
              <a:t>Tahun</a:t>
            </a:r>
            <a:r>
              <a:rPr lang="en-ID" sz="2400" dirty="0">
                <a:solidFill>
                  <a:schemeClr val="tx1"/>
                </a:solidFill>
              </a:rPr>
              <a:t> 2001, Yayasan </a:t>
            </a:r>
            <a:r>
              <a:rPr lang="en-ID" sz="2400" dirty="0" err="1">
                <a:solidFill>
                  <a:schemeClr val="tx1"/>
                </a:solidFill>
              </a:rPr>
              <a:t>dapat</a:t>
            </a:r>
            <a:r>
              <a:rPr lang="en-ID" sz="2400" dirty="0">
                <a:solidFill>
                  <a:schemeClr val="tx1"/>
                </a:solidFill>
              </a:rPr>
              <a:t> </a:t>
            </a:r>
            <a:r>
              <a:rPr lang="en-ID" sz="2400" dirty="0" err="1">
                <a:solidFill>
                  <a:schemeClr val="tx1"/>
                </a:solidFill>
              </a:rPr>
              <a:t>bergerak</a:t>
            </a:r>
            <a:r>
              <a:rPr lang="en-ID" sz="2400" dirty="0">
                <a:solidFill>
                  <a:schemeClr val="tx1"/>
                </a:solidFill>
              </a:rPr>
              <a:t> </a:t>
            </a:r>
            <a:r>
              <a:rPr lang="en-ID" sz="2400" dirty="0" err="1">
                <a:solidFill>
                  <a:schemeClr val="tx1"/>
                </a:solidFill>
              </a:rPr>
              <a:t>dalam</a:t>
            </a:r>
            <a:r>
              <a:rPr lang="en-ID" sz="2400" dirty="0">
                <a:solidFill>
                  <a:schemeClr val="tx1"/>
                </a:solidFill>
              </a:rPr>
              <a:t> </a:t>
            </a:r>
            <a:r>
              <a:rPr lang="en-ID" sz="2400" dirty="0" err="1">
                <a:solidFill>
                  <a:schemeClr val="tx1"/>
                </a:solidFill>
              </a:rPr>
              <a:t>bidang</a:t>
            </a:r>
            <a:r>
              <a:rPr lang="en-ID" sz="2400" dirty="0">
                <a:solidFill>
                  <a:schemeClr val="tx1"/>
                </a:solidFill>
              </a:rPr>
              <a:t>: </a:t>
            </a:r>
            <a:endParaRPr lang="en-ID" sz="2400" dirty="0">
              <a:solidFill>
                <a:schemeClr val="tx1"/>
              </a:solidFill>
            </a:endParaRPr>
          </a:p>
          <a:p>
            <a:pPr marL="514350" indent="-514350" algn="just">
              <a:buAutoNum type="alphaLcPeriod"/>
            </a:pPr>
            <a:r>
              <a:rPr lang="en-ID" sz="2400" dirty="0">
                <a:solidFill>
                  <a:schemeClr val="tx1"/>
                </a:solidFill>
              </a:rPr>
              <a:t>Sosial :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yang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bertujuan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membantu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masyarakat</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pelayanan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kesehatan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bantuan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bencana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pemberdayaan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masyarakat</a:t>
            </a:r>
            <a:endPar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gn="just">
              <a:buAutoNum type="alphaLcPeriod"/>
            </a:pPr>
            <a:r>
              <a:rPr lang="en-ID" sz="2400" dirty="0" err="1">
                <a:solidFill>
                  <a:schemeClr val="tx1"/>
                </a:solidFill>
                <a:latin typeface="Calibri" panose="020F0502020204030204" pitchFamily="34" charset="0"/>
              </a:rPr>
              <a:t>Keagamaan</a:t>
            </a:r>
            <a:r>
              <a:rPr lang="en-ID" sz="2400" dirty="0">
                <a:solidFill>
                  <a:schemeClr val="tx1"/>
                </a:solidFill>
                <a:latin typeface="Calibri" panose="020F0502020204030204" pitchFamily="34" charset="0"/>
              </a:rPr>
              <a:t> :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Dukungan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terhadap</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ibadah,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pendidikan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keagamaan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penyebaran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nilai-nilai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agama.</a:t>
            </a:r>
            <a:endParaRPr lang="en-ID" sz="2400" dirty="0">
              <a:solidFill>
                <a:schemeClr val="tx1"/>
              </a:solidFill>
              <a:latin typeface="Calibri" panose="020F0502020204030204" pitchFamily="34" charset="0"/>
              <a:ea typeface="Calibri" panose="020F0502020204030204" pitchFamily="34" charset="0"/>
            </a:endParaRPr>
          </a:p>
          <a:p>
            <a:pPr marL="514350" indent="-514350" algn="just">
              <a:buAutoNum type="alphaLcPeriod"/>
            </a:pP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Kemanusiaan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Kegiatan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untuk</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membantu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sesama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perlindungan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anak</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penanggulangan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kemiskinan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atau</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perawatan</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ID" sz="2400"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lansia</a:t>
            </a:r>
            <a:r>
              <a:rPr lang="en-ID"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24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Char char="•"/>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2447764" y="728047"/>
            <a:ext cx="4536504" cy="6480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a:t>Tujuan</a:t>
            </a:r>
            <a:r>
              <a:rPr lang="en-US" dirty="0"/>
              <a:t> </a:t>
            </a:r>
            <a:r>
              <a:rPr lang="en-US" dirty="0" err="1"/>
              <a:t>Umum</a:t>
            </a:r>
            <a:r>
              <a:rPr lang="en-US" dirty="0"/>
              <a:t> dan </a:t>
            </a:r>
            <a:r>
              <a:rPr lang="en-US" dirty="0" err="1"/>
              <a:t>Khusus</a:t>
            </a:r>
            <a:r>
              <a:rPr lang="en-US" dirty="0"/>
              <a:t> Yayasan </a:t>
            </a:r>
            <a:endParaRPr lang="en-ID" dirty="0"/>
          </a:p>
        </p:txBody>
      </p:sp>
      <p:cxnSp>
        <p:nvCxnSpPr>
          <p:cNvPr id="7" name="Straight Arrow Connector 6"/>
          <p:cNvCxnSpPr/>
          <p:nvPr/>
        </p:nvCxnSpPr>
        <p:spPr>
          <a:xfrm flipH="1">
            <a:off x="2112349" y="1412776"/>
            <a:ext cx="2592288" cy="10081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a:off x="4708430" y="1421160"/>
            <a:ext cx="2151856" cy="99972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54335" y="2694281"/>
            <a:ext cx="4517665" cy="343567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742950" lvl="1" indent="-285750" algn="just">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Meningkatkan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kualitas</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hidup</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melalui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pendidikan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kesehatan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pemberdayaan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ekonomi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Wingdings" panose="05000000000000000000" pitchFamily="2" charset="2"/>
              <a:buChar char="Ø"/>
              <a:tabLst>
                <a:tab pos="914400" algn="l"/>
              </a:tabLst>
            </a:pP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Memberikan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bantuan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kepada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membutuhkan</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tanpa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diskriminasi</a:t>
            </a:r>
            <a:endParaRPr lang="en-ID" sz="1600" dirty="0"/>
          </a:p>
        </p:txBody>
      </p:sp>
      <p:sp>
        <p:nvSpPr>
          <p:cNvPr id="14" name="Rectangle 13"/>
          <p:cNvSpPr/>
          <p:nvPr/>
        </p:nvSpPr>
        <p:spPr>
          <a:xfrm>
            <a:off x="4700191" y="2635629"/>
            <a:ext cx="4283968" cy="349432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en-ID" sz="1600" dirty="0">
              <a:effectLst/>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Mendirikan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sekolah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beasiswa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pendidikan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anak-anak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kurang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mampu</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Menyediakan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layanan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kesehatan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gratis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bagi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di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daerah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terpencil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Wingdings" panose="05000000000000000000" pitchFamily="2" charset="2"/>
              <a:buChar char="Ø"/>
              <a:tabLst>
                <a:tab pos="914400" algn="l"/>
              </a:tabLst>
            </a:pP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Melakukan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pelatihan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keterampilan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menciptakan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peluang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kerja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bagi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masyarakat</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marjinal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ID" sz="1600" dirty="0" err="1">
                <a:effectLst/>
                <a:latin typeface="Calibri" panose="020F0502020204030204" pitchFamily="34" charset="0"/>
                <a:ea typeface="Calibri" panose="020F0502020204030204" pitchFamily="34" charset="0"/>
                <a:cs typeface="Times New Roman" panose="02020603050405020304" pitchFamily="18" charset="0"/>
              </a:rPr>
              <a:t>Membantu</a:t>
            </a:r>
            <a:r>
              <a:rPr lang="en-ID" sz="1600" dirty="0">
                <a:effectLst/>
                <a:latin typeface="Calibri" panose="020F0502020204030204" pitchFamily="34" charset="0"/>
                <a:ea typeface="Calibri" panose="020F0502020204030204" pitchFamily="34" charset="0"/>
                <a:cs typeface="Times New Roman" panose="02020603050405020304" pitchFamily="18" charset="0"/>
              </a:rPr>
              <a:t> korban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bencana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alam</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melalui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distribusi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logistik</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atau</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rehabilitasi</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jangka</a:t>
            </a:r>
            <a:r>
              <a:rPr lang="en-ID" sz="16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dirty="0" err="1">
                <a:effectLst/>
                <a:latin typeface="Calibri" panose="020F0502020204030204" pitchFamily="34" charset="0"/>
                <a:ea typeface="Calibri" panose="020F0502020204030204" pitchFamily="34" charset="0"/>
                <a:cs typeface="Times New Roman" panose="02020603050405020304" pitchFamily="18" charset="0"/>
              </a:rPr>
              <a:t>panjang</a:t>
            </a:r>
            <a:r>
              <a:rPr lang="en-ID" sz="16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dirty="0"/>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512" y="692696"/>
            <a:ext cx="8496944" cy="5184576"/>
          </a:xfrm>
        </p:spPr>
        <p:style>
          <a:lnRef idx="2">
            <a:schemeClr val="dk1"/>
          </a:lnRef>
          <a:fillRef idx="1">
            <a:schemeClr val="lt1"/>
          </a:fillRef>
          <a:effectRef idx="0">
            <a:schemeClr val="dk1"/>
          </a:effectRef>
          <a:fontRef idx="minor">
            <a:schemeClr val="dk1"/>
          </a:fontRef>
        </p:style>
        <p:txBody>
          <a:bodyPr>
            <a:normAutofit/>
          </a:bodyPr>
          <a:lstStyle/>
          <a:p>
            <a:br>
              <a:rPr lang="en-ID" sz="2400" b="0" i="0" dirty="0">
                <a:solidFill>
                  <a:schemeClr val="tx1"/>
                </a:solidFill>
                <a:effectLst/>
                <a:latin typeface="Google Sans"/>
              </a:rPr>
            </a:br>
            <a:endParaRPr lang="en-ID" sz="2400" dirty="0">
              <a:solidFill>
                <a:schemeClr val="tx1"/>
              </a:solidFill>
            </a:endParaRPr>
          </a:p>
        </p:txBody>
      </p:sp>
      <p:sp>
        <p:nvSpPr>
          <p:cNvPr id="3" name="Rectangle 2"/>
          <p:cNvSpPr/>
          <p:nvPr/>
        </p:nvSpPr>
        <p:spPr>
          <a:xfrm>
            <a:off x="179512" y="1196752"/>
            <a:ext cx="2227912" cy="92085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00" dirty="0" err="1"/>
              <a:t>Permodalan</a:t>
            </a:r>
            <a:r>
              <a:rPr lang="en-US" sz="2000" dirty="0"/>
              <a:t> Yayasan </a:t>
            </a:r>
            <a:endParaRPr lang="en-ID" sz="2000" dirty="0"/>
          </a:p>
        </p:txBody>
      </p:sp>
      <p:sp>
        <p:nvSpPr>
          <p:cNvPr id="11" name="Rectangle 10"/>
          <p:cNvSpPr/>
          <p:nvPr/>
        </p:nvSpPr>
        <p:spPr>
          <a:xfrm>
            <a:off x="3290212" y="1040378"/>
            <a:ext cx="5426392" cy="18377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Permodalan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adalah</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kumpulan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dipisahkan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dari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pendiri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untuk</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mendukung</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pelaksanaan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kegiatan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sesuai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dengan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tujuan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sosial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keagamaan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kemanusiaannya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Kekayaan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Yayasan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merupakan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sumber</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daya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utama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yang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harus</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dikelola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secara</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transparan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dan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akuntabel</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demi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keberlanjutan</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 </a:t>
            </a:r>
            <a:r>
              <a:rPr lang="en-ID" sz="1600" kern="100" dirty="0" err="1">
                <a:effectLst/>
                <a:latin typeface="Calibri" panose="020F0502020204030204" pitchFamily="34" charset="0"/>
                <a:ea typeface="Calibri" panose="020F0502020204030204" pitchFamily="34" charset="0"/>
                <a:cs typeface="Times New Roman" panose="02020603050405020304" pitchFamily="18" charset="0"/>
              </a:rPr>
              <a:t>organisasi</a:t>
            </a:r>
            <a:r>
              <a:rPr lang="en-ID" sz="16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1600" dirty="0"/>
              <a:t>.</a:t>
            </a:r>
            <a:endParaRPr lang="en-ID" sz="1600" dirty="0"/>
          </a:p>
        </p:txBody>
      </p:sp>
      <p:cxnSp>
        <p:nvCxnSpPr>
          <p:cNvPr id="15" name="Straight Arrow Connector 14"/>
          <p:cNvCxnSpPr/>
          <p:nvPr/>
        </p:nvCxnSpPr>
        <p:spPr>
          <a:xfrm>
            <a:off x="2426116" y="1844824"/>
            <a:ext cx="86409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Arrow: Down 4"/>
          <p:cNvSpPr/>
          <p:nvPr/>
        </p:nvSpPr>
        <p:spPr>
          <a:xfrm>
            <a:off x="5773647" y="2960948"/>
            <a:ext cx="512808" cy="648072"/>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D"/>
          </a:p>
        </p:txBody>
      </p:sp>
      <p:sp>
        <p:nvSpPr>
          <p:cNvPr id="6" name="Rectangle 5"/>
          <p:cNvSpPr/>
          <p:nvPr/>
        </p:nvSpPr>
        <p:spPr>
          <a:xfrm>
            <a:off x="1907704" y="3839096"/>
            <a:ext cx="6605449" cy="1837769"/>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Sumber</a:t>
            </a:r>
            <a:r>
              <a:rPr lang="en-US" dirty="0"/>
              <a:t> Dana Yayasan Pasal 5 UU No. 16 </a:t>
            </a:r>
            <a:r>
              <a:rPr lang="en-US" dirty="0" err="1"/>
              <a:t>Tahun</a:t>
            </a:r>
            <a:r>
              <a:rPr lang="en-US" dirty="0"/>
              <a:t> 2001, </a:t>
            </a:r>
            <a:r>
              <a:rPr lang="en-US" dirty="0" err="1"/>
              <a:t>sumber</a:t>
            </a:r>
            <a:r>
              <a:rPr lang="en-US" dirty="0"/>
              <a:t> </a:t>
            </a:r>
            <a:r>
              <a:rPr lang="en-US" dirty="0" err="1"/>
              <a:t>kekayaan</a:t>
            </a:r>
            <a:r>
              <a:rPr lang="en-US" dirty="0"/>
              <a:t> Yayasan </a:t>
            </a:r>
            <a:r>
              <a:rPr lang="en-US" dirty="0" err="1"/>
              <a:t>dapat</a:t>
            </a:r>
            <a:r>
              <a:rPr lang="en-US" dirty="0"/>
              <a:t> </a:t>
            </a:r>
            <a:r>
              <a:rPr lang="en-US" dirty="0" err="1"/>
              <a:t>diperoleh</a:t>
            </a:r>
            <a:r>
              <a:rPr lang="en-US" dirty="0"/>
              <a:t> </a:t>
            </a:r>
            <a:r>
              <a:rPr lang="en-US" dirty="0" err="1"/>
              <a:t>dari</a:t>
            </a:r>
            <a:r>
              <a:rPr lang="en-US" dirty="0"/>
              <a:t> :</a:t>
            </a:r>
            <a:endParaRPr lang="en-US" dirty="0"/>
          </a:p>
          <a:p>
            <a:pPr marL="342900" indent="-342900" algn="just">
              <a:buAutoNum type="arabicPeriod"/>
            </a:pPr>
            <a:r>
              <a:rPr lang="en-US" dirty="0" err="1"/>
              <a:t>Hibah</a:t>
            </a:r>
            <a:r>
              <a:rPr lang="en-US" dirty="0"/>
              <a:t> </a:t>
            </a:r>
            <a:r>
              <a:rPr lang="en-US" dirty="0" err="1"/>
              <a:t>atau</a:t>
            </a:r>
            <a:r>
              <a:rPr lang="en-US" dirty="0"/>
              <a:t> </a:t>
            </a:r>
            <a:r>
              <a:rPr lang="en-US" dirty="0" err="1"/>
              <a:t>Donasi</a:t>
            </a:r>
            <a:r>
              <a:rPr lang="en-US" dirty="0"/>
              <a:t> (</a:t>
            </a:r>
            <a:r>
              <a:rPr lang="en-US" dirty="0" err="1"/>
              <a:t>Bantuan</a:t>
            </a:r>
            <a:r>
              <a:rPr lang="en-US" dirty="0"/>
              <a:t> dana </a:t>
            </a:r>
            <a:r>
              <a:rPr lang="en-US" dirty="0" err="1"/>
              <a:t>atau</a:t>
            </a:r>
            <a:r>
              <a:rPr lang="en-US" dirty="0"/>
              <a:t> asset </a:t>
            </a:r>
            <a:r>
              <a:rPr lang="en-US" dirty="0" err="1"/>
              <a:t>dri</a:t>
            </a:r>
            <a:r>
              <a:rPr lang="en-US" dirty="0"/>
              <a:t> </a:t>
            </a:r>
            <a:r>
              <a:rPr lang="en-US" dirty="0" err="1"/>
              <a:t>pihak</a:t>
            </a:r>
            <a:r>
              <a:rPr lang="en-US" dirty="0"/>
              <a:t> </a:t>
            </a:r>
            <a:r>
              <a:rPr lang="en-US" dirty="0" err="1"/>
              <a:t>ketiga</a:t>
            </a:r>
            <a:r>
              <a:rPr lang="en-US" dirty="0"/>
              <a:t>, </a:t>
            </a:r>
            <a:r>
              <a:rPr lang="en-US" dirty="0" err="1"/>
              <a:t>baik</a:t>
            </a:r>
            <a:r>
              <a:rPr lang="en-US" dirty="0"/>
              <a:t> </a:t>
            </a:r>
            <a:r>
              <a:rPr lang="en-US" dirty="0" err="1"/>
              <a:t>individu</a:t>
            </a:r>
            <a:r>
              <a:rPr lang="en-US" dirty="0"/>
              <a:t>, </a:t>
            </a:r>
            <a:r>
              <a:rPr lang="en-US" dirty="0" err="1"/>
              <a:t>organisasi</a:t>
            </a:r>
            <a:r>
              <a:rPr lang="en-US" dirty="0"/>
              <a:t>, </a:t>
            </a:r>
            <a:r>
              <a:rPr lang="en-US" dirty="0" err="1"/>
              <a:t>maupun</a:t>
            </a:r>
            <a:r>
              <a:rPr lang="en-US" dirty="0"/>
              <a:t> </a:t>
            </a:r>
            <a:r>
              <a:rPr lang="en-US" dirty="0" err="1"/>
              <a:t>pemerintah</a:t>
            </a:r>
            <a:r>
              <a:rPr lang="en-US" dirty="0"/>
              <a:t>)</a:t>
            </a:r>
            <a:endParaRPr lang="en-US" dirty="0"/>
          </a:p>
          <a:p>
            <a:pPr marL="342900" indent="-342900" algn="just">
              <a:buAutoNum type="arabicPeriod"/>
            </a:pPr>
            <a:r>
              <a:rPr lang="en-ID" dirty="0"/>
              <a:t> </a:t>
            </a:r>
            <a:r>
              <a:rPr lang="en-ID" dirty="0" err="1"/>
              <a:t>Sumbangan</a:t>
            </a:r>
            <a:r>
              <a:rPr lang="en-ID" dirty="0"/>
              <a:t> : </a:t>
            </a:r>
            <a:r>
              <a:rPr lang="en-ID" dirty="0" err="1"/>
              <a:t>Dapat</a:t>
            </a:r>
            <a:r>
              <a:rPr lang="en-ID" dirty="0"/>
              <a:t> </a:t>
            </a:r>
            <a:r>
              <a:rPr lang="en-ID" dirty="0" err="1"/>
              <a:t>berupa</a:t>
            </a:r>
            <a:r>
              <a:rPr lang="en-ID" dirty="0"/>
              <a:t> uang, </a:t>
            </a:r>
            <a:r>
              <a:rPr lang="en-ID" dirty="0" err="1"/>
              <a:t>barang</a:t>
            </a:r>
            <a:r>
              <a:rPr lang="en-ID" dirty="0"/>
              <a:t>, </a:t>
            </a:r>
            <a:r>
              <a:rPr lang="en-ID" dirty="0" err="1"/>
              <a:t>atau</a:t>
            </a:r>
            <a:r>
              <a:rPr lang="en-ID" dirty="0"/>
              <a:t> </a:t>
            </a:r>
            <a:r>
              <a:rPr lang="en-ID" dirty="0" err="1"/>
              <a:t>jasa</a:t>
            </a:r>
            <a:r>
              <a:rPr lang="en-ID" dirty="0"/>
              <a:t> yang </a:t>
            </a:r>
            <a:r>
              <a:rPr lang="en-ID" dirty="0" err="1"/>
              <a:t>diberikan</a:t>
            </a:r>
            <a:r>
              <a:rPr lang="en-ID" dirty="0"/>
              <a:t> oleh </a:t>
            </a:r>
            <a:r>
              <a:rPr lang="en-ID" dirty="0" err="1"/>
              <a:t>masyarakat</a:t>
            </a:r>
            <a:r>
              <a:rPr lang="en-ID" dirty="0"/>
              <a:t>. </a:t>
            </a:r>
            <a:endParaRPr lang="en-ID" dirty="0"/>
          </a:p>
          <a:p>
            <a:pPr marL="342900" indent="-342900" algn="just">
              <a:buAutoNum type="arabicPeriod"/>
            </a:pPr>
            <a:endParaRPr lang="en-ID" dirty="0"/>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764704"/>
            <a:ext cx="8820472" cy="5472608"/>
          </a:xfrm>
        </p:spPr>
        <p:txBody>
          <a:bodyPr>
            <a:normAutofit fontScale="62500" lnSpcReduction="20000"/>
          </a:bodyPr>
          <a:lstStyle/>
          <a:p>
            <a:pPr algn="just"/>
            <a:r>
              <a:rPr lang="en-ID" dirty="0" err="1">
                <a:solidFill>
                  <a:schemeClr val="tx1"/>
                </a:solidFill>
              </a:rPr>
              <a:t>Struktur</a:t>
            </a:r>
            <a:r>
              <a:rPr lang="en-ID" dirty="0">
                <a:solidFill>
                  <a:schemeClr val="tx1"/>
                </a:solidFill>
              </a:rPr>
              <a:t> Organ Yayasan:</a:t>
            </a:r>
            <a:endParaRPr lang="en-ID" dirty="0">
              <a:solidFill>
                <a:schemeClr val="tx1"/>
              </a:solidFill>
            </a:endParaRPr>
          </a:p>
          <a:p>
            <a:pPr algn="just"/>
            <a:r>
              <a:rPr lang="en-ID" sz="2900" dirty="0">
                <a:solidFill>
                  <a:schemeClr val="tx1"/>
                </a:solidFill>
              </a:rPr>
              <a:t>1.Pembina:</a:t>
            </a:r>
            <a:endParaRPr lang="en-ID" sz="2900" dirty="0">
              <a:solidFill>
                <a:schemeClr val="tx1"/>
              </a:solidFill>
            </a:endParaRPr>
          </a:p>
          <a:p>
            <a:pPr marL="342900" indent="-342900" algn="just">
              <a:buFont typeface="+mj-lt"/>
              <a:buAutoNum type="alphaLcPeriod"/>
            </a:pPr>
            <a:r>
              <a:rPr lang="en-ID" sz="2900" dirty="0">
                <a:solidFill>
                  <a:schemeClr val="tx1"/>
                </a:solidFill>
              </a:rPr>
              <a:t>Organ </a:t>
            </a:r>
            <a:r>
              <a:rPr lang="en-ID" sz="2900" dirty="0" err="1">
                <a:solidFill>
                  <a:schemeClr val="tx1"/>
                </a:solidFill>
              </a:rPr>
              <a:t>tertinggi</a:t>
            </a:r>
            <a:r>
              <a:rPr lang="en-ID" sz="2900" dirty="0">
                <a:solidFill>
                  <a:schemeClr val="tx1"/>
                </a:solidFill>
              </a:rPr>
              <a:t> </a:t>
            </a:r>
            <a:r>
              <a:rPr lang="en-ID" sz="2900" dirty="0" err="1">
                <a:solidFill>
                  <a:schemeClr val="tx1"/>
                </a:solidFill>
              </a:rPr>
              <a:t>dalam</a:t>
            </a:r>
            <a:r>
              <a:rPr lang="en-ID" sz="2900" dirty="0">
                <a:solidFill>
                  <a:schemeClr val="tx1"/>
                </a:solidFill>
              </a:rPr>
              <a:t> Yayasan.</a:t>
            </a:r>
            <a:endParaRPr lang="en-ID" sz="2900" dirty="0">
              <a:solidFill>
                <a:schemeClr val="tx1"/>
              </a:solidFill>
            </a:endParaRPr>
          </a:p>
          <a:p>
            <a:pPr marL="342900" indent="-342900" algn="just">
              <a:buFont typeface="+mj-lt"/>
              <a:buAutoNum type="alphaLcPeriod"/>
            </a:pPr>
            <a:r>
              <a:rPr lang="en-ID" sz="2900" dirty="0" err="1">
                <a:solidFill>
                  <a:schemeClr val="tx1"/>
                </a:solidFill>
              </a:rPr>
              <a:t>Memiliki</a:t>
            </a:r>
            <a:r>
              <a:rPr lang="en-ID" sz="2900" dirty="0">
                <a:solidFill>
                  <a:schemeClr val="tx1"/>
                </a:solidFill>
              </a:rPr>
              <a:t> </a:t>
            </a:r>
            <a:r>
              <a:rPr lang="en-ID" sz="2900" dirty="0" err="1">
                <a:solidFill>
                  <a:schemeClr val="tx1"/>
                </a:solidFill>
              </a:rPr>
              <a:t>wewenang</a:t>
            </a:r>
            <a:r>
              <a:rPr lang="en-ID" sz="2900" dirty="0">
                <a:solidFill>
                  <a:schemeClr val="tx1"/>
                </a:solidFill>
              </a:rPr>
              <a:t> </a:t>
            </a:r>
            <a:r>
              <a:rPr lang="en-ID" sz="2900" dirty="0" err="1">
                <a:solidFill>
                  <a:schemeClr val="tx1"/>
                </a:solidFill>
              </a:rPr>
              <a:t>untuk</a:t>
            </a:r>
            <a:r>
              <a:rPr lang="en-ID" sz="2900" dirty="0">
                <a:solidFill>
                  <a:schemeClr val="tx1"/>
                </a:solidFill>
              </a:rPr>
              <a:t> </a:t>
            </a:r>
            <a:r>
              <a:rPr lang="en-ID" sz="2900" dirty="0" err="1">
                <a:solidFill>
                  <a:schemeClr val="tx1"/>
                </a:solidFill>
              </a:rPr>
              <a:t>menetapkan</a:t>
            </a:r>
            <a:r>
              <a:rPr lang="en-ID" sz="2900" dirty="0">
                <a:solidFill>
                  <a:schemeClr val="tx1"/>
                </a:solidFill>
              </a:rPr>
              <a:t> </a:t>
            </a:r>
            <a:r>
              <a:rPr lang="en-ID" sz="2900" dirty="0" err="1">
                <a:solidFill>
                  <a:schemeClr val="tx1"/>
                </a:solidFill>
              </a:rPr>
              <a:t>kebijakan</a:t>
            </a:r>
            <a:r>
              <a:rPr lang="en-ID" sz="2900" dirty="0">
                <a:solidFill>
                  <a:schemeClr val="tx1"/>
                </a:solidFill>
              </a:rPr>
              <a:t> </a:t>
            </a:r>
            <a:r>
              <a:rPr lang="en-ID" sz="2900" dirty="0" err="1">
                <a:solidFill>
                  <a:schemeClr val="tx1"/>
                </a:solidFill>
              </a:rPr>
              <a:t>strategis</a:t>
            </a:r>
            <a:r>
              <a:rPr lang="en-ID" sz="2900" dirty="0">
                <a:solidFill>
                  <a:schemeClr val="tx1"/>
                </a:solidFill>
              </a:rPr>
              <a:t> Yayasan, </a:t>
            </a:r>
            <a:r>
              <a:rPr lang="en-ID" sz="2900" dirty="0" err="1">
                <a:solidFill>
                  <a:schemeClr val="tx1"/>
                </a:solidFill>
              </a:rPr>
              <a:t>termasuk</a:t>
            </a:r>
            <a:r>
              <a:rPr lang="en-ID" sz="2900" dirty="0">
                <a:solidFill>
                  <a:schemeClr val="tx1"/>
                </a:solidFill>
              </a:rPr>
              <a:t> </a:t>
            </a:r>
            <a:r>
              <a:rPr lang="en-ID" sz="2900" dirty="0" err="1">
                <a:solidFill>
                  <a:schemeClr val="tx1"/>
                </a:solidFill>
              </a:rPr>
              <a:t>perubahan</a:t>
            </a:r>
            <a:r>
              <a:rPr lang="en-ID" sz="2900" dirty="0">
                <a:solidFill>
                  <a:schemeClr val="tx1"/>
                </a:solidFill>
              </a:rPr>
              <a:t> </a:t>
            </a:r>
            <a:r>
              <a:rPr lang="en-ID" sz="2900" dirty="0" err="1">
                <a:solidFill>
                  <a:schemeClr val="tx1"/>
                </a:solidFill>
              </a:rPr>
              <a:t>anggaran</a:t>
            </a:r>
            <a:r>
              <a:rPr lang="en-ID" sz="2900" dirty="0">
                <a:solidFill>
                  <a:schemeClr val="tx1"/>
                </a:solidFill>
              </a:rPr>
              <a:t> </a:t>
            </a:r>
            <a:r>
              <a:rPr lang="en-ID" sz="2900" dirty="0" err="1">
                <a:solidFill>
                  <a:schemeClr val="tx1"/>
                </a:solidFill>
              </a:rPr>
              <a:t>dasar</a:t>
            </a:r>
            <a:r>
              <a:rPr lang="en-ID" sz="2900" dirty="0">
                <a:solidFill>
                  <a:schemeClr val="tx1"/>
                </a:solidFill>
              </a:rPr>
              <a:t>, </a:t>
            </a:r>
            <a:r>
              <a:rPr lang="en-ID" sz="2900" dirty="0" err="1">
                <a:solidFill>
                  <a:schemeClr val="tx1"/>
                </a:solidFill>
              </a:rPr>
              <a:t>pembubaran</a:t>
            </a:r>
            <a:r>
              <a:rPr lang="en-ID" sz="2900" dirty="0">
                <a:solidFill>
                  <a:schemeClr val="tx1"/>
                </a:solidFill>
              </a:rPr>
              <a:t> Yayasan, dan </a:t>
            </a:r>
            <a:r>
              <a:rPr lang="en-ID" sz="2900" dirty="0" err="1">
                <a:solidFill>
                  <a:schemeClr val="tx1"/>
                </a:solidFill>
              </a:rPr>
              <a:t>pengangkatan</a:t>
            </a:r>
            <a:r>
              <a:rPr lang="en-ID" sz="2900" dirty="0">
                <a:solidFill>
                  <a:schemeClr val="tx1"/>
                </a:solidFill>
              </a:rPr>
              <a:t> </a:t>
            </a:r>
            <a:r>
              <a:rPr lang="en-ID" sz="2900" dirty="0" err="1">
                <a:solidFill>
                  <a:schemeClr val="tx1"/>
                </a:solidFill>
              </a:rPr>
              <a:t>serta</a:t>
            </a:r>
            <a:r>
              <a:rPr lang="en-ID" sz="2900" dirty="0">
                <a:solidFill>
                  <a:schemeClr val="tx1"/>
                </a:solidFill>
              </a:rPr>
              <a:t> </a:t>
            </a:r>
            <a:r>
              <a:rPr lang="en-ID" sz="2900" dirty="0" err="1">
                <a:solidFill>
                  <a:schemeClr val="tx1"/>
                </a:solidFill>
              </a:rPr>
              <a:t>pemberhentian</a:t>
            </a:r>
            <a:r>
              <a:rPr lang="en-ID" sz="2900" dirty="0">
                <a:solidFill>
                  <a:schemeClr val="tx1"/>
                </a:solidFill>
              </a:rPr>
              <a:t> </a:t>
            </a:r>
            <a:r>
              <a:rPr lang="en-ID" sz="2900" dirty="0" err="1">
                <a:solidFill>
                  <a:schemeClr val="tx1"/>
                </a:solidFill>
              </a:rPr>
              <a:t>anggota</a:t>
            </a:r>
            <a:r>
              <a:rPr lang="en-ID" sz="2900" dirty="0">
                <a:solidFill>
                  <a:schemeClr val="tx1"/>
                </a:solidFill>
              </a:rPr>
              <a:t> organ lain (</a:t>
            </a:r>
            <a:r>
              <a:rPr lang="en-ID" sz="2900" dirty="0" err="1">
                <a:solidFill>
                  <a:schemeClr val="tx1"/>
                </a:solidFill>
              </a:rPr>
              <a:t>Pengurus</a:t>
            </a:r>
            <a:r>
              <a:rPr lang="en-ID" sz="2900" dirty="0">
                <a:solidFill>
                  <a:schemeClr val="tx1"/>
                </a:solidFill>
              </a:rPr>
              <a:t> dan </a:t>
            </a:r>
            <a:r>
              <a:rPr lang="en-ID" sz="2900" dirty="0" err="1">
                <a:solidFill>
                  <a:schemeClr val="tx1"/>
                </a:solidFill>
              </a:rPr>
              <a:t>Pengawas</a:t>
            </a:r>
            <a:r>
              <a:rPr lang="en-ID" sz="2900" dirty="0">
                <a:solidFill>
                  <a:schemeClr val="tx1"/>
                </a:solidFill>
              </a:rPr>
              <a:t>).</a:t>
            </a:r>
            <a:endParaRPr lang="en-ID" sz="2900" dirty="0">
              <a:solidFill>
                <a:schemeClr val="tx1"/>
              </a:solidFill>
            </a:endParaRPr>
          </a:p>
          <a:p>
            <a:pPr marL="342900" indent="-342900" algn="just">
              <a:buFont typeface="+mj-lt"/>
              <a:buAutoNum type="alphaLcPeriod"/>
            </a:pPr>
            <a:r>
              <a:rPr lang="en-ID" sz="2900" dirty="0" err="1">
                <a:solidFill>
                  <a:schemeClr val="tx1"/>
                </a:solidFill>
              </a:rPr>
              <a:t>Bertindak</a:t>
            </a:r>
            <a:r>
              <a:rPr lang="en-ID" sz="2900" dirty="0">
                <a:solidFill>
                  <a:schemeClr val="tx1"/>
                </a:solidFill>
              </a:rPr>
              <a:t> </a:t>
            </a:r>
            <a:r>
              <a:rPr lang="en-ID" sz="2900" dirty="0" err="1">
                <a:solidFill>
                  <a:schemeClr val="tx1"/>
                </a:solidFill>
              </a:rPr>
              <a:t>sebagai</a:t>
            </a:r>
            <a:r>
              <a:rPr lang="en-ID" sz="2900" dirty="0">
                <a:solidFill>
                  <a:schemeClr val="tx1"/>
                </a:solidFill>
              </a:rPr>
              <a:t> "</a:t>
            </a:r>
            <a:r>
              <a:rPr lang="en-ID" sz="2900" dirty="0" err="1">
                <a:solidFill>
                  <a:schemeClr val="tx1"/>
                </a:solidFill>
              </a:rPr>
              <a:t>pemilik</a:t>
            </a:r>
            <a:r>
              <a:rPr lang="en-ID" sz="2900" dirty="0">
                <a:solidFill>
                  <a:schemeClr val="tx1"/>
                </a:solidFill>
              </a:rPr>
              <a:t> moral" Yayasan.</a:t>
            </a:r>
            <a:endParaRPr lang="en-ID" sz="2900" dirty="0">
              <a:solidFill>
                <a:schemeClr val="tx1"/>
              </a:solidFill>
            </a:endParaRPr>
          </a:p>
          <a:p>
            <a:pPr algn="just"/>
            <a:endParaRPr lang="en-ID" sz="2900" dirty="0">
              <a:solidFill>
                <a:schemeClr val="tx1"/>
              </a:solidFill>
            </a:endParaRPr>
          </a:p>
          <a:p>
            <a:pPr algn="just"/>
            <a:endParaRPr lang="en-ID" sz="2900" dirty="0">
              <a:solidFill>
                <a:schemeClr val="tx1"/>
              </a:solidFill>
            </a:endParaRPr>
          </a:p>
          <a:p>
            <a:pPr algn="just"/>
            <a:r>
              <a:rPr lang="en-ID" sz="2900" dirty="0">
                <a:solidFill>
                  <a:schemeClr val="tx1"/>
                </a:solidFill>
              </a:rPr>
              <a:t>2.Pengurus:</a:t>
            </a:r>
            <a:endParaRPr lang="en-ID" sz="2900" dirty="0">
              <a:solidFill>
                <a:schemeClr val="tx1"/>
              </a:solidFill>
            </a:endParaRPr>
          </a:p>
          <a:p>
            <a:pPr algn="just"/>
            <a:r>
              <a:rPr lang="en-ID" sz="2900" dirty="0">
                <a:solidFill>
                  <a:schemeClr val="tx1"/>
                </a:solidFill>
              </a:rPr>
              <a:t>a. </a:t>
            </a:r>
            <a:r>
              <a:rPr lang="en-ID" sz="2900" dirty="0" err="1">
                <a:solidFill>
                  <a:schemeClr val="tx1"/>
                </a:solidFill>
              </a:rPr>
              <a:t>Bertanggung</a:t>
            </a:r>
            <a:r>
              <a:rPr lang="en-ID" sz="2900" dirty="0">
                <a:solidFill>
                  <a:schemeClr val="tx1"/>
                </a:solidFill>
              </a:rPr>
              <a:t> </a:t>
            </a:r>
            <a:r>
              <a:rPr lang="en-ID" sz="2900" dirty="0" err="1">
                <a:solidFill>
                  <a:schemeClr val="tx1"/>
                </a:solidFill>
              </a:rPr>
              <a:t>jawab</a:t>
            </a:r>
            <a:r>
              <a:rPr lang="en-ID" sz="2900" dirty="0">
                <a:solidFill>
                  <a:schemeClr val="tx1"/>
                </a:solidFill>
              </a:rPr>
              <a:t> </a:t>
            </a:r>
            <a:r>
              <a:rPr lang="en-ID" sz="2900" dirty="0" err="1">
                <a:solidFill>
                  <a:schemeClr val="tx1"/>
                </a:solidFill>
              </a:rPr>
              <a:t>atas</a:t>
            </a:r>
            <a:r>
              <a:rPr lang="en-ID" sz="2900" dirty="0">
                <a:solidFill>
                  <a:schemeClr val="tx1"/>
                </a:solidFill>
              </a:rPr>
              <a:t> </a:t>
            </a:r>
            <a:r>
              <a:rPr lang="en-ID" sz="2900" dirty="0" err="1">
                <a:solidFill>
                  <a:schemeClr val="tx1"/>
                </a:solidFill>
              </a:rPr>
              <a:t>pengelolaan</a:t>
            </a:r>
            <a:r>
              <a:rPr lang="en-ID" sz="2900" dirty="0">
                <a:solidFill>
                  <a:schemeClr val="tx1"/>
                </a:solidFill>
              </a:rPr>
              <a:t> Yayasan </a:t>
            </a:r>
            <a:r>
              <a:rPr lang="en-ID" sz="2900" dirty="0" err="1">
                <a:solidFill>
                  <a:schemeClr val="tx1"/>
                </a:solidFill>
              </a:rPr>
              <a:t>sehari-hari</a:t>
            </a:r>
            <a:r>
              <a:rPr lang="en-ID" sz="2900" dirty="0">
                <a:solidFill>
                  <a:schemeClr val="tx1"/>
                </a:solidFill>
              </a:rPr>
              <a:t>.</a:t>
            </a:r>
            <a:endParaRPr lang="en-ID" sz="2900" dirty="0">
              <a:solidFill>
                <a:schemeClr val="tx1"/>
              </a:solidFill>
            </a:endParaRPr>
          </a:p>
          <a:p>
            <a:pPr algn="just"/>
            <a:r>
              <a:rPr lang="en-ID" sz="2900" dirty="0">
                <a:solidFill>
                  <a:schemeClr val="tx1"/>
                </a:solidFill>
              </a:rPr>
              <a:t>b. </a:t>
            </a:r>
            <a:r>
              <a:rPr lang="en-ID" sz="2900" dirty="0" err="1">
                <a:solidFill>
                  <a:schemeClr val="tx1"/>
                </a:solidFill>
              </a:rPr>
              <a:t>Menjalankan</a:t>
            </a:r>
            <a:r>
              <a:rPr lang="en-ID" sz="2900" dirty="0">
                <a:solidFill>
                  <a:schemeClr val="tx1"/>
                </a:solidFill>
              </a:rPr>
              <a:t> program Yayasan </a:t>
            </a:r>
            <a:r>
              <a:rPr lang="en-ID" sz="2900" dirty="0" err="1">
                <a:solidFill>
                  <a:schemeClr val="tx1"/>
                </a:solidFill>
              </a:rPr>
              <a:t>sesuai</a:t>
            </a:r>
            <a:r>
              <a:rPr lang="en-ID" sz="2900" dirty="0">
                <a:solidFill>
                  <a:schemeClr val="tx1"/>
                </a:solidFill>
              </a:rPr>
              <a:t> </a:t>
            </a:r>
            <a:r>
              <a:rPr lang="en-ID" sz="2900" dirty="0" err="1">
                <a:solidFill>
                  <a:schemeClr val="tx1"/>
                </a:solidFill>
              </a:rPr>
              <a:t>dengan</a:t>
            </a:r>
            <a:r>
              <a:rPr lang="en-ID" sz="2900" dirty="0">
                <a:solidFill>
                  <a:schemeClr val="tx1"/>
                </a:solidFill>
              </a:rPr>
              <a:t> </a:t>
            </a:r>
            <a:r>
              <a:rPr lang="en-ID" sz="2900" dirty="0" err="1">
                <a:solidFill>
                  <a:schemeClr val="tx1"/>
                </a:solidFill>
              </a:rPr>
              <a:t>tujuan</a:t>
            </a:r>
            <a:r>
              <a:rPr lang="en-ID" sz="2900" dirty="0">
                <a:solidFill>
                  <a:schemeClr val="tx1"/>
                </a:solidFill>
              </a:rPr>
              <a:t> yang </a:t>
            </a:r>
            <a:r>
              <a:rPr lang="en-ID" sz="2900" dirty="0" err="1">
                <a:solidFill>
                  <a:schemeClr val="tx1"/>
                </a:solidFill>
              </a:rPr>
              <a:t>telah</a:t>
            </a:r>
            <a:r>
              <a:rPr lang="en-ID" sz="2900" dirty="0">
                <a:solidFill>
                  <a:schemeClr val="tx1"/>
                </a:solidFill>
              </a:rPr>
              <a:t> </a:t>
            </a:r>
            <a:r>
              <a:rPr lang="en-ID" sz="2900" dirty="0" err="1">
                <a:solidFill>
                  <a:schemeClr val="tx1"/>
                </a:solidFill>
              </a:rPr>
              <a:t>ditetapkan</a:t>
            </a:r>
            <a:r>
              <a:rPr lang="en-ID" sz="2900" dirty="0">
                <a:solidFill>
                  <a:schemeClr val="tx1"/>
                </a:solidFill>
              </a:rPr>
              <a:t>.</a:t>
            </a:r>
            <a:endParaRPr lang="en-ID" sz="2900" dirty="0">
              <a:solidFill>
                <a:schemeClr val="tx1"/>
              </a:solidFill>
            </a:endParaRPr>
          </a:p>
          <a:p>
            <a:pPr algn="just"/>
            <a:r>
              <a:rPr lang="en-ID" sz="2900" dirty="0">
                <a:solidFill>
                  <a:schemeClr val="tx1"/>
                </a:solidFill>
              </a:rPr>
              <a:t>c. </a:t>
            </a:r>
            <a:r>
              <a:rPr lang="en-ID" sz="2900" dirty="0" err="1">
                <a:solidFill>
                  <a:schemeClr val="tx1"/>
                </a:solidFill>
              </a:rPr>
              <a:t>Wewenang</a:t>
            </a:r>
            <a:r>
              <a:rPr lang="en-ID" sz="2900" dirty="0">
                <a:solidFill>
                  <a:schemeClr val="tx1"/>
                </a:solidFill>
              </a:rPr>
              <a:t> </a:t>
            </a:r>
            <a:r>
              <a:rPr lang="en-ID" sz="2900" dirty="0" err="1">
                <a:solidFill>
                  <a:schemeClr val="tx1"/>
                </a:solidFill>
              </a:rPr>
              <a:t>mencakup</a:t>
            </a:r>
            <a:r>
              <a:rPr lang="en-ID" sz="2900" dirty="0">
                <a:solidFill>
                  <a:schemeClr val="tx1"/>
                </a:solidFill>
              </a:rPr>
              <a:t> </a:t>
            </a:r>
            <a:r>
              <a:rPr lang="en-ID" sz="2900" dirty="0" err="1">
                <a:solidFill>
                  <a:schemeClr val="tx1"/>
                </a:solidFill>
              </a:rPr>
              <a:t>pengelolaan</a:t>
            </a:r>
            <a:r>
              <a:rPr lang="en-ID" sz="2900" dirty="0">
                <a:solidFill>
                  <a:schemeClr val="tx1"/>
                </a:solidFill>
              </a:rPr>
              <a:t> </a:t>
            </a:r>
            <a:r>
              <a:rPr lang="en-ID" sz="2900" dirty="0" err="1">
                <a:solidFill>
                  <a:schemeClr val="tx1"/>
                </a:solidFill>
              </a:rPr>
              <a:t>kekayaan</a:t>
            </a:r>
            <a:r>
              <a:rPr lang="en-ID" sz="2900" dirty="0">
                <a:solidFill>
                  <a:schemeClr val="tx1"/>
                </a:solidFill>
              </a:rPr>
              <a:t> Yayasan dan </a:t>
            </a:r>
            <a:r>
              <a:rPr lang="en-ID" sz="2900" dirty="0" err="1">
                <a:solidFill>
                  <a:schemeClr val="tx1"/>
                </a:solidFill>
              </a:rPr>
              <a:t>pelaksanaan</a:t>
            </a:r>
            <a:r>
              <a:rPr lang="en-ID" sz="2900" dirty="0">
                <a:solidFill>
                  <a:schemeClr val="tx1"/>
                </a:solidFill>
              </a:rPr>
              <a:t> </a:t>
            </a:r>
            <a:r>
              <a:rPr lang="en-ID" sz="2900" dirty="0" err="1">
                <a:solidFill>
                  <a:schemeClr val="tx1"/>
                </a:solidFill>
              </a:rPr>
              <a:t>kegiatan</a:t>
            </a:r>
            <a:r>
              <a:rPr lang="en-ID" sz="2900" dirty="0">
                <a:solidFill>
                  <a:schemeClr val="tx1"/>
                </a:solidFill>
              </a:rPr>
              <a:t> </a:t>
            </a:r>
            <a:r>
              <a:rPr lang="en-ID" sz="2900" dirty="0" err="1">
                <a:solidFill>
                  <a:schemeClr val="tx1"/>
                </a:solidFill>
              </a:rPr>
              <a:t>operasional</a:t>
            </a:r>
            <a:r>
              <a:rPr lang="en-ID" sz="2900" dirty="0">
                <a:solidFill>
                  <a:schemeClr val="tx1"/>
                </a:solidFill>
              </a:rPr>
              <a:t>.</a:t>
            </a:r>
            <a:endParaRPr lang="en-ID" sz="2900" dirty="0">
              <a:solidFill>
                <a:schemeClr val="tx1"/>
              </a:solidFill>
            </a:endParaRPr>
          </a:p>
          <a:p>
            <a:pPr algn="just"/>
            <a:endParaRPr lang="en-ID" sz="2900" dirty="0">
              <a:solidFill>
                <a:schemeClr val="tx1"/>
              </a:solidFill>
            </a:endParaRPr>
          </a:p>
          <a:p>
            <a:pPr algn="just"/>
            <a:r>
              <a:rPr lang="en-ID" sz="2900" dirty="0">
                <a:solidFill>
                  <a:schemeClr val="tx1"/>
                </a:solidFill>
              </a:rPr>
              <a:t>3.Pengawas:</a:t>
            </a:r>
            <a:endParaRPr lang="en-ID" sz="2900" dirty="0">
              <a:solidFill>
                <a:schemeClr val="tx1"/>
              </a:solidFill>
            </a:endParaRPr>
          </a:p>
          <a:p>
            <a:pPr marL="514350" indent="-514350" algn="just">
              <a:buAutoNum type="alphaLcPeriod"/>
            </a:pPr>
            <a:r>
              <a:rPr lang="en-ID" sz="2900" dirty="0" err="1">
                <a:solidFill>
                  <a:schemeClr val="tx1"/>
                </a:solidFill>
              </a:rPr>
              <a:t>Berperan</a:t>
            </a:r>
            <a:r>
              <a:rPr lang="en-ID" sz="2900" dirty="0">
                <a:solidFill>
                  <a:schemeClr val="tx1"/>
                </a:solidFill>
              </a:rPr>
              <a:t> </a:t>
            </a:r>
            <a:r>
              <a:rPr lang="en-ID" sz="2900" dirty="0" err="1">
                <a:solidFill>
                  <a:schemeClr val="tx1"/>
                </a:solidFill>
              </a:rPr>
              <a:t>mengawasi</a:t>
            </a:r>
            <a:r>
              <a:rPr lang="en-ID" sz="2900" dirty="0">
                <a:solidFill>
                  <a:schemeClr val="tx1"/>
                </a:solidFill>
              </a:rPr>
              <a:t> </a:t>
            </a:r>
            <a:r>
              <a:rPr lang="en-ID" sz="2900" dirty="0" err="1">
                <a:solidFill>
                  <a:schemeClr val="tx1"/>
                </a:solidFill>
              </a:rPr>
              <a:t>kinerja</a:t>
            </a:r>
            <a:r>
              <a:rPr lang="en-ID" sz="2900" dirty="0">
                <a:solidFill>
                  <a:schemeClr val="tx1"/>
                </a:solidFill>
              </a:rPr>
              <a:t> </a:t>
            </a:r>
            <a:r>
              <a:rPr lang="en-ID" sz="2900" dirty="0" err="1">
                <a:solidFill>
                  <a:schemeClr val="tx1"/>
                </a:solidFill>
              </a:rPr>
              <a:t>Pengurus</a:t>
            </a:r>
            <a:r>
              <a:rPr lang="en-ID" sz="2900" dirty="0">
                <a:solidFill>
                  <a:schemeClr val="tx1"/>
                </a:solidFill>
              </a:rPr>
              <a:t> dan </a:t>
            </a:r>
            <a:r>
              <a:rPr lang="en-ID" sz="2900" dirty="0" err="1">
                <a:solidFill>
                  <a:schemeClr val="tx1"/>
                </a:solidFill>
              </a:rPr>
              <a:t>memastikan</a:t>
            </a:r>
            <a:r>
              <a:rPr lang="en-ID" sz="2900" dirty="0">
                <a:solidFill>
                  <a:schemeClr val="tx1"/>
                </a:solidFill>
              </a:rPr>
              <a:t> </a:t>
            </a:r>
            <a:r>
              <a:rPr lang="en-ID" sz="2900" dirty="0" err="1">
                <a:solidFill>
                  <a:schemeClr val="tx1"/>
                </a:solidFill>
              </a:rPr>
              <a:t>kegiatan</a:t>
            </a:r>
            <a:r>
              <a:rPr lang="en-ID" sz="2900" dirty="0">
                <a:solidFill>
                  <a:schemeClr val="tx1"/>
                </a:solidFill>
              </a:rPr>
              <a:t> Yayasan </a:t>
            </a:r>
            <a:r>
              <a:rPr lang="en-ID" sz="2900" dirty="0" err="1">
                <a:solidFill>
                  <a:schemeClr val="tx1"/>
                </a:solidFill>
              </a:rPr>
              <a:t>sesuai</a:t>
            </a:r>
            <a:r>
              <a:rPr lang="en-ID" sz="2900" dirty="0">
                <a:solidFill>
                  <a:schemeClr val="tx1"/>
                </a:solidFill>
              </a:rPr>
              <a:t> </a:t>
            </a:r>
            <a:r>
              <a:rPr lang="en-ID" sz="2900" dirty="0" err="1">
                <a:solidFill>
                  <a:schemeClr val="tx1"/>
                </a:solidFill>
              </a:rPr>
              <a:t>dengan</a:t>
            </a:r>
            <a:r>
              <a:rPr lang="en-ID" sz="2900" dirty="0">
                <a:solidFill>
                  <a:schemeClr val="tx1"/>
                </a:solidFill>
              </a:rPr>
              <a:t> </a:t>
            </a:r>
            <a:r>
              <a:rPr lang="en-ID" sz="2900" dirty="0" err="1">
                <a:solidFill>
                  <a:schemeClr val="tx1"/>
                </a:solidFill>
              </a:rPr>
              <a:t>anggaran</a:t>
            </a:r>
            <a:r>
              <a:rPr lang="en-ID" sz="2900" dirty="0">
                <a:solidFill>
                  <a:schemeClr val="tx1"/>
                </a:solidFill>
              </a:rPr>
              <a:t> </a:t>
            </a:r>
            <a:r>
              <a:rPr lang="en-ID" sz="2900" dirty="0" err="1">
                <a:solidFill>
                  <a:schemeClr val="tx1"/>
                </a:solidFill>
              </a:rPr>
              <a:t>dasar</a:t>
            </a:r>
            <a:r>
              <a:rPr lang="en-ID" sz="2900" dirty="0">
                <a:solidFill>
                  <a:schemeClr val="tx1"/>
                </a:solidFill>
              </a:rPr>
              <a:t> dan </a:t>
            </a:r>
            <a:r>
              <a:rPr lang="en-ID" sz="2900" dirty="0" err="1">
                <a:solidFill>
                  <a:schemeClr val="tx1"/>
                </a:solidFill>
              </a:rPr>
              <a:t>tujuan</a:t>
            </a:r>
            <a:r>
              <a:rPr lang="en-ID" sz="2900" dirty="0">
                <a:solidFill>
                  <a:schemeClr val="tx1"/>
                </a:solidFill>
              </a:rPr>
              <a:t>.</a:t>
            </a:r>
            <a:endParaRPr lang="en-ID" sz="2900" dirty="0">
              <a:solidFill>
                <a:schemeClr val="tx1"/>
              </a:solidFill>
            </a:endParaRPr>
          </a:p>
          <a:p>
            <a:pPr marL="514350" indent="-514350" algn="just">
              <a:buAutoNum type="alphaLcPeriod"/>
            </a:pPr>
            <a:r>
              <a:rPr lang="en-ID" sz="2900" dirty="0" err="1">
                <a:solidFill>
                  <a:schemeClr val="tx1"/>
                </a:solidFill>
              </a:rPr>
              <a:t>Memiliki</a:t>
            </a:r>
            <a:r>
              <a:rPr lang="en-ID" sz="2900" dirty="0">
                <a:solidFill>
                  <a:schemeClr val="tx1"/>
                </a:solidFill>
              </a:rPr>
              <a:t> </a:t>
            </a:r>
            <a:r>
              <a:rPr lang="en-ID" sz="2900" dirty="0" err="1">
                <a:solidFill>
                  <a:schemeClr val="tx1"/>
                </a:solidFill>
              </a:rPr>
              <a:t>kewenangan</a:t>
            </a:r>
            <a:r>
              <a:rPr lang="en-ID" sz="2900" dirty="0">
                <a:solidFill>
                  <a:schemeClr val="tx1"/>
                </a:solidFill>
              </a:rPr>
              <a:t> </a:t>
            </a:r>
            <a:r>
              <a:rPr lang="en-ID" sz="2900" dirty="0" err="1">
                <a:solidFill>
                  <a:schemeClr val="tx1"/>
                </a:solidFill>
              </a:rPr>
              <a:t>memberikan</a:t>
            </a:r>
            <a:r>
              <a:rPr lang="en-ID" sz="2900" dirty="0">
                <a:solidFill>
                  <a:schemeClr val="tx1"/>
                </a:solidFill>
              </a:rPr>
              <a:t> </a:t>
            </a:r>
            <a:r>
              <a:rPr lang="en-ID" sz="2900" dirty="0" err="1">
                <a:solidFill>
                  <a:schemeClr val="tx1"/>
                </a:solidFill>
              </a:rPr>
              <a:t>rekomendasi</a:t>
            </a:r>
            <a:r>
              <a:rPr lang="en-ID" sz="2900" dirty="0">
                <a:solidFill>
                  <a:schemeClr val="tx1"/>
                </a:solidFill>
              </a:rPr>
              <a:t> </a:t>
            </a:r>
            <a:r>
              <a:rPr lang="en-ID" sz="2900" dirty="0" err="1">
                <a:solidFill>
                  <a:schemeClr val="tx1"/>
                </a:solidFill>
              </a:rPr>
              <a:t>atau</a:t>
            </a:r>
            <a:r>
              <a:rPr lang="en-ID" sz="2900" dirty="0">
                <a:solidFill>
                  <a:schemeClr val="tx1"/>
                </a:solidFill>
              </a:rPr>
              <a:t> </a:t>
            </a:r>
            <a:r>
              <a:rPr lang="en-ID" sz="2900" dirty="0" err="1">
                <a:solidFill>
                  <a:schemeClr val="tx1"/>
                </a:solidFill>
              </a:rPr>
              <a:t>teguran</a:t>
            </a:r>
            <a:r>
              <a:rPr lang="en-ID" sz="2900" dirty="0">
                <a:solidFill>
                  <a:schemeClr val="tx1"/>
                </a:solidFill>
              </a:rPr>
              <a:t> </a:t>
            </a:r>
            <a:endParaRPr lang="en-ID" sz="2900" dirty="0">
              <a:solidFill>
                <a:schemeClr val="tx1"/>
              </a:solidFill>
            </a:endParaRPr>
          </a:p>
          <a:p>
            <a:pPr algn="just"/>
            <a:endParaRPr lang="en-ID"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14100</Words>
  <Application>WPS Presentation</Application>
  <PresentationFormat>On-screen Show (4:3)</PresentationFormat>
  <Paragraphs>258</Paragraphs>
  <Slides>22</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22</vt:i4>
      </vt:variant>
    </vt:vector>
  </HeadingPairs>
  <TitlesOfParts>
    <vt:vector size="35" baseType="lpstr">
      <vt:lpstr>Arial</vt:lpstr>
      <vt:lpstr>SimSun</vt:lpstr>
      <vt:lpstr>Wingdings</vt:lpstr>
      <vt:lpstr>Calibri</vt:lpstr>
      <vt:lpstr>Times New Roman</vt:lpstr>
      <vt:lpstr>Cambria</vt:lpstr>
      <vt:lpstr>Google Sans</vt:lpstr>
      <vt:lpstr>Microsoft YaHei</vt:lpstr>
      <vt:lpstr>Arial Unicode MS</vt:lpstr>
      <vt:lpstr>Symbol</vt:lpstr>
      <vt:lpstr>Courier New</vt:lpstr>
      <vt:lpstr>LPMQ MSI ISYARAT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517</cp:revision>
  <cp:lastPrinted>2017-08-29T02:54:00Z</cp:lastPrinted>
  <dcterms:created xsi:type="dcterms:W3CDTF">2010-04-18T12:06:00Z</dcterms:created>
  <dcterms:modified xsi:type="dcterms:W3CDTF">2025-12-01T02:20:53Z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