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3"/>
  </p:sldMasterIdLst>
  <p:notesMasterIdLst>
    <p:notesMasterId r:id="rId5"/>
  </p:notesMasterIdLst>
  <p:handoutMasterIdLst>
    <p:handoutMasterId r:id="rId25"/>
  </p:handoutMasterIdLst>
  <p:sldIdLst>
    <p:sldId id="256" r:id="rId4"/>
    <p:sldId id="398" r:id="rId6"/>
    <p:sldId id="399" r:id="rId7"/>
    <p:sldId id="400" r:id="rId8"/>
    <p:sldId id="401" r:id="rId9"/>
    <p:sldId id="387" r:id="rId10"/>
    <p:sldId id="397" r:id="rId11"/>
    <p:sldId id="388" r:id="rId12"/>
    <p:sldId id="389" r:id="rId13"/>
    <p:sldId id="391" r:id="rId14"/>
    <p:sldId id="402" r:id="rId15"/>
    <p:sldId id="403" r:id="rId16"/>
    <p:sldId id="404" r:id="rId17"/>
    <p:sldId id="405" r:id="rId18"/>
    <p:sldId id="406" r:id="rId19"/>
    <p:sldId id="407" r:id="rId20"/>
    <p:sldId id="408" r:id="rId21"/>
    <p:sldId id="409" r:id="rId22"/>
    <p:sldId id="410" r:id="rId23"/>
    <p:sldId id="300" r:id="rId24"/>
  </p:sldIdLst>
  <p:sldSz cx="9144000" cy="6858000" type="screen4x3"/>
  <p:notesSz cx="7045325" cy="9345295"/>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2" userDrawn="1">
          <p15:clr>
            <a:srgbClr val="A4A3A4"/>
          </p15:clr>
        </p15:guide>
        <p15:guide id="2" pos="2879"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81339" autoAdjust="0"/>
  </p:normalViewPr>
  <p:slideViewPr>
    <p:cSldViewPr showGuides="1">
      <p:cViewPr>
        <p:scale>
          <a:sx n="50" d="100"/>
          <a:sy n="50" d="100"/>
        </p:scale>
        <p:origin x="1584" y="-40"/>
      </p:cViewPr>
      <p:guideLst>
        <p:guide orient="horz" pos="2172"/>
        <p:guide pos="2879"/>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60"/>
        <p:guide pos="2218"/>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0" Type="http://schemas.openxmlformats.org/officeDocument/2006/relationships/tags" Target="tags/tag2.xml"/><Relationship Id="rId3" Type="http://schemas.openxmlformats.org/officeDocument/2006/relationships/slideMaster" Target="slideMasters/slideMaster2.xml"/><Relationship Id="rId29" Type="http://schemas.openxmlformats.org/officeDocument/2006/relationships/commentAuthors" Target="commentAuthors.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MVS – Multiple Voting Shares (Saham dengan Hak Suara Ganda)</a:t>
            </a:r>
            <a:endParaRPr lang="en-US" altLang="en-US"/>
          </a:p>
          <a:p>
            <a:r>
              <a:rPr lang="en-US" altLang="en-US"/>
              <a:t>Setiap lembar saham memberi lebih dari satu hak suara.</a:t>
            </a:r>
            <a:endParaRPr lang="en-US" altLang="en-US"/>
          </a:p>
          <a:p>
            <a:r>
              <a:rPr lang="en-US" altLang="en-US"/>
              <a:t>Biasanya diberikan kepada pendiri agar tetap memegang kendali meskipun porsi kepemilikan menurun.</a:t>
            </a:r>
            <a:endParaRPr lang="en-US" altLang="en-US"/>
          </a:p>
          <a:p>
            <a:r>
              <a:rPr lang="en-US" altLang="en-US"/>
              <a:t>Dipakai oleh banyak startup besar agar founder tidak mudah “digulingkan”.</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Dispute transaction adalah perselisihan atau sengketa yang terjadi atas suatu transaksi, biasanya karena ada ketidaksesuaian, kesalahan, penipuan, atau pihak merasa dirugikan sehingga transaksi tersebut dipermasalahkan dan harus diselesaikan melalui klarifikasi, investigasi, atau mekanisme penyelesaian sengketa.</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Cyberattack adalah tindakan menyerang sistem digital, jaringan, atau perangkat komputer dengan tujuan merusak, mencuri data, mengganggu operasi, atau mendapatkan akses tanpa izin</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Due diligence adalah proses pemeriksaan menyeluruh terhadap kondisi suatu perusahaan, aset, atau transaksi sebelum dibuat keputusan penting, seperti investasi, merger, atau akuisisi.</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Venture adalah suatu usaha atau proyek bisnis yang memiliki risiko tinggi tetapi menawarkan potensi keuntungan besar.</a:t>
            </a:r>
            <a:endParaRPr lang="en-US" altLang="en-US" dirty="0"/>
          </a:p>
          <a:p>
            <a:r>
              <a:rPr lang="en-US" altLang="en-US" dirty="0"/>
              <a:t>Umumnya digunakan untuk menggambarkan usaha rintisan (startup), kerja sama bisnis (joint venture), atau kegiatan investasi berisiko seperti pendanaan oleh venture capital.</a:t>
            </a:r>
            <a:endParaRPr lang="en-US" altLang="en-US"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Valuasi adalah proses penilaian untuk menentukan nilai ekonomi dari suatu perusahaan, aset, atau proyek.</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Ekspansi adalah proses memperluas usaha, wilayah, kapasitas, atau kegiatan bisnis agar skala dan jangkauannya menjadi lebih besar.</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t>4. </a:t>
            </a:r>
            <a:r>
              <a:rPr lang="en-US" altLang="en-US"/>
              <a:t>Struktur saham campuran berarti perusahaan menggunakan kombinasi beberapa jenis saham untuk mengatur kontrol, pendanaan, dan perlindungan investor dengan lebih fleksibel.</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6" Type="http://schemas.openxmlformats.org/officeDocument/2006/relationships/theme" Target="../theme/theme2.xml"/><Relationship Id="rId5" Type="http://schemas.openxmlformats.org/officeDocument/2006/relationships/image" Target="../media/image1.jpeg"/><Relationship Id="rId4" Type="http://schemas.openxmlformats.org/officeDocument/2006/relationships/slideLayout" Target="../slideLayouts/slideLayout8.xml"/><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78105" y="2204720"/>
            <a:ext cx="9144000" cy="1583690"/>
          </a:xfrm>
          <a:prstGeom prst="rect">
            <a:avLst/>
          </a:prstGeom>
          <a:noFill/>
        </p:spPr>
        <p:txBody>
          <a:bodyPr wrap="square" lIns="91440" tIns="45720" rIns="91440" bIns="45720">
            <a:noAutofit/>
          </a:bodyPr>
          <a:lstStyle/>
          <a:p>
            <a:pPr algn="ctr"/>
            <a:r>
              <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Pengelolaan Startup</a:t>
            </a:r>
            <a:endPar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- 10</a:t>
            </a:r>
            <a:endPar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endParaRPr lang="en-US" altLang="en-US" sz="3600" b="1" dirty="0">
              <a:ln w="19050">
                <a:solidFill>
                  <a:schemeClr val="tx2">
                    <a:tint val="1000"/>
                  </a:schemeClr>
                </a:solidFill>
                <a:prstDash val="solid"/>
              </a:ln>
              <a:solidFill>
                <a:schemeClr val="tx1"/>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11455" y="692785"/>
            <a:ext cx="8630285" cy="5494655"/>
          </a:xfrm>
        </p:spPr>
        <p:txBody>
          <a:bodyPr>
            <a:noAutofit/>
          </a:bodyPr>
          <a:lstStyle/>
          <a:p>
            <a:pPr algn="ctr"/>
            <a:r>
              <a:rPr lang="en-US" altLang="en-US" sz="2200" dirty="0">
                <a:solidFill>
                  <a:schemeClr val="tx1"/>
                </a:solidFill>
              </a:rPr>
              <a:t>Instrumen Hukum Pendanaan Startup</a:t>
            </a:r>
            <a:endParaRPr lang="en-US" altLang="en-US" sz="2200" dirty="0">
              <a:solidFill>
                <a:schemeClr val="tx1"/>
              </a:solidFill>
            </a:endParaRPr>
          </a:p>
          <a:p>
            <a:pPr algn="ctr"/>
            <a:endParaRPr lang="en-US" altLang="en-US" sz="2200" dirty="0">
              <a:solidFill>
                <a:schemeClr val="tx1"/>
              </a:solidFill>
            </a:endParaRPr>
          </a:p>
          <a:p>
            <a:pPr marL="457200" indent="-457200" algn="just">
              <a:buAutoNum type="arabicPeriod"/>
            </a:pPr>
            <a:r>
              <a:rPr lang="en-US" altLang="en-US" sz="2200" dirty="0">
                <a:solidFill>
                  <a:schemeClr val="tx1"/>
                </a:solidFill>
              </a:rPr>
              <a:t>Shareholders Agreement (SHA) - Mengatur hak &amp; kewajiban seluruh pemegang saham.</a:t>
            </a:r>
            <a:endParaRPr lang="en-US" altLang="en-US" sz="2200" dirty="0">
              <a:solidFill>
                <a:schemeClr val="tx1"/>
              </a:solidFill>
            </a:endParaRPr>
          </a:p>
          <a:p>
            <a:pPr marL="457200" indent="-457200" algn="just">
              <a:buAutoNum type="arabicPeriod"/>
            </a:pPr>
            <a:r>
              <a:rPr lang="en-US" altLang="en-US" sz="2200" dirty="0">
                <a:solidFill>
                  <a:schemeClr val="tx1"/>
                </a:solidFill>
              </a:rPr>
              <a:t>Share Subscription Agreement (SSA) - Mengatur penyertaan modal baru.</a:t>
            </a:r>
            <a:endParaRPr lang="en-US" altLang="en-US" sz="2200" dirty="0">
              <a:solidFill>
                <a:schemeClr val="tx1"/>
              </a:solidFill>
            </a:endParaRPr>
          </a:p>
          <a:p>
            <a:pPr marL="457200" indent="-457200" algn="just">
              <a:buAutoNum type="arabicPeriod"/>
            </a:pPr>
            <a:r>
              <a:rPr lang="en-US" altLang="en-US" sz="2200" dirty="0">
                <a:solidFill>
                  <a:schemeClr val="tx1"/>
                </a:solidFill>
              </a:rPr>
              <a:t>Share Purchase Agreement (SPA) - Untuk pembelian saham pihak lain.</a:t>
            </a:r>
            <a:endParaRPr lang="en-US" altLang="en-US" sz="2200" dirty="0">
              <a:solidFill>
                <a:schemeClr val="tx1"/>
              </a:solidFill>
            </a:endParaRPr>
          </a:p>
          <a:p>
            <a:pPr marL="457200" indent="-457200" algn="just">
              <a:buAutoNum type="arabicPeriod"/>
            </a:pPr>
            <a:r>
              <a:rPr lang="en-US" altLang="en-US" sz="2200" dirty="0">
                <a:solidFill>
                  <a:schemeClr val="tx1"/>
                </a:solidFill>
              </a:rPr>
              <a:t>Convertible Notes / SAFE - Utang yang berubah menjadi saham, Dipakai untuk menghindari valuasi awal yang tidak stabil.</a:t>
            </a:r>
            <a:endParaRPr lang="en-US" altLang="en-US" sz="2200" dirty="0">
              <a:solidFill>
                <a:schemeClr val="tx1"/>
              </a:solidFill>
            </a:endParaRPr>
          </a:p>
          <a:p>
            <a:pPr marL="457200" indent="-457200" algn="just">
              <a:buAutoNum type="arabicPeriod"/>
            </a:pPr>
            <a:r>
              <a:rPr lang="en-US" altLang="en-US" sz="2200" dirty="0">
                <a:solidFill>
                  <a:schemeClr val="tx1"/>
                </a:solidFill>
              </a:rPr>
              <a:t>Vesting Schedule - Untuk mengikat komitmen founder agar tidak keluar sebelum periode tertentu</a:t>
            </a:r>
            <a:endParaRPr lang="en-US" altLang="en-US" sz="2200"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0025" y="559435"/>
            <a:ext cx="8686165" cy="5687060"/>
          </a:xfrm>
        </p:spPr>
        <p:txBody>
          <a:bodyPr>
            <a:noAutofit/>
          </a:bodyPr>
          <a:lstStyle/>
          <a:p>
            <a:pPr algn="ctr"/>
            <a:r>
              <a:rPr lang="en-US" altLang="en-US" sz="2200" dirty="0">
                <a:solidFill>
                  <a:schemeClr val="tx1"/>
                </a:solidFill>
              </a:rPr>
              <a:t>Perlindungan Investor dalam Startup</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Rio menekankan pentingnya klausul berikut:</a:t>
            </a:r>
            <a:endParaRPr lang="en-US" altLang="en-US" sz="2200" dirty="0">
              <a:solidFill>
                <a:schemeClr val="tx1"/>
              </a:solidFill>
            </a:endParaRPr>
          </a:p>
          <a:p>
            <a:pPr marL="457200" indent="-457200" algn="just">
              <a:buAutoNum type="arabicPeriod"/>
            </a:pPr>
            <a:r>
              <a:rPr lang="en-US" altLang="en-US" sz="2200" dirty="0">
                <a:solidFill>
                  <a:schemeClr val="tx1"/>
                </a:solidFill>
              </a:rPr>
              <a:t>Liquidation Preference - Investor mendapat prioritas pembayaran jika perusahaan gagal.</a:t>
            </a:r>
            <a:endParaRPr lang="en-US" altLang="en-US" sz="2200" dirty="0">
              <a:solidFill>
                <a:schemeClr val="tx1"/>
              </a:solidFill>
            </a:endParaRPr>
          </a:p>
          <a:p>
            <a:pPr marL="457200" indent="-457200" algn="just">
              <a:buAutoNum type="arabicPeriod"/>
            </a:pPr>
            <a:r>
              <a:rPr lang="en-US" altLang="en-US" sz="2200" dirty="0">
                <a:solidFill>
                  <a:schemeClr val="tx1"/>
                </a:solidFill>
              </a:rPr>
              <a:t>Anti-Dilution Clause - Melindungi investor dari penurunan valuasi di pendanaan berikutnya.</a:t>
            </a:r>
            <a:endParaRPr lang="en-US" altLang="en-US" sz="2200" dirty="0">
              <a:solidFill>
                <a:schemeClr val="tx1"/>
              </a:solidFill>
            </a:endParaRPr>
          </a:p>
          <a:p>
            <a:pPr marL="457200" indent="-457200" algn="just">
              <a:buAutoNum type="arabicPeriod"/>
            </a:pPr>
            <a:r>
              <a:rPr lang="en-US" altLang="en-US" sz="2200" dirty="0">
                <a:solidFill>
                  <a:schemeClr val="tx1"/>
                </a:solidFill>
              </a:rPr>
              <a:t>Tag Along – Drag Along Rights - Mengatur mekanisme penjualan saham bersama.</a:t>
            </a:r>
            <a:endParaRPr lang="en-US" altLang="en-US" sz="2200" dirty="0">
              <a:solidFill>
                <a:schemeClr val="tx1"/>
              </a:solidFill>
            </a:endParaRPr>
          </a:p>
          <a:p>
            <a:pPr marL="457200" indent="-457200" algn="just">
              <a:buAutoNum type="arabicPeriod"/>
            </a:pPr>
            <a:r>
              <a:rPr lang="en-US" altLang="en-US" sz="2200" dirty="0">
                <a:solidFill>
                  <a:schemeClr val="tx1"/>
                </a:solidFill>
              </a:rPr>
              <a:t>Right of First Refusal (ROFR) - Pemegang saham lama punya hak pertama membeli saham yang dijual.</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Semua klausul ini adalah mekanisme pertahanan hukum agar investasi tetap aman.</a:t>
            </a:r>
            <a:endParaRPr lang="en-US" altLang="en-US" sz="22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0025" y="559435"/>
            <a:ext cx="8686165" cy="5687060"/>
          </a:xfrm>
        </p:spPr>
        <p:txBody>
          <a:bodyPr>
            <a:noAutofit/>
          </a:bodyPr>
          <a:lstStyle/>
          <a:p>
            <a:pPr algn="ctr"/>
            <a:r>
              <a:rPr lang="en-US" altLang="en-US" sz="2200" dirty="0">
                <a:solidFill>
                  <a:schemeClr val="tx1"/>
                </a:solidFill>
              </a:rPr>
              <a:t>Mengapa Startup Melakukan IPO?</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Rio menyebut IPO sebagai “jalan keluar ideal” bagi: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Founder → memperoleh nilai atas kerja keras bertahun-tahun.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Investor VC → mendapatkan capital gain besar.</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Perusahaan → memperoleh pendanaan lanjutan.</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IPO memberikan tiga manfaat utama:</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Liquidity → saham dapat diperdagangkan publik.</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Credibility → meningkatkan kepercayaan pasar.</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Scalability → modal besar mendorong ekspansi lebih luas.</a:t>
            </a:r>
            <a:endParaRPr lang="en-US" altLang="en-US" sz="22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9885" y="721995"/>
            <a:ext cx="8194675" cy="5480685"/>
          </a:xfrm>
        </p:spPr>
        <p:txBody>
          <a:bodyPr>
            <a:normAutofit lnSpcReduction="20000"/>
          </a:bodyPr>
          <a:p>
            <a:pPr algn="ctr"/>
            <a:r>
              <a:rPr lang="en-US" altLang="en-US">
                <a:solidFill>
                  <a:schemeClr val="tx1"/>
                </a:solidFill>
              </a:rPr>
              <a:t>Kendala IPO Startup Menurut Rio</a:t>
            </a:r>
            <a:endParaRPr lang="en-US" altLang="en-US">
              <a:solidFill>
                <a:schemeClr val="tx1"/>
              </a:solidFill>
            </a:endParaRPr>
          </a:p>
          <a:p>
            <a:pPr algn="just"/>
            <a:endParaRPr lang="en-US" altLang="en-US">
              <a:solidFill>
                <a:schemeClr val="tx1"/>
              </a:solidFill>
            </a:endParaRPr>
          </a:p>
          <a:p>
            <a:pPr marL="514350" indent="-514350" algn="just">
              <a:buAutoNum type="arabicPeriod"/>
            </a:pPr>
            <a:r>
              <a:rPr lang="en-US" altLang="en-US">
                <a:solidFill>
                  <a:schemeClr val="tx1"/>
                </a:solidFill>
              </a:rPr>
              <a:t>Model bisnis belum stabil → OJK mengharuskan prospektus sangat detail.</a:t>
            </a:r>
            <a:endParaRPr lang="en-US" altLang="en-US">
              <a:solidFill>
                <a:schemeClr val="tx1"/>
              </a:solidFill>
            </a:endParaRPr>
          </a:p>
          <a:p>
            <a:pPr marL="514350" indent="-514350" algn="just">
              <a:buAutoNum type="arabicPeriod"/>
            </a:pPr>
            <a:r>
              <a:rPr lang="en-US" altLang="en-US">
                <a:solidFill>
                  <a:schemeClr val="tx1"/>
                </a:solidFill>
              </a:rPr>
              <a:t>Aset intangible dominan → sulit penilaian valuasi.</a:t>
            </a:r>
            <a:endParaRPr lang="en-US" altLang="en-US">
              <a:solidFill>
                <a:schemeClr val="tx1"/>
              </a:solidFill>
            </a:endParaRPr>
          </a:p>
          <a:p>
            <a:pPr marL="514350" indent="-514350" algn="just">
              <a:buAutoNum type="arabicPeriod"/>
            </a:pPr>
            <a:r>
              <a:rPr lang="en-US" altLang="en-US">
                <a:solidFill>
                  <a:schemeClr val="tx1"/>
                </a:solidFill>
              </a:rPr>
              <a:t>Risiko operasional besar → syarat tata kelola lebih ketat.</a:t>
            </a:r>
            <a:endParaRPr lang="en-US" altLang="en-US">
              <a:solidFill>
                <a:schemeClr val="tx1"/>
              </a:solidFill>
            </a:endParaRPr>
          </a:p>
          <a:p>
            <a:pPr marL="514350" indent="-514350" algn="just">
              <a:buAutoNum type="arabicPeriod"/>
            </a:pPr>
            <a:r>
              <a:rPr lang="en-US" altLang="en-US">
                <a:solidFill>
                  <a:schemeClr val="tx1"/>
                </a:solidFill>
              </a:rPr>
              <a:t>Struktur saham campuran (biasa, preferen, MVS).</a:t>
            </a:r>
            <a:endParaRPr lang="en-US" altLang="en-US">
              <a:solidFill>
                <a:schemeClr val="tx1"/>
              </a:solidFill>
            </a:endParaRPr>
          </a:p>
          <a:p>
            <a:pPr marL="514350" indent="-514350" algn="just">
              <a:buAutoNum type="arabicPeriod"/>
            </a:pPr>
            <a:r>
              <a:rPr lang="en-US" altLang="en-US">
                <a:solidFill>
                  <a:schemeClr val="tx1"/>
                </a:solidFill>
              </a:rPr>
              <a:t>Ketergantungan pada teknologi → risiko serangan siber.</a:t>
            </a:r>
            <a:endParaRPr lang="en-US" altLang="en-US">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0995" y="741045"/>
            <a:ext cx="8301355" cy="5414010"/>
          </a:xfrm>
        </p:spPr>
        <p:txBody>
          <a:bodyPr>
            <a:noAutofit/>
          </a:bodyPr>
          <a:p>
            <a:pPr algn="ctr"/>
            <a:r>
              <a:rPr lang="en-US" altLang="en-US" sz="2300">
                <a:solidFill>
                  <a:schemeClr val="tx1"/>
                </a:solidFill>
              </a:rPr>
              <a:t>Dasar Hukum IPO Startup </a:t>
            </a:r>
            <a:endParaRPr lang="en-US" altLang="en-US" sz="2300">
              <a:solidFill>
                <a:schemeClr val="tx1"/>
              </a:solidFill>
            </a:endParaRPr>
          </a:p>
          <a:p>
            <a:pPr algn="just"/>
            <a:endParaRPr lang="en-US" altLang="en-US" sz="2300">
              <a:solidFill>
                <a:schemeClr val="tx1"/>
              </a:solidFill>
            </a:endParaRPr>
          </a:p>
          <a:p>
            <a:pPr marL="457200" indent="-457200" algn="just">
              <a:buFont typeface="Arial" panose="020B0604020202020204" pitchFamily="34" charset="0"/>
              <a:buAutoNum type="arabicPeriod"/>
            </a:pPr>
            <a:r>
              <a:rPr lang="en-US" altLang="en-US" sz="2300">
                <a:solidFill>
                  <a:schemeClr val="tx1"/>
                </a:solidFill>
              </a:rPr>
              <a:t>UU 8/1995 tentang Pasar Modal</a:t>
            </a:r>
            <a:endParaRPr lang="en-US" altLang="en-US" sz="2300">
              <a:solidFill>
                <a:schemeClr val="tx1"/>
              </a:solidFill>
            </a:endParaRPr>
          </a:p>
          <a:p>
            <a:pPr marL="457200" indent="-457200" algn="just">
              <a:buFont typeface="Arial" panose="020B0604020202020204" pitchFamily="34" charset="0"/>
              <a:buAutoNum type="arabicPeriod"/>
            </a:pPr>
            <a:r>
              <a:rPr lang="en-US" altLang="en-US" sz="2300">
                <a:solidFill>
                  <a:schemeClr val="tx1"/>
                </a:solidFill>
              </a:rPr>
              <a:t>POJK 22/2021 tentang Saham dengan Hak Suara Multipel (MVS)</a:t>
            </a:r>
            <a:endParaRPr lang="en-US" altLang="en-US" sz="2300">
              <a:solidFill>
                <a:schemeClr val="tx1"/>
              </a:solidFill>
            </a:endParaRPr>
          </a:p>
          <a:p>
            <a:pPr marL="457200" indent="-457200" algn="just">
              <a:buFont typeface="Arial" panose="020B0604020202020204" pitchFamily="34" charset="0"/>
              <a:buAutoNum type="arabicPeriod"/>
            </a:pPr>
            <a:r>
              <a:rPr lang="en-US" altLang="en-US" sz="2300">
                <a:solidFill>
                  <a:schemeClr val="tx1"/>
                </a:solidFill>
              </a:rPr>
              <a:t>POJK 53/POJK.04/2017 – tata cara pernyataan pendaftaran</a:t>
            </a:r>
            <a:endParaRPr lang="en-US" altLang="en-US" sz="2300">
              <a:solidFill>
                <a:schemeClr val="tx1"/>
              </a:solidFill>
            </a:endParaRPr>
          </a:p>
          <a:p>
            <a:pPr marL="457200" indent="-457200" algn="just">
              <a:buFont typeface="Arial" panose="020B0604020202020204" pitchFamily="34" charset="0"/>
              <a:buAutoNum type="arabicPeriod"/>
            </a:pPr>
            <a:r>
              <a:rPr lang="en-US" altLang="en-US" sz="2300">
                <a:solidFill>
                  <a:schemeClr val="tx1"/>
                </a:solidFill>
              </a:rPr>
              <a:t>POJK 22/POJK.04/2017 – bentuk prospektus</a:t>
            </a:r>
            <a:endParaRPr lang="en-US" altLang="en-US" sz="2300">
              <a:solidFill>
                <a:schemeClr val="tx1"/>
              </a:solidFill>
            </a:endParaRPr>
          </a:p>
          <a:p>
            <a:pPr marL="457200" indent="-457200" algn="just">
              <a:buFont typeface="Arial" panose="020B0604020202020204" pitchFamily="34" charset="0"/>
              <a:buAutoNum type="arabicPeriod"/>
            </a:pPr>
            <a:r>
              <a:rPr lang="en-US" altLang="en-US" sz="2300">
                <a:solidFill>
                  <a:schemeClr val="tx1"/>
                </a:solidFill>
              </a:rPr>
              <a:t>Regulasi Bursa Efek Indonesia</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Kategori technology issuer</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Persyaratan aset nett minimum</a:t>
            </a:r>
            <a:endParaRPr lang="en-US" altLang="en-US" sz="2300">
              <a:solidFill>
                <a:schemeClr val="tx1"/>
              </a:solidFill>
            </a:endParaRPr>
          </a:p>
          <a:p>
            <a:pPr algn="just"/>
            <a:endParaRPr lang="en-US" altLang="en-US" sz="2300">
              <a:solidFill>
                <a:schemeClr val="tx1"/>
              </a:solidFill>
            </a:endParaRPr>
          </a:p>
          <a:p>
            <a:pPr algn="just"/>
            <a:endParaRPr lang="en-US" altLang="en-US" sz="230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0995" y="597535"/>
            <a:ext cx="8301355" cy="5414010"/>
          </a:xfrm>
        </p:spPr>
        <p:txBody>
          <a:bodyPr>
            <a:noAutofit/>
          </a:bodyPr>
          <a:p>
            <a:pPr algn="ctr"/>
            <a:r>
              <a:rPr lang="en-US" altLang="en-US" sz="2200">
                <a:solidFill>
                  <a:schemeClr val="tx1"/>
                </a:solidFill>
              </a:rPr>
              <a:t>Studi Kasus IPO Startup Indonesia</a:t>
            </a:r>
            <a:endParaRPr lang="en-US" altLang="en-US" sz="2200">
              <a:solidFill>
                <a:schemeClr val="tx1"/>
              </a:solidFill>
            </a:endParaRPr>
          </a:p>
          <a:p>
            <a:pPr algn="just"/>
            <a:r>
              <a:rPr lang="en-US" altLang="en-US" sz="2200">
                <a:solidFill>
                  <a:schemeClr val="tx1"/>
                </a:solidFill>
              </a:rPr>
              <a:t>1. Bukalapak (2021)</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IPO terbesar saat itu.</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Menggunakan skema saham MVS.</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Menjadi contoh awal penerapan POJK 22/2021.</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2. GOTO (2022)</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Strukturnya kompleks: preferen, biasa, dan MVS.</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VC global seperti Softbank dan Alibaba terlibat.</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Menunjukkan bagaimana startup besar memerlukan arsitektur hukum multinasional.</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Analisis Rio → Pengaturan IPO startup harus mampu mengakomodasi struktur saham yang tidak konvensional</a:t>
            </a:r>
            <a:endParaRPr lang="en-US" altLang="en-US" sz="22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0995" y="525780"/>
            <a:ext cx="8301355" cy="5809615"/>
          </a:xfrm>
        </p:spPr>
        <p:txBody>
          <a:bodyPr>
            <a:noAutofit/>
          </a:bodyPr>
          <a:p>
            <a:pPr algn="ctr"/>
            <a:r>
              <a:rPr lang="en-US" altLang="en-US" sz="2200">
                <a:solidFill>
                  <a:schemeClr val="tx1"/>
                </a:solidFill>
              </a:rPr>
              <a:t>Tantangan Operasional Startup</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Perizinan dan Legalitas Usaha</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OSS-RBA</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Sertifikasi khusus untuk sektor fintech, kesehatan, e-commerce.</a:t>
            </a:r>
            <a:endParaRPr lang="en-US" altLang="en-US" sz="2200">
              <a:solidFill>
                <a:schemeClr val="tx1"/>
              </a:solidFill>
            </a:endParaRPr>
          </a:p>
          <a:p>
            <a:pPr algn="just"/>
            <a:r>
              <a:rPr lang="en-US" altLang="en-US" sz="2200">
                <a:solidFill>
                  <a:schemeClr val="tx1"/>
                </a:solidFill>
              </a:rPr>
              <a:t>Pajak Startup</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Banyak startup gagal karena salah mengelola pajak.</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Menurut Rio, kesalahan pengelolaan pajak sering menjadi sumber sengketa.</a:t>
            </a:r>
            <a:endParaRPr lang="en-US" altLang="en-US" sz="2200">
              <a:solidFill>
                <a:schemeClr val="tx1"/>
              </a:solidFill>
            </a:endParaRPr>
          </a:p>
          <a:p>
            <a:pPr algn="just"/>
            <a:r>
              <a:rPr lang="en-US" altLang="en-US" sz="2200">
                <a:solidFill>
                  <a:schemeClr val="tx1"/>
                </a:solidFill>
              </a:rPr>
              <a:t>Perlindungan Konsumen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Startup digital rentan komplain dan dispute transaction.</a:t>
            </a:r>
            <a:endParaRPr lang="en-US" altLang="en-US" sz="2200">
              <a:solidFill>
                <a:schemeClr val="tx1"/>
              </a:solidFill>
            </a:endParaRPr>
          </a:p>
          <a:p>
            <a:pPr algn="just">
              <a:buFont typeface="Arial" panose="020B0604020202020204" pitchFamily="34" charset="0"/>
            </a:pPr>
            <a:r>
              <a:rPr lang="en-US" altLang="en-US" sz="2200">
                <a:solidFill>
                  <a:schemeClr val="tx1"/>
                </a:solidFill>
              </a:rPr>
              <a:t>Perlindungan Data Pribadi</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UU 27/2022 menjadi dasar utama.</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Pelanggaran data dapat berdampak pada kepercayaan investor.</a:t>
            </a:r>
            <a:endParaRPr lang="en-US" altLang="en-US" sz="2200">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0995" y="525780"/>
            <a:ext cx="8301355" cy="5809615"/>
          </a:xfrm>
        </p:spPr>
        <p:txBody>
          <a:bodyPr>
            <a:noAutofit/>
          </a:bodyPr>
          <a:p>
            <a:pPr algn="just"/>
            <a:r>
              <a:rPr lang="en-US" altLang="en-US" sz="2200">
                <a:solidFill>
                  <a:schemeClr val="tx1"/>
                </a:solidFill>
              </a:rPr>
              <a:t>5. Pengelolaan Risiko Operasional</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Fraud, cyberattack, human error.</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Wajib melakukan audit internal berkala.</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6. Hak Kekayaan Intelektual - Startup wajib melindungi:</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Merek</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Source code (hak cipta)</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Algoritma (rahasia dagang)</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Teknologi (paten)</a:t>
            </a:r>
            <a:endParaRPr lang="en-US" altLang="en-US" sz="220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0995" y="525780"/>
            <a:ext cx="8301355" cy="5809615"/>
          </a:xfrm>
        </p:spPr>
        <p:txBody>
          <a:bodyPr>
            <a:noAutofit/>
          </a:bodyPr>
          <a:p>
            <a:pPr algn="ctr"/>
            <a:r>
              <a:rPr lang="en-US" altLang="en-US" sz="2200">
                <a:solidFill>
                  <a:schemeClr val="tx1"/>
                </a:solidFill>
              </a:rPr>
              <a:t>Peran Due Diligence dalam Startup</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Menurut Rio, legal due diligence adalah kunci utama sebelum investor masuk, meliputi:</a:t>
            </a:r>
            <a:endParaRPr lang="en-US" altLang="en-US" sz="2200">
              <a:solidFill>
                <a:schemeClr val="tx1"/>
              </a:solidFill>
            </a:endParaRPr>
          </a:p>
          <a:p>
            <a:pPr marL="457200" indent="-457200" algn="just">
              <a:buAutoNum type="arabicPeriod"/>
            </a:pPr>
            <a:r>
              <a:rPr lang="en-US" altLang="en-US" sz="2200">
                <a:solidFill>
                  <a:schemeClr val="tx1"/>
                </a:solidFill>
              </a:rPr>
              <a:t>Struktur kepemilikan saham,</a:t>
            </a:r>
            <a:endParaRPr lang="en-US" altLang="en-US" sz="2200">
              <a:solidFill>
                <a:schemeClr val="tx1"/>
              </a:solidFill>
            </a:endParaRPr>
          </a:p>
          <a:p>
            <a:pPr marL="457200" indent="-457200" algn="just">
              <a:buAutoNum type="arabicPeriod"/>
            </a:pPr>
            <a:r>
              <a:rPr lang="en-US" altLang="en-US" sz="2200">
                <a:solidFill>
                  <a:schemeClr val="tx1"/>
                </a:solidFill>
              </a:rPr>
              <a:t>Kepatuhan hukum,</a:t>
            </a:r>
            <a:endParaRPr lang="en-US" altLang="en-US" sz="2200">
              <a:solidFill>
                <a:schemeClr val="tx1"/>
              </a:solidFill>
            </a:endParaRPr>
          </a:p>
          <a:p>
            <a:pPr marL="457200" indent="-457200" algn="just">
              <a:buAutoNum type="arabicPeriod"/>
            </a:pPr>
            <a:r>
              <a:rPr lang="en-US" altLang="en-US" sz="2200">
                <a:solidFill>
                  <a:schemeClr val="tx1"/>
                </a:solidFill>
              </a:rPr>
              <a:t>Risiko litigasi,</a:t>
            </a:r>
            <a:endParaRPr lang="en-US" altLang="en-US" sz="2200">
              <a:solidFill>
                <a:schemeClr val="tx1"/>
              </a:solidFill>
            </a:endParaRPr>
          </a:p>
          <a:p>
            <a:pPr marL="457200" indent="-457200" algn="just">
              <a:buAutoNum type="arabicPeriod"/>
            </a:pPr>
            <a:r>
              <a:rPr lang="en-US" altLang="en-US" sz="2200">
                <a:solidFill>
                  <a:schemeClr val="tx1"/>
                </a:solidFill>
              </a:rPr>
              <a:t>Legalitas aset,</a:t>
            </a:r>
            <a:endParaRPr lang="en-US" altLang="en-US" sz="2200">
              <a:solidFill>
                <a:schemeClr val="tx1"/>
              </a:solidFill>
            </a:endParaRPr>
          </a:p>
          <a:p>
            <a:pPr marL="457200" indent="-457200" algn="just">
              <a:buAutoNum type="arabicPeriod"/>
            </a:pPr>
            <a:r>
              <a:rPr lang="en-US" altLang="en-US" sz="2200">
                <a:solidFill>
                  <a:schemeClr val="tx1"/>
                </a:solidFill>
              </a:rPr>
              <a:t>Perlindungan data,</a:t>
            </a:r>
            <a:endParaRPr lang="en-US" altLang="en-US" sz="2200">
              <a:solidFill>
                <a:schemeClr val="tx1"/>
              </a:solidFill>
            </a:endParaRPr>
          </a:p>
          <a:p>
            <a:pPr marL="457200" indent="-457200" algn="just">
              <a:buAutoNum type="arabicPeriod"/>
            </a:pPr>
            <a:r>
              <a:rPr lang="en-US" altLang="en-US" sz="2200">
                <a:solidFill>
                  <a:schemeClr val="tx1"/>
                </a:solidFill>
              </a:rPr>
              <a:t>Validitas hak kekayaan intelektual.</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Startup sering gagal mendapatkan pendanaan karena dokumen tidak rapi atau ada potensi sengketa.</a:t>
            </a:r>
            <a:endParaRPr lang="en-US" altLang="en-US" sz="2200">
              <a:solidFill>
                <a:schemeClr val="tx1"/>
              </a:solidFill>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40995" y="525780"/>
            <a:ext cx="8301355" cy="5809615"/>
          </a:xfrm>
        </p:spPr>
        <p:txBody>
          <a:bodyPr>
            <a:noAutofit/>
          </a:bodyPr>
          <a:p>
            <a:pPr algn="ctr"/>
            <a:r>
              <a:rPr lang="en-US" altLang="en-US" sz="2200">
                <a:solidFill>
                  <a:schemeClr val="tx1"/>
                </a:solidFill>
              </a:rPr>
              <a:t>Studi Kasus Dinamika Operasional Startup</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Kasus: Startup X (fintech lending) gagal bayar.</a:t>
            </a:r>
            <a:endParaRPr lang="en-US" altLang="en-US" sz="2200">
              <a:solidFill>
                <a:schemeClr val="tx1"/>
              </a:solidFill>
            </a:endParaRPr>
          </a:p>
          <a:p>
            <a:pPr algn="just"/>
            <a:r>
              <a:rPr lang="en-US" altLang="en-US" sz="2200">
                <a:solidFill>
                  <a:schemeClr val="tx1"/>
                </a:solidFill>
              </a:rPr>
              <a:t>Masalah hukum yang ditemukan:</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Penyalahgunaan dana pengguna → melanggar POJK Fintech.</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Data pribadi bocor → melanggar UU PDP.</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Founder tidak memiliki vesting sehingga keluar sebelum operasional stabil.</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Perjanjian tidak lengkap → investor tidak dapat mengeksekusi haknya.</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Rio menyimpulkan bahwa kegagalan sering bukan karena teknologi, tetapi ketidakmatangan struktur hukum.</a:t>
            </a:r>
            <a:endParaRPr lang="en-US" altLang="en-US" sz="220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9725" y="477520"/>
            <a:ext cx="8449310" cy="5631815"/>
          </a:xfrm>
        </p:spPr>
        <p:txBody>
          <a:bodyPr>
            <a:noAutofit/>
          </a:bodyPr>
          <a:lstStyle/>
          <a:p>
            <a:pPr algn="ctr">
              <a:lnSpc>
                <a:spcPct val="150000"/>
              </a:lnSpc>
              <a:buFont typeface="Wingdings" panose="05000000000000000000" charset="0"/>
            </a:pPr>
            <a:r>
              <a:rPr lang="en-US" altLang="en-US" sz="2100" dirty="0">
                <a:solidFill>
                  <a:schemeClr val="tx1"/>
                </a:solidFill>
              </a:rPr>
              <a:t>Menurut Rio, tiga pilar utama pengelolaan startup</a:t>
            </a:r>
            <a:endParaRPr lang="en-US" altLang="en-US" sz="2100" dirty="0">
              <a:solidFill>
                <a:schemeClr val="tx1"/>
              </a:solidFill>
            </a:endParaRPr>
          </a:p>
          <a:p>
            <a:pPr algn="just">
              <a:lnSpc>
                <a:spcPct val="150000"/>
              </a:lnSpc>
              <a:buFont typeface="Wingdings" panose="05000000000000000000" charset="0"/>
            </a:pPr>
            <a:endParaRPr lang="en-US" altLang="en-US" sz="2100" dirty="0">
              <a:solidFill>
                <a:schemeClr val="tx1"/>
              </a:solidFill>
            </a:endParaRPr>
          </a:p>
          <a:p>
            <a:pPr algn="just">
              <a:lnSpc>
                <a:spcPct val="150000"/>
              </a:lnSpc>
              <a:buFont typeface="Wingdings" panose="05000000000000000000" charset="0"/>
            </a:pPr>
            <a:r>
              <a:rPr lang="en-US" altLang="en-US" sz="2100" dirty="0">
                <a:solidFill>
                  <a:schemeClr val="tx1"/>
                </a:solidFill>
              </a:rPr>
              <a:t>Legal Structure → bentuk badan usaha, kepemilikan, kewenangan.</a:t>
            </a:r>
            <a:endParaRPr lang="en-US" altLang="en-US" sz="2100" dirty="0">
              <a:solidFill>
                <a:schemeClr val="tx1"/>
              </a:solidFill>
            </a:endParaRPr>
          </a:p>
          <a:p>
            <a:pPr algn="just">
              <a:lnSpc>
                <a:spcPct val="150000"/>
              </a:lnSpc>
              <a:buFont typeface="Wingdings" panose="05000000000000000000" charset="0"/>
            </a:pPr>
            <a:endParaRPr lang="en-US" altLang="en-US" sz="2100" dirty="0">
              <a:solidFill>
                <a:schemeClr val="tx1"/>
              </a:solidFill>
            </a:endParaRPr>
          </a:p>
          <a:p>
            <a:pPr algn="just">
              <a:lnSpc>
                <a:spcPct val="150000"/>
              </a:lnSpc>
              <a:buFont typeface="Wingdings" panose="05000000000000000000" charset="0"/>
            </a:pPr>
            <a:r>
              <a:rPr lang="en-US" altLang="en-US" sz="2100" dirty="0">
                <a:solidFill>
                  <a:schemeClr val="tx1"/>
                </a:solidFill>
              </a:rPr>
              <a:t>Financial Structure → pendanaan bertahap, instrumen investasi, valuasi.</a:t>
            </a:r>
            <a:endParaRPr lang="en-US" altLang="en-US" sz="2100" dirty="0">
              <a:solidFill>
                <a:schemeClr val="tx1"/>
              </a:solidFill>
            </a:endParaRPr>
          </a:p>
          <a:p>
            <a:pPr algn="just">
              <a:lnSpc>
                <a:spcPct val="150000"/>
              </a:lnSpc>
              <a:buFont typeface="Wingdings" panose="05000000000000000000" charset="0"/>
            </a:pPr>
            <a:endParaRPr lang="en-US" altLang="en-US" sz="2100" dirty="0">
              <a:solidFill>
                <a:schemeClr val="tx1"/>
              </a:solidFill>
            </a:endParaRPr>
          </a:p>
          <a:p>
            <a:pPr algn="just">
              <a:lnSpc>
                <a:spcPct val="150000"/>
              </a:lnSpc>
              <a:buFont typeface="Wingdings" panose="05000000000000000000" charset="0"/>
            </a:pPr>
            <a:r>
              <a:rPr lang="en-US" altLang="en-US" sz="2100" dirty="0">
                <a:solidFill>
                  <a:schemeClr val="tx1"/>
                </a:solidFill>
              </a:rPr>
              <a:t>Operational Governance → tata kelola, kepatuhan, perlindungan konsumen &amp; data.</a:t>
            </a:r>
            <a:endParaRPr lang="en-US" altLang="en-US" sz="2100" dirty="0">
              <a:solidFill>
                <a:schemeClr val="tx1"/>
              </a:solidFill>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29235" y="477520"/>
            <a:ext cx="8735695" cy="5706745"/>
          </a:xfrm>
        </p:spPr>
        <p:txBody>
          <a:bodyPr>
            <a:noAutofit/>
          </a:bodyPr>
          <a:lstStyle/>
          <a:p>
            <a:pPr algn="ctr">
              <a:lnSpc>
                <a:spcPct val="150000"/>
              </a:lnSpc>
              <a:buFont typeface="+mj-lt"/>
            </a:pPr>
            <a:r>
              <a:rPr lang="en-US" altLang="en-US" sz="2300" dirty="0">
                <a:solidFill>
                  <a:schemeClr val="tx1"/>
                </a:solidFill>
              </a:rPr>
              <a:t>Karakter Hukum Startup</a:t>
            </a:r>
            <a:endParaRPr lang="en-US" altLang="en-US" sz="2300" dirty="0">
              <a:solidFill>
                <a:schemeClr val="tx1"/>
              </a:solidFill>
            </a:endParaRPr>
          </a:p>
          <a:p>
            <a:pPr algn="just">
              <a:lnSpc>
                <a:spcPct val="150000"/>
              </a:lnSpc>
              <a:buFont typeface="+mj-lt"/>
            </a:pPr>
            <a:r>
              <a:rPr lang="en-US" altLang="en-US" sz="2300" dirty="0">
                <a:solidFill>
                  <a:schemeClr val="tx1"/>
                </a:solidFill>
              </a:rPr>
              <a:t>Startup berbeda secara fundamental dari perusahaan biasa:</a:t>
            </a:r>
            <a:endParaRPr lang="en-US" altLang="en-US" sz="2300" dirty="0">
              <a:solidFill>
                <a:schemeClr val="tx1"/>
              </a:solidFill>
            </a:endParaRPr>
          </a:p>
          <a:p>
            <a:pPr marL="457200" indent="-457200" algn="just">
              <a:lnSpc>
                <a:spcPct val="150000"/>
              </a:lnSpc>
              <a:buFont typeface="+mj-lt"/>
              <a:buAutoNum type="arabicPeriod"/>
            </a:pPr>
            <a:r>
              <a:rPr lang="en-US" altLang="en-US" sz="2300" dirty="0">
                <a:solidFill>
                  <a:schemeClr val="tx1"/>
                </a:solidFill>
              </a:rPr>
              <a:t>High Risk – High Growth</a:t>
            </a:r>
            <a:endParaRPr lang="en-US" altLang="en-US" sz="2300" dirty="0">
              <a:solidFill>
                <a:schemeClr val="tx1"/>
              </a:solidFill>
            </a:endParaRPr>
          </a:p>
          <a:p>
            <a:pPr marL="342900" indent="-342900" algn="just">
              <a:lnSpc>
                <a:spcPct val="150000"/>
              </a:lnSpc>
              <a:buFont typeface="Arial" panose="020B0604020202020204" pitchFamily="34" charset="0"/>
              <a:buChar char="•"/>
            </a:pPr>
            <a:r>
              <a:rPr lang="en-US" altLang="en-US" sz="2300" dirty="0">
                <a:solidFill>
                  <a:schemeClr val="tx1"/>
                </a:solidFill>
              </a:rPr>
              <a:t>Siklus hidup cepat.</a:t>
            </a:r>
            <a:endParaRPr lang="en-US" altLang="en-US" sz="2300" dirty="0">
              <a:solidFill>
                <a:schemeClr val="tx1"/>
              </a:solidFill>
            </a:endParaRPr>
          </a:p>
          <a:p>
            <a:pPr marL="342900" indent="-342900" algn="just">
              <a:lnSpc>
                <a:spcPct val="150000"/>
              </a:lnSpc>
              <a:buFont typeface="Arial" panose="020B0604020202020204" pitchFamily="34" charset="0"/>
              <a:buChar char="•"/>
            </a:pPr>
            <a:r>
              <a:rPr lang="en-US" altLang="en-US" sz="2300" dirty="0">
                <a:solidFill>
                  <a:schemeClr val="tx1"/>
                </a:solidFill>
              </a:rPr>
              <a:t>Tingkat kegagalan tinggi → memerlukan mitigasi kontraktual.</a:t>
            </a:r>
            <a:endParaRPr lang="en-US" altLang="en-US" sz="2300" dirty="0">
              <a:solidFill>
                <a:schemeClr val="tx1"/>
              </a:solidFill>
            </a:endParaRPr>
          </a:p>
          <a:p>
            <a:pPr algn="just">
              <a:lnSpc>
                <a:spcPct val="150000"/>
              </a:lnSpc>
              <a:buFont typeface="+mj-lt"/>
            </a:pPr>
            <a:r>
              <a:rPr lang="en-US" altLang="en-US" sz="2300" dirty="0">
                <a:solidFill>
                  <a:schemeClr val="tx1"/>
                </a:solidFill>
              </a:rPr>
              <a:t>2. Rapid Scaling</a:t>
            </a:r>
            <a:endParaRPr lang="en-US" altLang="en-US" sz="2300" dirty="0">
              <a:solidFill>
                <a:schemeClr val="tx1"/>
              </a:solidFill>
            </a:endParaRPr>
          </a:p>
          <a:p>
            <a:pPr marL="342900" indent="-342900" algn="just">
              <a:lnSpc>
                <a:spcPct val="150000"/>
              </a:lnSpc>
              <a:buFont typeface="Arial" panose="020B0604020202020204" pitchFamily="34" charset="0"/>
              <a:buChar char="•"/>
            </a:pPr>
            <a:r>
              <a:rPr lang="en-US" altLang="en-US" sz="2300" dirty="0">
                <a:solidFill>
                  <a:schemeClr val="tx1"/>
                </a:solidFill>
              </a:rPr>
              <a:t>Model bisnis harus mampu berkembang secara eksponensial.</a:t>
            </a:r>
            <a:endParaRPr lang="en-US" altLang="en-US" sz="2300" dirty="0">
              <a:solidFill>
                <a:schemeClr val="tx1"/>
              </a:solidFill>
            </a:endParaRPr>
          </a:p>
          <a:p>
            <a:pPr marL="342900" indent="-342900" algn="just">
              <a:lnSpc>
                <a:spcPct val="150000"/>
              </a:lnSpc>
              <a:buFont typeface="Arial" panose="020B0604020202020204" pitchFamily="34" charset="0"/>
              <a:buChar char="•"/>
            </a:pPr>
            <a:r>
              <a:rPr lang="en-US" altLang="en-US" sz="2300" dirty="0">
                <a:solidFill>
                  <a:schemeClr val="tx1"/>
                </a:solidFill>
              </a:rPr>
              <a:t>Perubahan strategi dapat berlangsung dalam hitungan minggu.</a:t>
            </a:r>
            <a:endParaRPr lang="en-US" altLang="en-US" sz="2300" dirty="0">
              <a:solidFill>
                <a:schemeClr val="tx1"/>
              </a:solidFill>
            </a:endParaRPr>
          </a:p>
          <a:p>
            <a:pPr algn="just">
              <a:lnSpc>
                <a:spcPct val="150000"/>
              </a:lnSpc>
              <a:buFont typeface="+mj-lt"/>
            </a:pPr>
            <a:endParaRPr lang="en-US" altLang="en-US" sz="2300" dirty="0">
              <a:solidFill>
                <a:schemeClr val="tx1"/>
              </a:solidFill>
            </a:endParaRPr>
          </a:p>
          <a:p>
            <a:pPr algn="just">
              <a:lnSpc>
                <a:spcPct val="150000"/>
              </a:lnSpc>
              <a:buFont typeface="+mj-lt"/>
            </a:pPr>
            <a:endParaRPr lang="en-US" altLang="en-US" sz="23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26085" y="621030"/>
            <a:ext cx="8208645" cy="5631815"/>
          </a:xfrm>
        </p:spPr>
        <p:txBody>
          <a:bodyPr>
            <a:noAutofit/>
          </a:bodyPr>
          <a:lstStyle/>
          <a:p>
            <a:pPr algn="just">
              <a:lnSpc>
                <a:spcPct val="150000"/>
              </a:lnSpc>
              <a:buFont typeface="Wingdings" panose="05000000000000000000" charset="0"/>
            </a:pPr>
            <a:r>
              <a:rPr lang="en-US" altLang="en-US" sz="2000" dirty="0">
                <a:solidFill>
                  <a:schemeClr val="tx1"/>
                </a:solidFill>
              </a:rPr>
              <a:t>3. Struktur Kepemilikan Fleksibel</a:t>
            </a:r>
            <a:endParaRPr lang="en-US" altLang="en-US" sz="2000" dirty="0">
              <a:solidFill>
                <a:schemeClr val="tx1"/>
              </a:solidFill>
            </a:endParaRPr>
          </a:p>
          <a:p>
            <a:pPr marL="342900" indent="-342900" algn="just">
              <a:lnSpc>
                <a:spcPct val="150000"/>
              </a:lnSpc>
              <a:buFont typeface="Arial" panose="020B0604020202020204" pitchFamily="34" charset="0"/>
              <a:buChar char="•"/>
            </a:pPr>
            <a:r>
              <a:rPr lang="en-US" altLang="en-US" sz="2000" dirty="0">
                <a:solidFill>
                  <a:schemeClr val="tx1"/>
                </a:solidFill>
              </a:rPr>
              <a:t>Investor masuk &amp; keluar dengan cepat.</a:t>
            </a:r>
            <a:endParaRPr lang="en-US" altLang="en-US" sz="2000" dirty="0">
              <a:solidFill>
                <a:schemeClr val="tx1"/>
              </a:solidFill>
            </a:endParaRPr>
          </a:p>
          <a:p>
            <a:pPr marL="342900" indent="-342900" algn="just">
              <a:lnSpc>
                <a:spcPct val="150000"/>
              </a:lnSpc>
              <a:buFont typeface="Arial" panose="020B0604020202020204" pitchFamily="34" charset="0"/>
              <a:buChar char="•"/>
            </a:pPr>
            <a:r>
              <a:rPr lang="en-US" altLang="en-US" sz="2000" dirty="0">
                <a:solidFill>
                  <a:schemeClr val="tx1"/>
                </a:solidFill>
              </a:rPr>
              <a:t>Saham founder dapat terdilusi atau diatur ulang melalui vesting.</a:t>
            </a:r>
            <a:endParaRPr lang="en-US" altLang="en-US" sz="2000" dirty="0">
              <a:solidFill>
                <a:schemeClr val="tx1"/>
              </a:solidFill>
            </a:endParaRPr>
          </a:p>
          <a:p>
            <a:pPr algn="just">
              <a:lnSpc>
                <a:spcPct val="150000"/>
              </a:lnSpc>
              <a:buFont typeface="Wingdings" panose="05000000000000000000" charset="0"/>
            </a:pPr>
            <a:endParaRPr lang="en-US" altLang="en-US" sz="2000" dirty="0">
              <a:solidFill>
                <a:schemeClr val="tx1"/>
              </a:solidFill>
            </a:endParaRPr>
          </a:p>
          <a:p>
            <a:pPr algn="just">
              <a:lnSpc>
                <a:spcPct val="150000"/>
              </a:lnSpc>
              <a:buFont typeface="Wingdings" panose="05000000000000000000" charset="0"/>
            </a:pPr>
            <a:r>
              <a:rPr lang="en-US" altLang="en-US" sz="2000" dirty="0">
                <a:solidFill>
                  <a:schemeClr val="tx1"/>
                </a:solidFill>
              </a:rPr>
              <a:t>4. Ketergantungan pada Aset Intangible</a:t>
            </a:r>
            <a:endParaRPr lang="en-US" altLang="en-US" sz="2000" dirty="0">
              <a:solidFill>
                <a:schemeClr val="tx1"/>
              </a:solidFill>
            </a:endParaRPr>
          </a:p>
          <a:p>
            <a:pPr marL="342900" indent="-342900" algn="just">
              <a:lnSpc>
                <a:spcPct val="150000"/>
              </a:lnSpc>
              <a:buFont typeface="Arial" panose="020B0604020202020204" pitchFamily="34" charset="0"/>
              <a:buChar char="•"/>
            </a:pPr>
            <a:r>
              <a:rPr lang="en-US" altLang="en-US" sz="2000" dirty="0">
                <a:solidFill>
                  <a:schemeClr val="tx1"/>
                </a:solidFill>
              </a:rPr>
              <a:t>HKI, software code, data user lebih bernilai daripada aset fisik.</a:t>
            </a:r>
            <a:endParaRPr lang="en-US" altLang="en-US" sz="2000" dirty="0">
              <a:solidFill>
                <a:schemeClr val="tx1"/>
              </a:solidFill>
            </a:endParaRPr>
          </a:p>
          <a:p>
            <a:pPr marL="342900" indent="-342900" algn="just">
              <a:lnSpc>
                <a:spcPct val="150000"/>
              </a:lnSpc>
              <a:buFont typeface="Arial" panose="020B0604020202020204" pitchFamily="34" charset="0"/>
              <a:buChar char="•"/>
            </a:pPr>
            <a:r>
              <a:rPr lang="en-US" altLang="en-US" sz="2000" dirty="0">
                <a:solidFill>
                  <a:schemeClr val="tx1"/>
                </a:solidFill>
              </a:rPr>
              <a:t>Risiko sengketa HKI sangat tinggi.</a:t>
            </a:r>
            <a:endParaRPr lang="en-US" altLang="en-US" sz="20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334010"/>
            <a:ext cx="8573135" cy="6014085"/>
          </a:xfrm>
        </p:spPr>
        <p:txBody>
          <a:bodyPr>
            <a:noAutofit/>
          </a:bodyPr>
          <a:lstStyle/>
          <a:p>
            <a:pPr algn="ctr">
              <a:lnSpc>
                <a:spcPct val="150000"/>
              </a:lnSpc>
              <a:buFont typeface="Wingdings" panose="05000000000000000000" charset="0"/>
            </a:pPr>
            <a:r>
              <a:rPr lang="en-US" altLang="en-US" sz="2000" dirty="0">
                <a:solidFill>
                  <a:schemeClr val="tx1"/>
                </a:solidFill>
              </a:rPr>
              <a:t>Dasar Hukum Utama Startup</a:t>
            </a:r>
            <a:endParaRPr lang="en-US" altLang="en-US" sz="2000" dirty="0">
              <a:solidFill>
                <a:schemeClr val="tx1"/>
              </a:solidFill>
            </a:endParaRPr>
          </a:p>
          <a:p>
            <a:pPr algn="just">
              <a:lnSpc>
                <a:spcPct val="150000"/>
              </a:lnSpc>
              <a:buFont typeface="Wingdings" panose="05000000000000000000" charset="0"/>
            </a:pPr>
            <a:r>
              <a:rPr lang="en-US" altLang="en-US" sz="2000" dirty="0">
                <a:solidFill>
                  <a:schemeClr val="tx1"/>
                </a:solidFill>
              </a:rPr>
              <a:t>Pengelolaan startup tidak memiliki satu payung hukum tunggal, tetapi merujuk pada:</a:t>
            </a:r>
            <a:endParaRPr lang="en-US" altLang="en-US" sz="2000" dirty="0">
              <a:solidFill>
                <a:schemeClr val="tx1"/>
              </a:solidFill>
            </a:endParaRPr>
          </a:p>
          <a:p>
            <a:pPr algn="just">
              <a:lnSpc>
                <a:spcPct val="150000"/>
              </a:lnSpc>
              <a:buFont typeface="Wingdings" panose="05000000000000000000" charset="0"/>
            </a:pPr>
            <a:r>
              <a:rPr lang="en-US" altLang="en-US" sz="2000" dirty="0">
                <a:solidFill>
                  <a:schemeClr val="tx1"/>
                </a:solidFill>
              </a:rPr>
              <a:t>UU No. 40/2007 tentang Perseroan Terbatas</a:t>
            </a:r>
            <a:endParaRPr lang="en-US" altLang="en-US" sz="2000" dirty="0">
              <a:solidFill>
                <a:schemeClr val="tx1"/>
              </a:solidFill>
            </a:endParaRPr>
          </a:p>
          <a:p>
            <a:pPr marL="342900" indent="-342900" algn="just">
              <a:lnSpc>
                <a:spcPct val="150000"/>
              </a:lnSpc>
              <a:buFont typeface="Arial" panose="020B0604020202020204" pitchFamily="34" charset="0"/>
              <a:buChar char="•"/>
            </a:pPr>
            <a:r>
              <a:rPr lang="en-US" altLang="en-US" sz="2000" dirty="0">
                <a:solidFill>
                  <a:schemeClr val="tx1"/>
                </a:solidFill>
              </a:rPr>
              <a:t>Dasar semua operasional badan usaha.</a:t>
            </a:r>
            <a:endParaRPr lang="en-US" altLang="en-US" sz="2000" dirty="0">
              <a:solidFill>
                <a:schemeClr val="tx1"/>
              </a:solidFill>
            </a:endParaRPr>
          </a:p>
          <a:p>
            <a:pPr marL="342900" indent="-342900" algn="just">
              <a:lnSpc>
                <a:spcPct val="150000"/>
              </a:lnSpc>
              <a:buFont typeface="Arial" panose="020B0604020202020204" pitchFamily="34" charset="0"/>
              <a:buChar char="•"/>
            </a:pPr>
            <a:r>
              <a:rPr lang="en-US" altLang="en-US" sz="2000" dirty="0">
                <a:solidFill>
                  <a:schemeClr val="tx1"/>
                </a:solidFill>
              </a:rPr>
              <a:t>Mengatur struktur organ perusahaan: RUPS – Direksi – Komisaris.</a:t>
            </a:r>
            <a:endParaRPr lang="en-US" altLang="en-US" sz="2000" dirty="0">
              <a:solidFill>
                <a:schemeClr val="tx1"/>
              </a:solidFill>
            </a:endParaRPr>
          </a:p>
          <a:p>
            <a:pPr algn="just">
              <a:lnSpc>
                <a:spcPct val="150000"/>
              </a:lnSpc>
              <a:buFont typeface="Wingdings" panose="05000000000000000000" charset="0"/>
            </a:pPr>
            <a:r>
              <a:rPr lang="en-US" altLang="en-US" sz="2000" dirty="0">
                <a:solidFill>
                  <a:schemeClr val="tx1"/>
                </a:solidFill>
              </a:rPr>
              <a:t>PP No. 29/2016</a:t>
            </a:r>
            <a:endParaRPr lang="en-US" altLang="en-US" sz="2000" dirty="0">
              <a:solidFill>
                <a:schemeClr val="tx1"/>
              </a:solidFill>
            </a:endParaRPr>
          </a:p>
          <a:p>
            <a:pPr marL="342900" indent="-342900" algn="just">
              <a:lnSpc>
                <a:spcPct val="150000"/>
              </a:lnSpc>
              <a:buFont typeface="Arial" panose="020B0604020202020204" pitchFamily="34" charset="0"/>
              <a:buChar char="•"/>
            </a:pPr>
            <a:r>
              <a:rPr lang="en-US" altLang="en-US" sz="2000" dirty="0">
                <a:solidFill>
                  <a:schemeClr val="tx1"/>
                </a:solidFill>
              </a:rPr>
              <a:t>Relaksasi modal dasar PT sehingga startup lebih mudah berdiri.</a:t>
            </a:r>
            <a:endParaRPr lang="en-US" altLang="en-US" sz="2000" dirty="0">
              <a:solidFill>
                <a:schemeClr val="tx1"/>
              </a:solidFill>
            </a:endParaRPr>
          </a:p>
          <a:p>
            <a:pPr algn="just">
              <a:lnSpc>
                <a:spcPct val="150000"/>
              </a:lnSpc>
              <a:buFont typeface="Wingdings" panose="05000000000000000000" charset="0"/>
            </a:pPr>
            <a:r>
              <a:rPr lang="en-US" altLang="en-US" sz="2000" dirty="0">
                <a:solidFill>
                  <a:schemeClr val="tx1"/>
                </a:solidFill>
              </a:rPr>
              <a:t>UU No. 4/2023 (P2SK)</a:t>
            </a:r>
            <a:endParaRPr lang="en-US" altLang="en-US" sz="2000" dirty="0">
              <a:solidFill>
                <a:schemeClr val="tx1"/>
              </a:solidFill>
            </a:endParaRPr>
          </a:p>
          <a:p>
            <a:pPr marL="342900" indent="-342900" algn="just">
              <a:lnSpc>
                <a:spcPct val="150000"/>
              </a:lnSpc>
              <a:buFont typeface="Arial" panose="020B0604020202020204" pitchFamily="34" charset="0"/>
              <a:buChar char="•"/>
            </a:pPr>
            <a:r>
              <a:rPr lang="en-US" altLang="en-US" sz="2000" dirty="0">
                <a:solidFill>
                  <a:schemeClr val="tx1"/>
                </a:solidFill>
              </a:rPr>
              <a:t>Regulator dapat menciptakan instrumen investasi baru, termasuk fintech &amp; securities crowdfunding.</a:t>
            </a:r>
            <a:endParaRPr lang="en-US" altLang="en-US" sz="2000" dirty="0">
              <a:solidFill>
                <a:schemeClr val="tx1"/>
              </a:solidFill>
            </a:endParaRPr>
          </a:p>
          <a:p>
            <a:pPr marL="342900" indent="-342900" algn="just">
              <a:lnSpc>
                <a:spcPct val="150000"/>
              </a:lnSpc>
              <a:buFont typeface="Arial" panose="020B0604020202020204" pitchFamily="34" charset="0"/>
              <a:buChar char="•"/>
            </a:pPr>
            <a:r>
              <a:rPr lang="en-US" altLang="en-US" sz="2000" dirty="0">
                <a:solidFill>
                  <a:schemeClr val="tx1"/>
                </a:solidFill>
              </a:rPr>
              <a:t>Memperkuat perlindungan investor.</a:t>
            </a:r>
            <a:endParaRPr lang="en-US" altLang="en-US" sz="2000" dirty="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0200" y="650875"/>
            <a:ext cx="8458835" cy="5390515"/>
          </a:xfrm>
        </p:spPr>
        <p:txBody>
          <a:bodyPr>
            <a:noAutofit/>
          </a:bodyPr>
          <a:lstStyle/>
          <a:p>
            <a:pPr algn="just">
              <a:lnSpc>
                <a:spcPct val="120000"/>
              </a:lnSpc>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4. UU Pasar Modal dan POJK terkait IPO</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120000"/>
              </a:lnSpc>
            </a:pP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120000"/>
              </a:lnSpc>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5. Regulasi Sektoral</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HKI</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Perlindungan Konsumen</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UU PDP 2022</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342900" indent="-342900" algn="just">
              <a:lnSpc>
                <a:spcPct val="120000"/>
              </a:lnSpc>
              <a:buFont typeface="Arial" panose="020B0604020202020204" pitchFamily="34" charset="0"/>
              <a:buChar char="•"/>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POJK Fintech (untuk startup fintech)</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120000"/>
              </a:lnSpc>
            </a:pP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just">
              <a:lnSpc>
                <a:spcPct val="120000"/>
              </a:lnSpc>
            </a:pPr>
            <a:r>
              <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rPr>
              <a:t>Rio menyebut bahwa startup hidup dalam ekosistem multi-regulasi, sehingga tantangan utama adalah kepastian dan konsistensi hukum.</a:t>
            </a:r>
            <a:endParaRPr lang="en-US" altLang="en-US" sz="1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5905" y="508000"/>
            <a:ext cx="8630920" cy="5512435"/>
          </a:xfrm>
        </p:spPr>
        <p:txBody>
          <a:bodyPr>
            <a:noAutofit/>
          </a:bodyPr>
          <a:lstStyle/>
          <a:p>
            <a:pPr algn="ctr"/>
            <a:r>
              <a:rPr lang="en-US" altLang="en-US" sz="2000" dirty="0">
                <a:solidFill>
                  <a:schemeClr val="tx1"/>
                </a:solidFill>
              </a:rPr>
              <a:t>Tahapan Pendanaan Startup</a:t>
            </a:r>
            <a:endParaRPr lang="en-US" altLang="en-US" sz="2000" dirty="0">
              <a:solidFill>
                <a:schemeClr val="tx1"/>
              </a:solidFill>
            </a:endParaRPr>
          </a:p>
          <a:p>
            <a:pPr algn="ctr"/>
            <a:endParaRPr lang="en-US" altLang="en-US" sz="2000" dirty="0">
              <a:solidFill>
                <a:schemeClr val="tx1"/>
              </a:solidFill>
            </a:endParaRPr>
          </a:p>
          <a:p>
            <a:pPr algn="just"/>
            <a:r>
              <a:rPr lang="en-US" altLang="en-US" sz="2000" dirty="0">
                <a:solidFill>
                  <a:schemeClr val="tx1"/>
                </a:solidFill>
              </a:rPr>
              <a:t>1. Bootstrap Stage</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Pendanaan internal founder.</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Risiko 100% ditanggung pendiri.</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Biasanya belum memiliki struktur hukum formal yang kompleks.</a:t>
            </a:r>
            <a:endParaRPr lang="en-US" altLang="en-US" sz="2000" dirty="0">
              <a:solidFill>
                <a:schemeClr val="tx1"/>
              </a:solidFill>
            </a:endParaRPr>
          </a:p>
          <a:p>
            <a:pPr algn="just"/>
            <a:endParaRPr lang="en-US" altLang="en-US" sz="2000" dirty="0">
              <a:solidFill>
                <a:schemeClr val="tx1"/>
              </a:solidFill>
            </a:endParaRPr>
          </a:p>
          <a:p>
            <a:pPr algn="just"/>
            <a:r>
              <a:rPr lang="en-US" altLang="en-US" sz="2000" dirty="0">
                <a:solidFill>
                  <a:schemeClr val="tx1"/>
                </a:solidFill>
              </a:rPr>
              <a:t>2. Seed Funding Stage</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Melibatkan angel investor, inkubator, atau program pemerintah.</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Dokumen hukum awal mulai disiapkan: Term Sheet, Founder Agreement, Perjanjian investasi early stage.</a:t>
            </a:r>
            <a:endParaRPr lang="en-US" altLang="en-US" sz="2000" dirty="0">
              <a:solidFill>
                <a:schemeClr val="tx1"/>
              </a:solidFill>
            </a:endParaRPr>
          </a:p>
          <a:p>
            <a:pPr marL="342900" indent="-342900" algn="just">
              <a:buFont typeface="Arial" panose="020B0604020202020204" pitchFamily="34" charset="0"/>
              <a:buChar char="•"/>
            </a:pPr>
            <a:endParaRPr lang="en-US" altLang="en-US" sz="2000" dirty="0">
              <a:solidFill>
                <a:schemeClr val="tx1"/>
              </a:solidFill>
            </a:endParaRPr>
          </a:p>
          <a:p>
            <a:pPr algn="just">
              <a:buFont typeface="Arial" panose="020B0604020202020204" pitchFamily="34" charset="0"/>
            </a:pPr>
            <a:r>
              <a:rPr lang="en-US" altLang="en-US" sz="2000" dirty="0">
                <a:solidFill>
                  <a:schemeClr val="tx1"/>
                </a:solidFill>
              </a:rPr>
              <a:t>3. Venture Capital Stage</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Pendanaan melalui investor profesional (modal ventura).</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Pendanaan dilakukan dalam beberapa seri: A, B, C.</a:t>
            </a:r>
            <a:endParaRPr lang="en-US" altLang="en-US" sz="2000" dirty="0">
              <a:solidFill>
                <a:schemeClr val="tx1"/>
              </a:solidFill>
            </a:endParaRPr>
          </a:p>
          <a:p>
            <a:pPr marL="342900" indent="-342900" algn="just">
              <a:buFont typeface="Arial" panose="020B0604020202020204" pitchFamily="34" charset="0"/>
              <a:buChar char="•"/>
            </a:pPr>
            <a:r>
              <a:rPr lang="en-US" altLang="en-US" sz="2000" dirty="0">
                <a:solidFill>
                  <a:schemeClr val="tx1"/>
                </a:solidFill>
              </a:rPr>
              <a:t>Setiap seri meningkatkan valuasi dan mengurangi risiko investor awal.</a:t>
            </a:r>
            <a:endParaRPr lang="en-US" altLang="en-US" sz="2000"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17525" y="629285"/>
            <a:ext cx="8194040" cy="5535930"/>
          </a:xfrm>
        </p:spPr>
        <p:txBody>
          <a:bodyPr>
            <a:noAutofit/>
          </a:bodyPr>
          <a:lstStyle/>
          <a:p>
            <a:pPr algn="just">
              <a:buFont typeface="+mj-lt"/>
            </a:pPr>
            <a:r>
              <a:rPr lang="en-US" altLang="en-US" sz="2100" dirty="0">
                <a:solidFill>
                  <a:schemeClr val="tx1"/>
                </a:solidFill>
              </a:rPr>
              <a:t>4. Strategic Investor</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Perusahaan besar (BUMN, bank, atau korporasi lain) masuk untuk memperluas ekosistem.</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Contoh: Telkomsel → GoTo; Emtek → Bukalapak.</a:t>
            </a:r>
            <a:endParaRPr lang="en-US" altLang="en-US" sz="2100" dirty="0">
              <a:solidFill>
                <a:schemeClr val="tx1"/>
              </a:solidFill>
            </a:endParaRPr>
          </a:p>
          <a:p>
            <a:pPr algn="just">
              <a:buFont typeface="+mj-lt"/>
            </a:pPr>
            <a:endParaRPr lang="en-US" altLang="en-US" sz="2100" dirty="0">
              <a:solidFill>
                <a:schemeClr val="tx1"/>
              </a:solidFill>
            </a:endParaRPr>
          </a:p>
          <a:p>
            <a:pPr algn="just">
              <a:buFont typeface="+mj-lt"/>
            </a:pPr>
            <a:r>
              <a:rPr lang="en-US" altLang="en-US" sz="2100" dirty="0">
                <a:solidFill>
                  <a:schemeClr val="tx1"/>
                </a:solidFill>
              </a:rPr>
              <a:t>5. Exit Stage</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IPO atau initial public offering.</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Akuisisi oleh perusahaan besar (trade sale).</a:t>
            </a:r>
            <a:endParaRPr lang="en-US" altLang="en-US" sz="2100" dirty="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34975" y="568960"/>
            <a:ext cx="8258810" cy="5716905"/>
          </a:xfrm>
        </p:spPr>
        <p:txBody>
          <a:bodyPr>
            <a:noAutofit/>
          </a:bodyPr>
          <a:lstStyle/>
          <a:p>
            <a:pPr algn="ctr">
              <a:lnSpc>
                <a:spcPts val="2800"/>
              </a:lnSpc>
            </a:pPr>
            <a:r>
              <a:rPr lang="en-US" altLang="en-US" sz="2200" dirty="0">
                <a:solidFill>
                  <a:schemeClr val="tx1"/>
                </a:solidFill>
              </a:rPr>
              <a:t>Kendala &amp; Risiko Joint Venture</a:t>
            </a:r>
            <a:endParaRPr lang="en-US" altLang="en-US" sz="2200" dirty="0">
              <a:solidFill>
                <a:schemeClr val="tx1"/>
              </a:solidFill>
            </a:endParaRPr>
          </a:p>
          <a:p>
            <a:pPr algn="just">
              <a:lnSpc>
                <a:spcPts val="2800"/>
              </a:lnSpc>
            </a:pPr>
            <a:endParaRPr lang="en-US" altLang="en-US" sz="2200" dirty="0">
              <a:solidFill>
                <a:schemeClr val="tx1"/>
              </a:solidFill>
            </a:endParaRPr>
          </a:p>
          <a:p>
            <a:pPr algn="just">
              <a:lnSpc>
                <a:spcPts val="2800"/>
              </a:lnSpc>
            </a:pPr>
            <a:r>
              <a:rPr lang="en-US" altLang="en-US" sz="2200" dirty="0">
                <a:solidFill>
                  <a:schemeClr val="tx1"/>
                </a:solidFill>
              </a:rPr>
              <a:t>• Kepentingan mitra tidak selalu sejalan.</a:t>
            </a:r>
            <a:endParaRPr lang="en-US" altLang="en-US" sz="2200" dirty="0">
              <a:solidFill>
                <a:schemeClr val="tx1"/>
              </a:solidFill>
            </a:endParaRPr>
          </a:p>
          <a:p>
            <a:pPr algn="just">
              <a:lnSpc>
                <a:spcPts val="2800"/>
              </a:lnSpc>
            </a:pPr>
            <a:r>
              <a:rPr lang="en-US" altLang="en-US" sz="2200" dirty="0">
                <a:solidFill>
                  <a:schemeClr val="tx1"/>
                </a:solidFill>
              </a:rPr>
              <a:t>• Perbedaan budaya organisasi (startup vs korporasi).</a:t>
            </a:r>
            <a:endParaRPr lang="en-US" altLang="en-US" sz="2200" dirty="0">
              <a:solidFill>
                <a:schemeClr val="tx1"/>
              </a:solidFill>
            </a:endParaRPr>
          </a:p>
          <a:p>
            <a:pPr algn="just">
              <a:lnSpc>
                <a:spcPts val="2800"/>
              </a:lnSpc>
            </a:pPr>
            <a:r>
              <a:rPr lang="en-US" altLang="en-US" sz="2200" dirty="0">
                <a:solidFill>
                  <a:schemeClr val="tx1"/>
                </a:solidFill>
              </a:rPr>
              <a:t>• Risiko deadlock keputusan jika tidak ada aturan voting yang tepat.</a:t>
            </a:r>
            <a:endParaRPr lang="en-US" altLang="en-US" sz="2200" dirty="0">
              <a:solidFill>
                <a:schemeClr val="tx1"/>
              </a:solidFill>
            </a:endParaRPr>
          </a:p>
          <a:p>
            <a:pPr algn="just">
              <a:lnSpc>
                <a:spcPts val="2800"/>
              </a:lnSpc>
            </a:pPr>
            <a:r>
              <a:rPr lang="en-US" altLang="en-US" sz="2200" dirty="0">
                <a:solidFill>
                  <a:schemeClr val="tx1"/>
                </a:solidFill>
              </a:rPr>
              <a:t>• Potensi dominasi partner besar sehingga visi startup melemah.</a:t>
            </a:r>
            <a:endParaRPr lang="en-US" altLang="en-US" sz="2200" dirty="0">
              <a:solidFill>
                <a:schemeClr val="tx1"/>
              </a:solidFill>
            </a:endParaRPr>
          </a:p>
          <a:p>
            <a:pPr algn="just">
              <a:lnSpc>
                <a:spcPts val="2800"/>
              </a:lnSpc>
            </a:pPr>
            <a:endParaRPr lang="en-US" altLang="en-US" sz="2200" dirty="0">
              <a:solidFill>
                <a:schemeClr val="tx1"/>
              </a:solidFill>
            </a:endParaRPr>
          </a:p>
          <a:p>
            <a:pPr algn="just">
              <a:lnSpc>
                <a:spcPts val="2800"/>
              </a:lnSpc>
            </a:pPr>
            <a:r>
              <a:rPr lang="en-US" altLang="en-US" sz="2200" dirty="0">
                <a:solidFill>
                  <a:schemeClr val="tx1"/>
                </a:solidFill>
              </a:rPr>
              <a:t>Contoh: JV edtech gagal berkembang karena konflik strategi pemasaran antara startup dan lembaga pendidikan besar.</a:t>
            </a:r>
            <a:endParaRPr lang="en-US" altLang="en-US" sz="2200"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6644</Words>
  <Application>WPS Presentation</Application>
  <PresentationFormat>On-screen Show (4:3)</PresentationFormat>
  <Paragraphs>200</Paragraphs>
  <Slides>20</Slides>
  <Notes>7</Notes>
  <HiddenSlides>0</HiddenSlides>
  <MMClips>0</MMClips>
  <ScaleCrop>false</ScaleCrop>
  <HeadingPairs>
    <vt:vector size="6" baseType="variant">
      <vt:variant>
        <vt:lpstr>已用的字体</vt:lpstr>
      </vt:variant>
      <vt:variant>
        <vt:i4>10</vt:i4>
      </vt:variant>
      <vt:variant>
        <vt:lpstr>主题</vt:lpstr>
      </vt:variant>
      <vt:variant>
        <vt:i4>2</vt:i4>
      </vt:variant>
      <vt:variant>
        <vt:lpstr>幻灯片标题</vt:lpstr>
      </vt:variant>
      <vt:variant>
        <vt:i4>20</vt:i4>
      </vt:variant>
    </vt:vector>
  </HeadingPairs>
  <TitlesOfParts>
    <vt:vector size="32" baseType="lpstr">
      <vt:lpstr>Arial</vt:lpstr>
      <vt:lpstr>SimSun</vt:lpstr>
      <vt:lpstr>Wingdings</vt:lpstr>
      <vt:lpstr>Calibri</vt:lpstr>
      <vt:lpstr>Times New Roman</vt:lpstr>
      <vt:lpstr>Cambria</vt:lpstr>
      <vt:lpstr>Wingdings</vt:lpstr>
      <vt:lpstr>Tahoma</vt:lpstr>
      <vt:lpstr>Microsoft YaHei</vt:lpstr>
      <vt:lpstr>Arial Unicode MS</vt:lpstr>
      <vt:lpstr>Office Theme</vt:lpstr>
      <vt:lpstr>1_Office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547</cp:revision>
  <cp:lastPrinted>2017-08-29T02:54:00Z</cp:lastPrinted>
  <dcterms:created xsi:type="dcterms:W3CDTF">2010-04-18T12:06:00Z</dcterms:created>
  <dcterms:modified xsi:type="dcterms:W3CDTF">2025-12-03T02:55:53Z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D2753DDA49214B13AAC4525504A1DE46_12</vt:lpwstr>
  </property>
  <property fmtid="{D5CDD505-2E9C-101B-9397-08002B2CF9AE}" pid="3" name="KSOProductBuildVer">
    <vt:lpwstr>1033-12.2.0.23155</vt:lpwstr>
  </property>
</Properties>
</file>