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9" r:id="rId3"/>
    <p:sldId id="305" r:id="rId4"/>
    <p:sldId id="315" r:id="rId5"/>
    <p:sldId id="318" r:id="rId6"/>
    <p:sldId id="316" r:id="rId7"/>
    <p:sldId id="317" r:id="rId8"/>
    <p:sldId id="306" r:id="rId9"/>
    <p:sldId id="301" r:id="rId10"/>
    <p:sldId id="302" r:id="rId11"/>
    <p:sldId id="304" r:id="rId12"/>
    <p:sldId id="303" r:id="rId13"/>
    <p:sldId id="312" r:id="rId14"/>
    <p:sldId id="313" r:id="rId15"/>
    <p:sldId id="314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2" autoAdjust="0"/>
    <p:restoredTop sz="94586" autoAdjust="0"/>
  </p:normalViewPr>
  <p:slideViewPr>
    <p:cSldViewPr>
      <p:cViewPr varScale="1">
        <p:scale>
          <a:sx n="68" d="100"/>
          <a:sy n="68" d="100"/>
        </p:scale>
        <p:origin x="13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22380E-82E4-4F85-97E7-85DE34AB646F}" type="doc">
      <dgm:prSet loTypeId="urn:microsoft.com/office/officeart/2005/8/layout/hierarchy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ID"/>
        </a:p>
      </dgm:t>
    </dgm:pt>
    <dgm:pt modelId="{96CE7DC8-ACEC-40CC-A8E6-05EE62056136}">
      <dgm:prSet phldrT="[Text]"/>
      <dgm:spPr/>
      <dgm:t>
        <a:bodyPr/>
        <a:lstStyle/>
        <a:p>
          <a:r>
            <a:rPr lang="en-US" dirty="0" err="1"/>
            <a:t>Otonom</a:t>
          </a:r>
          <a:endParaRPr lang="en-ID" dirty="0"/>
        </a:p>
      </dgm:t>
    </dgm:pt>
    <dgm:pt modelId="{419B6CF0-477B-4F54-A394-F34013D6C6FA}" type="parTrans" cxnId="{4EF756DA-5EE8-4807-AEFA-E178812E54CC}">
      <dgm:prSet/>
      <dgm:spPr/>
      <dgm:t>
        <a:bodyPr/>
        <a:lstStyle/>
        <a:p>
          <a:endParaRPr lang="en-ID"/>
        </a:p>
      </dgm:t>
    </dgm:pt>
    <dgm:pt modelId="{13CFC019-EE1E-4177-8EE3-8B59C8D3E448}" type="sibTrans" cxnId="{4EF756DA-5EE8-4807-AEFA-E178812E54CC}">
      <dgm:prSet/>
      <dgm:spPr/>
      <dgm:t>
        <a:bodyPr/>
        <a:lstStyle/>
        <a:p>
          <a:endParaRPr lang="en-ID"/>
        </a:p>
      </dgm:t>
    </dgm:pt>
    <dgm:pt modelId="{DC66800B-ADE8-4062-BDAD-506B9F8A62C5}">
      <dgm:prSet phldrT="[Text]"/>
      <dgm:spPr/>
      <dgm:t>
        <a:bodyPr/>
        <a:lstStyle/>
        <a:p>
          <a:r>
            <a:rPr lang="en-ID" dirty="0"/>
            <a:t>Hakim </a:t>
          </a:r>
          <a:r>
            <a:rPr lang="en-ID" dirty="0" err="1"/>
            <a:t>terikat</a:t>
          </a:r>
          <a:r>
            <a:rPr lang="en-ID" dirty="0"/>
            <a:t> pada </a:t>
          </a:r>
          <a:r>
            <a:rPr lang="en-ID" dirty="0" err="1"/>
            <a:t>putusan</a:t>
          </a:r>
          <a:r>
            <a:rPr lang="en-ID" dirty="0"/>
            <a:t> hakim yang </a:t>
          </a:r>
          <a:r>
            <a:rPr lang="en-ID" dirty="0" err="1"/>
            <a:t>telah</a:t>
          </a:r>
          <a:r>
            <a:rPr lang="en-ID" dirty="0"/>
            <a:t> </a:t>
          </a:r>
          <a:r>
            <a:rPr lang="en-ID" dirty="0" err="1"/>
            <a:t>dijatuhkan</a:t>
          </a:r>
          <a:r>
            <a:rPr lang="en-ID" dirty="0"/>
            <a:t> </a:t>
          </a:r>
          <a:r>
            <a:rPr lang="en-ID" dirty="0" err="1"/>
            <a:t>mengenai</a:t>
          </a:r>
          <a:r>
            <a:rPr lang="en-ID" dirty="0"/>
            <a:t> </a:t>
          </a:r>
          <a:r>
            <a:rPr lang="en-ID" dirty="0" err="1"/>
            <a:t>perkara</a:t>
          </a:r>
          <a:r>
            <a:rPr lang="en-ID" dirty="0"/>
            <a:t> </a:t>
          </a:r>
          <a:r>
            <a:rPr lang="en-ID" dirty="0" err="1"/>
            <a:t>sejenis</a:t>
          </a:r>
          <a:r>
            <a:rPr lang="en-ID" dirty="0"/>
            <a:t> </a:t>
          </a:r>
          <a:r>
            <a:rPr lang="en-ID" dirty="0" err="1"/>
            <a:t>dengan</a:t>
          </a:r>
          <a:r>
            <a:rPr lang="en-ID" dirty="0"/>
            <a:t> yang </a:t>
          </a:r>
          <a:r>
            <a:rPr lang="en-ID" dirty="0" err="1"/>
            <a:t>akan</a:t>
          </a:r>
          <a:r>
            <a:rPr lang="en-ID" dirty="0"/>
            <a:t> </a:t>
          </a:r>
          <a:r>
            <a:rPr lang="en-ID" dirty="0" err="1"/>
            <a:t>diputus</a:t>
          </a:r>
          <a:r>
            <a:rPr lang="en-ID" dirty="0"/>
            <a:t> hakim yang </a:t>
          </a:r>
          <a:r>
            <a:rPr lang="en-ID" dirty="0" err="1"/>
            <a:t>bersangkutan</a:t>
          </a:r>
          <a:r>
            <a:rPr lang="en-ID" dirty="0"/>
            <a:t>.</a:t>
          </a:r>
        </a:p>
      </dgm:t>
    </dgm:pt>
    <dgm:pt modelId="{59663407-FDC7-491B-B039-4AF5C462CF15}" type="parTrans" cxnId="{A6AD91C4-4D08-4E48-83ED-88E46863B2D0}">
      <dgm:prSet/>
      <dgm:spPr/>
      <dgm:t>
        <a:bodyPr/>
        <a:lstStyle/>
        <a:p>
          <a:endParaRPr lang="en-ID"/>
        </a:p>
      </dgm:t>
    </dgm:pt>
    <dgm:pt modelId="{3034BBD6-8A8B-4929-9ED5-377FA4A60FFB}" type="sibTrans" cxnId="{A6AD91C4-4D08-4E48-83ED-88E46863B2D0}">
      <dgm:prSet/>
      <dgm:spPr/>
      <dgm:t>
        <a:bodyPr/>
        <a:lstStyle/>
        <a:p>
          <a:endParaRPr lang="en-ID"/>
        </a:p>
      </dgm:t>
    </dgm:pt>
    <dgm:pt modelId="{0AD7F608-415B-4293-9216-36DE3CF066EF}">
      <dgm:prSet phldrT="[Text]"/>
      <dgm:spPr/>
      <dgm:t>
        <a:bodyPr/>
        <a:lstStyle/>
        <a:p>
          <a:r>
            <a:rPr lang="en-US" dirty="0" err="1"/>
            <a:t>Heteronom</a:t>
          </a:r>
          <a:endParaRPr lang="en-ID" dirty="0"/>
        </a:p>
      </dgm:t>
    </dgm:pt>
    <dgm:pt modelId="{5B78A55E-5AD2-405D-8E1A-0DB3410B6BF2}" type="parTrans" cxnId="{3D4FC01C-D206-4DA1-9566-9C551C32AB97}">
      <dgm:prSet/>
      <dgm:spPr/>
      <dgm:t>
        <a:bodyPr/>
        <a:lstStyle/>
        <a:p>
          <a:endParaRPr lang="en-ID"/>
        </a:p>
      </dgm:t>
    </dgm:pt>
    <dgm:pt modelId="{0E0E8A0B-57C5-40C9-AFC3-D1BA85977DAA}" type="sibTrans" cxnId="{3D4FC01C-D206-4DA1-9566-9C551C32AB97}">
      <dgm:prSet/>
      <dgm:spPr/>
      <dgm:t>
        <a:bodyPr/>
        <a:lstStyle/>
        <a:p>
          <a:endParaRPr lang="en-ID"/>
        </a:p>
      </dgm:t>
    </dgm:pt>
    <dgm:pt modelId="{BB7C4094-FBC2-40C4-84E0-31A123C08CE0}">
      <dgm:prSet phldrT="[Text]"/>
      <dgm:spPr/>
      <dgm:t>
        <a:bodyPr/>
        <a:lstStyle/>
        <a:p>
          <a:r>
            <a:rPr lang="en-ID" dirty="0"/>
            <a:t>Hakim </a:t>
          </a:r>
          <a:r>
            <a:rPr lang="en-ID" dirty="0" err="1"/>
            <a:t>mendasarkan</a:t>
          </a:r>
          <a:r>
            <a:rPr lang="en-ID" dirty="0"/>
            <a:t> pada </a:t>
          </a:r>
          <a:r>
            <a:rPr lang="en-ID" dirty="0" err="1"/>
            <a:t>peraturan-peraturan</a:t>
          </a:r>
          <a:r>
            <a:rPr lang="en-ID" dirty="0"/>
            <a:t> di </a:t>
          </a:r>
          <a:r>
            <a:rPr lang="en-ID" dirty="0" err="1"/>
            <a:t>luar</a:t>
          </a:r>
          <a:r>
            <a:rPr lang="en-ID" dirty="0"/>
            <a:t> </a:t>
          </a:r>
          <a:r>
            <a:rPr lang="en-ID" dirty="0" err="1"/>
            <a:t>dirinya</a:t>
          </a:r>
          <a:r>
            <a:rPr lang="en-ID" dirty="0"/>
            <a:t>, hakim </a:t>
          </a:r>
          <a:r>
            <a:rPr lang="en-ID" dirty="0" err="1"/>
            <a:t>tidak</a:t>
          </a:r>
          <a:r>
            <a:rPr lang="en-ID" dirty="0"/>
            <a:t> </a:t>
          </a:r>
          <a:r>
            <a:rPr lang="en-ID" dirty="0" err="1"/>
            <a:t>mandiri</a:t>
          </a:r>
          <a:r>
            <a:rPr lang="en-ID" dirty="0"/>
            <a:t> </a:t>
          </a:r>
          <a:r>
            <a:rPr lang="en-ID" dirty="0" err="1"/>
            <a:t>karena</a:t>
          </a:r>
          <a:r>
            <a:rPr lang="en-ID" dirty="0"/>
            <a:t> </a:t>
          </a:r>
          <a:r>
            <a:rPr lang="en-ID" dirty="0" err="1"/>
            <a:t>harus</a:t>
          </a:r>
          <a:r>
            <a:rPr lang="en-ID" dirty="0"/>
            <a:t> </a:t>
          </a:r>
          <a:r>
            <a:rPr lang="en-ID" dirty="0" err="1"/>
            <a:t>tunduk</a:t>
          </a:r>
          <a:r>
            <a:rPr lang="en-ID" dirty="0"/>
            <a:t> pada </a:t>
          </a:r>
          <a:r>
            <a:rPr lang="en-ID" dirty="0" err="1"/>
            <a:t>undang-undang</a:t>
          </a:r>
          <a:r>
            <a:rPr lang="en-ID" dirty="0"/>
            <a:t>.</a:t>
          </a:r>
        </a:p>
      </dgm:t>
    </dgm:pt>
    <dgm:pt modelId="{99339557-D7D6-4DF5-8A5C-57CB4E24B172}" type="parTrans" cxnId="{607BAF03-C340-4FBB-9400-A9CB08117526}">
      <dgm:prSet/>
      <dgm:spPr/>
      <dgm:t>
        <a:bodyPr/>
        <a:lstStyle/>
        <a:p>
          <a:endParaRPr lang="en-ID"/>
        </a:p>
      </dgm:t>
    </dgm:pt>
    <dgm:pt modelId="{6EF5EAF4-9F8D-4906-AEB2-9D67F84B510E}" type="sibTrans" cxnId="{607BAF03-C340-4FBB-9400-A9CB08117526}">
      <dgm:prSet/>
      <dgm:spPr/>
      <dgm:t>
        <a:bodyPr/>
        <a:lstStyle/>
        <a:p>
          <a:endParaRPr lang="en-ID"/>
        </a:p>
      </dgm:t>
    </dgm:pt>
    <dgm:pt modelId="{8A663FA1-3266-415B-A8A0-815A48B7BDF4}" type="pres">
      <dgm:prSet presAssocID="{9F22380E-82E4-4F85-97E7-85DE34AB646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BD20245-AFCC-4650-A28F-546D4F9DF773}" type="pres">
      <dgm:prSet presAssocID="{96CE7DC8-ACEC-40CC-A8E6-05EE62056136}" presName="root" presStyleCnt="0"/>
      <dgm:spPr/>
    </dgm:pt>
    <dgm:pt modelId="{E328AFF9-62DB-4EAF-8337-1CD71B06DE0A}" type="pres">
      <dgm:prSet presAssocID="{96CE7DC8-ACEC-40CC-A8E6-05EE62056136}" presName="rootComposite" presStyleCnt="0"/>
      <dgm:spPr/>
    </dgm:pt>
    <dgm:pt modelId="{59C2B908-B237-4A43-9EFB-EF3F5197FA69}" type="pres">
      <dgm:prSet presAssocID="{96CE7DC8-ACEC-40CC-A8E6-05EE62056136}" presName="rootText" presStyleLbl="node1" presStyleIdx="0" presStyleCnt="2"/>
      <dgm:spPr/>
    </dgm:pt>
    <dgm:pt modelId="{AF6D7D95-3FA5-44BB-B5EC-64138DDC4401}" type="pres">
      <dgm:prSet presAssocID="{96CE7DC8-ACEC-40CC-A8E6-05EE62056136}" presName="rootConnector" presStyleLbl="node1" presStyleIdx="0" presStyleCnt="2"/>
      <dgm:spPr/>
    </dgm:pt>
    <dgm:pt modelId="{48C7F81D-753D-4D1F-B076-D6F00D415D00}" type="pres">
      <dgm:prSet presAssocID="{96CE7DC8-ACEC-40CC-A8E6-05EE62056136}" presName="childShape" presStyleCnt="0"/>
      <dgm:spPr/>
    </dgm:pt>
    <dgm:pt modelId="{41876EE1-038C-47F2-981D-7661257EB788}" type="pres">
      <dgm:prSet presAssocID="{59663407-FDC7-491B-B039-4AF5C462CF15}" presName="Name13" presStyleLbl="parChTrans1D2" presStyleIdx="0" presStyleCnt="2"/>
      <dgm:spPr/>
    </dgm:pt>
    <dgm:pt modelId="{6CA6134F-3355-40C4-A455-2BFC7BAEB831}" type="pres">
      <dgm:prSet presAssocID="{DC66800B-ADE8-4062-BDAD-506B9F8A62C5}" presName="childText" presStyleLbl="bgAcc1" presStyleIdx="0" presStyleCnt="2">
        <dgm:presLayoutVars>
          <dgm:bulletEnabled val="1"/>
        </dgm:presLayoutVars>
      </dgm:prSet>
      <dgm:spPr/>
    </dgm:pt>
    <dgm:pt modelId="{703E215E-9138-4035-A2A6-C544985F72AF}" type="pres">
      <dgm:prSet presAssocID="{0AD7F608-415B-4293-9216-36DE3CF066EF}" presName="root" presStyleCnt="0"/>
      <dgm:spPr/>
    </dgm:pt>
    <dgm:pt modelId="{42D51CEF-1ED1-42AE-B7BC-F61FAA87170C}" type="pres">
      <dgm:prSet presAssocID="{0AD7F608-415B-4293-9216-36DE3CF066EF}" presName="rootComposite" presStyleCnt="0"/>
      <dgm:spPr/>
    </dgm:pt>
    <dgm:pt modelId="{AD8F0314-9FB9-4C5C-9036-314786145D5B}" type="pres">
      <dgm:prSet presAssocID="{0AD7F608-415B-4293-9216-36DE3CF066EF}" presName="rootText" presStyleLbl="node1" presStyleIdx="1" presStyleCnt="2"/>
      <dgm:spPr/>
    </dgm:pt>
    <dgm:pt modelId="{44C95AF8-A6DC-4DC9-A6B6-0DBA45CF8D14}" type="pres">
      <dgm:prSet presAssocID="{0AD7F608-415B-4293-9216-36DE3CF066EF}" presName="rootConnector" presStyleLbl="node1" presStyleIdx="1" presStyleCnt="2"/>
      <dgm:spPr/>
    </dgm:pt>
    <dgm:pt modelId="{93123910-7367-4BE2-9B16-76DC50388876}" type="pres">
      <dgm:prSet presAssocID="{0AD7F608-415B-4293-9216-36DE3CF066EF}" presName="childShape" presStyleCnt="0"/>
      <dgm:spPr/>
    </dgm:pt>
    <dgm:pt modelId="{C27499D3-9624-4223-A38F-516A4624E822}" type="pres">
      <dgm:prSet presAssocID="{99339557-D7D6-4DF5-8A5C-57CB4E24B172}" presName="Name13" presStyleLbl="parChTrans1D2" presStyleIdx="1" presStyleCnt="2"/>
      <dgm:spPr/>
    </dgm:pt>
    <dgm:pt modelId="{0BBFCBDA-20EE-46F6-A957-4F420935C1B8}" type="pres">
      <dgm:prSet presAssocID="{BB7C4094-FBC2-40C4-84E0-31A123C08CE0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607BAF03-C340-4FBB-9400-A9CB08117526}" srcId="{0AD7F608-415B-4293-9216-36DE3CF066EF}" destId="{BB7C4094-FBC2-40C4-84E0-31A123C08CE0}" srcOrd="0" destOrd="0" parTransId="{99339557-D7D6-4DF5-8A5C-57CB4E24B172}" sibTransId="{6EF5EAF4-9F8D-4906-AEB2-9D67F84B510E}"/>
    <dgm:cxn modelId="{4CAE6B12-6347-4D42-83B2-90219E32E228}" type="presOf" srcId="{59663407-FDC7-491B-B039-4AF5C462CF15}" destId="{41876EE1-038C-47F2-981D-7661257EB788}" srcOrd="0" destOrd="0" presId="urn:microsoft.com/office/officeart/2005/8/layout/hierarchy3"/>
    <dgm:cxn modelId="{3D4FC01C-D206-4DA1-9566-9C551C32AB97}" srcId="{9F22380E-82E4-4F85-97E7-85DE34AB646F}" destId="{0AD7F608-415B-4293-9216-36DE3CF066EF}" srcOrd="1" destOrd="0" parTransId="{5B78A55E-5AD2-405D-8E1A-0DB3410B6BF2}" sibTransId="{0E0E8A0B-57C5-40C9-AFC3-D1BA85977DAA}"/>
    <dgm:cxn modelId="{E613565D-40C3-4C61-AD16-BD7CD26143AF}" type="presOf" srcId="{BB7C4094-FBC2-40C4-84E0-31A123C08CE0}" destId="{0BBFCBDA-20EE-46F6-A957-4F420935C1B8}" srcOrd="0" destOrd="0" presId="urn:microsoft.com/office/officeart/2005/8/layout/hierarchy3"/>
    <dgm:cxn modelId="{6D499851-A2E5-4A57-955E-8B46E6ED9640}" type="presOf" srcId="{DC66800B-ADE8-4062-BDAD-506B9F8A62C5}" destId="{6CA6134F-3355-40C4-A455-2BFC7BAEB831}" srcOrd="0" destOrd="0" presId="urn:microsoft.com/office/officeart/2005/8/layout/hierarchy3"/>
    <dgm:cxn modelId="{FAEA5C8A-F941-43F4-8F60-9ABFB9C98240}" type="presOf" srcId="{0AD7F608-415B-4293-9216-36DE3CF066EF}" destId="{44C95AF8-A6DC-4DC9-A6B6-0DBA45CF8D14}" srcOrd="1" destOrd="0" presId="urn:microsoft.com/office/officeart/2005/8/layout/hierarchy3"/>
    <dgm:cxn modelId="{6C95829B-251E-44AB-BABF-11B48EEF30D7}" type="presOf" srcId="{96CE7DC8-ACEC-40CC-A8E6-05EE62056136}" destId="{59C2B908-B237-4A43-9EFB-EF3F5197FA69}" srcOrd="0" destOrd="0" presId="urn:microsoft.com/office/officeart/2005/8/layout/hierarchy3"/>
    <dgm:cxn modelId="{5ACDE09D-30A8-4F25-8E98-2B2502CCF55B}" type="presOf" srcId="{0AD7F608-415B-4293-9216-36DE3CF066EF}" destId="{AD8F0314-9FB9-4C5C-9036-314786145D5B}" srcOrd="0" destOrd="0" presId="urn:microsoft.com/office/officeart/2005/8/layout/hierarchy3"/>
    <dgm:cxn modelId="{C11173A5-A4E2-4CA4-8671-9B81558D1D9F}" type="presOf" srcId="{9F22380E-82E4-4F85-97E7-85DE34AB646F}" destId="{8A663FA1-3266-415B-A8A0-815A48B7BDF4}" srcOrd="0" destOrd="0" presId="urn:microsoft.com/office/officeart/2005/8/layout/hierarchy3"/>
    <dgm:cxn modelId="{6E79E5C1-8268-4495-918C-6E1F6A1F9A9F}" type="presOf" srcId="{99339557-D7D6-4DF5-8A5C-57CB4E24B172}" destId="{C27499D3-9624-4223-A38F-516A4624E822}" srcOrd="0" destOrd="0" presId="urn:microsoft.com/office/officeart/2005/8/layout/hierarchy3"/>
    <dgm:cxn modelId="{A6AD91C4-4D08-4E48-83ED-88E46863B2D0}" srcId="{96CE7DC8-ACEC-40CC-A8E6-05EE62056136}" destId="{DC66800B-ADE8-4062-BDAD-506B9F8A62C5}" srcOrd="0" destOrd="0" parTransId="{59663407-FDC7-491B-B039-4AF5C462CF15}" sibTransId="{3034BBD6-8A8B-4929-9ED5-377FA4A60FFB}"/>
    <dgm:cxn modelId="{D24C3CD0-5B9A-4D1C-83A7-1A6AEFFE1EBC}" type="presOf" srcId="{96CE7DC8-ACEC-40CC-A8E6-05EE62056136}" destId="{AF6D7D95-3FA5-44BB-B5EC-64138DDC4401}" srcOrd="1" destOrd="0" presId="urn:microsoft.com/office/officeart/2005/8/layout/hierarchy3"/>
    <dgm:cxn modelId="{4EF756DA-5EE8-4807-AEFA-E178812E54CC}" srcId="{9F22380E-82E4-4F85-97E7-85DE34AB646F}" destId="{96CE7DC8-ACEC-40CC-A8E6-05EE62056136}" srcOrd="0" destOrd="0" parTransId="{419B6CF0-477B-4F54-A394-F34013D6C6FA}" sibTransId="{13CFC019-EE1E-4177-8EE3-8B59C8D3E448}"/>
    <dgm:cxn modelId="{96360710-1B9D-4583-A6B9-CDA500C1019D}" type="presParOf" srcId="{8A663FA1-3266-415B-A8A0-815A48B7BDF4}" destId="{EBD20245-AFCC-4650-A28F-546D4F9DF773}" srcOrd="0" destOrd="0" presId="urn:microsoft.com/office/officeart/2005/8/layout/hierarchy3"/>
    <dgm:cxn modelId="{4FA51CB9-6B4D-40EB-B36A-E367C34BDF33}" type="presParOf" srcId="{EBD20245-AFCC-4650-A28F-546D4F9DF773}" destId="{E328AFF9-62DB-4EAF-8337-1CD71B06DE0A}" srcOrd="0" destOrd="0" presId="urn:microsoft.com/office/officeart/2005/8/layout/hierarchy3"/>
    <dgm:cxn modelId="{AA719CAE-5470-403D-9A57-A6E42C75B638}" type="presParOf" srcId="{E328AFF9-62DB-4EAF-8337-1CD71B06DE0A}" destId="{59C2B908-B237-4A43-9EFB-EF3F5197FA69}" srcOrd="0" destOrd="0" presId="urn:microsoft.com/office/officeart/2005/8/layout/hierarchy3"/>
    <dgm:cxn modelId="{8B942600-D8C1-4941-8EEC-D0F47F15CD01}" type="presParOf" srcId="{E328AFF9-62DB-4EAF-8337-1CD71B06DE0A}" destId="{AF6D7D95-3FA5-44BB-B5EC-64138DDC4401}" srcOrd="1" destOrd="0" presId="urn:microsoft.com/office/officeart/2005/8/layout/hierarchy3"/>
    <dgm:cxn modelId="{F8E1E2DD-BA26-48CA-AD60-CCE0CEF56548}" type="presParOf" srcId="{EBD20245-AFCC-4650-A28F-546D4F9DF773}" destId="{48C7F81D-753D-4D1F-B076-D6F00D415D00}" srcOrd="1" destOrd="0" presId="urn:microsoft.com/office/officeart/2005/8/layout/hierarchy3"/>
    <dgm:cxn modelId="{F0EBAED0-98A8-4123-9446-946BEE22CC33}" type="presParOf" srcId="{48C7F81D-753D-4D1F-B076-D6F00D415D00}" destId="{41876EE1-038C-47F2-981D-7661257EB788}" srcOrd="0" destOrd="0" presId="urn:microsoft.com/office/officeart/2005/8/layout/hierarchy3"/>
    <dgm:cxn modelId="{B068A38A-2F20-445D-8315-2361132D4D86}" type="presParOf" srcId="{48C7F81D-753D-4D1F-B076-D6F00D415D00}" destId="{6CA6134F-3355-40C4-A455-2BFC7BAEB831}" srcOrd="1" destOrd="0" presId="urn:microsoft.com/office/officeart/2005/8/layout/hierarchy3"/>
    <dgm:cxn modelId="{D3CC5C60-B8A5-4559-A39C-1BCF40F7611E}" type="presParOf" srcId="{8A663FA1-3266-415B-A8A0-815A48B7BDF4}" destId="{703E215E-9138-4035-A2A6-C544985F72AF}" srcOrd="1" destOrd="0" presId="urn:microsoft.com/office/officeart/2005/8/layout/hierarchy3"/>
    <dgm:cxn modelId="{1FC6B9E6-896B-4216-803F-0915B9962A18}" type="presParOf" srcId="{703E215E-9138-4035-A2A6-C544985F72AF}" destId="{42D51CEF-1ED1-42AE-B7BC-F61FAA87170C}" srcOrd="0" destOrd="0" presId="urn:microsoft.com/office/officeart/2005/8/layout/hierarchy3"/>
    <dgm:cxn modelId="{F38E1C6A-B78D-4C46-A493-7C0B51ED9435}" type="presParOf" srcId="{42D51CEF-1ED1-42AE-B7BC-F61FAA87170C}" destId="{AD8F0314-9FB9-4C5C-9036-314786145D5B}" srcOrd="0" destOrd="0" presId="urn:microsoft.com/office/officeart/2005/8/layout/hierarchy3"/>
    <dgm:cxn modelId="{840EB611-2E1A-4315-A728-A9C2406FA2AE}" type="presParOf" srcId="{42D51CEF-1ED1-42AE-B7BC-F61FAA87170C}" destId="{44C95AF8-A6DC-4DC9-A6B6-0DBA45CF8D14}" srcOrd="1" destOrd="0" presId="urn:microsoft.com/office/officeart/2005/8/layout/hierarchy3"/>
    <dgm:cxn modelId="{7FAB1BDB-E605-4F89-B45A-FBFAF72E451B}" type="presParOf" srcId="{703E215E-9138-4035-A2A6-C544985F72AF}" destId="{93123910-7367-4BE2-9B16-76DC50388876}" srcOrd="1" destOrd="0" presId="urn:microsoft.com/office/officeart/2005/8/layout/hierarchy3"/>
    <dgm:cxn modelId="{7D512F59-341A-467A-AF9C-EBBA8B71539D}" type="presParOf" srcId="{93123910-7367-4BE2-9B16-76DC50388876}" destId="{C27499D3-9624-4223-A38F-516A4624E822}" srcOrd="0" destOrd="0" presId="urn:microsoft.com/office/officeart/2005/8/layout/hierarchy3"/>
    <dgm:cxn modelId="{1E7C267C-047B-47E9-B52E-6C5BBB97CEB5}" type="presParOf" srcId="{93123910-7367-4BE2-9B16-76DC50388876}" destId="{0BBFCBDA-20EE-46F6-A957-4F420935C1B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324A41-666D-4536-BB1A-2B659F906E7C}" type="doc">
      <dgm:prSet loTypeId="urn:microsoft.com/office/officeart/2005/8/layout/vList2" loCatId="list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n-ID"/>
        </a:p>
      </dgm:t>
    </dgm:pt>
    <dgm:pt modelId="{A14C6B9B-EE18-4BD2-AD45-21B84B2CB591}">
      <dgm:prSet phldrT="[Text]"/>
      <dgm:spPr/>
      <dgm:t>
        <a:bodyPr/>
        <a:lstStyle/>
        <a:p>
          <a:r>
            <a:rPr lang="en-US" dirty="0" err="1"/>
            <a:t>Peraturan</a:t>
          </a:r>
          <a:r>
            <a:rPr lang="en-US" dirty="0"/>
            <a:t> </a:t>
          </a:r>
          <a:r>
            <a:rPr lang="en-US" dirty="0" err="1"/>
            <a:t>perundang-undangan</a:t>
          </a:r>
          <a:endParaRPr lang="en-ID" dirty="0"/>
        </a:p>
      </dgm:t>
    </dgm:pt>
    <dgm:pt modelId="{C3526E8A-7E0B-4744-8F8B-4DF8AD39F367}" type="parTrans" cxnId="{292C720C-E0E2-4E42-ACFE-F6E0364925B5}">
      <dgm:prSet/>
      <dgm:spPr/>
      <dgm:t>
        <a:bodyPr/>
        <a:lstStyle/>
        <a:p>
          <a:endParaRPr lang="en-ID"/>
        </a:p>
      </dgm:t>
    </dgm:pt>
    <dgm:pt modelId="{5006F468-A5F8-4590-AF38-930492F89D0F}" type="sibTrans" cxnId="{292C720C-E0E2-4E42-ACFE-F6E0364925B5}">
      <dgm:prSet/>
      <dgm:spPr/>
      <dgm:t>
        <a:bodyPr/>
        <a:lstStyle/>
        <a:p>
          <a:endParaRPr lang="en-ID"/>
        </a:p>
      </dgm:t>
    </dgm:pt>
    <dgm:pt modelId="{F0C4AF7D-5C05-4B3A-9624-D13D3B4D40E8}">
      <dgm:prSet phldrT="[Text]"/>
      <dgm:spPr/>
      <dgm:t>
        <a:bodyPr/>
        <a:lstStyle/>
        <a:p>
          <a:r>
            <a:rPr lang="en-US" dirty="0" err="1"/>
            <a:t>Kebiasaan</a:t>
          </a:r>
          <a:endParaRPr lang="en-ID" dirty="0"/>
        </a:p>
      </dgm:t>
    </dgm:pt>
    <dgm:pt modelId="{B4F17552-5B6E-40F8-8A34-061C53EA9438}" type="parTrans" cxnId="{1F37AAF9-587F-4BFD-BED5-5DDC46F6C4AF}">
      <dgm:prSet/>
      <dgm:spPr/>
      <dgm:t>
        <a:bodyPr/>
        <a:lstStyle/>
        <a:p>
          <a:endParaRPr lang="en-ID"/>
        </a:p>
      </dgm:t>
    </dgm:pt>
    <dgm:pt modelId="{612C070A-63D5-49D5-AFF3-84494D682067}" type="sibTrans" cxnId="{1F37AAF9-587F-4BFD-BED5-5DDC46F6C4AF}">
      <dgm:prSet/>
      <dgm:spPr/>
      <dgm:t>
        <a:bodyPr/>
        <a:lstStyle/>
        <a:p>
          <a:endParaRPr lang="en-ID"/>
        </a:p>
      </dgm:t>
    </dgm:pt>
    <dgm:pt modelId="{34D584A7-CDC8-4B8F-AA14-492A4DE532EE}">
      <dgm:prSet phldrT="[Text]"/>
      <dgm:spPr/>
      <dgm:t>
        <a:bodyPr/>
        <a:lstStyle/>
        <a:p>
          <a:r>
            <a:rPr lang="en-US" dirty="0" err="1"/>
            <a:t>Yurisprudensi</a:t>
          </a:r>
          <a:endParaRPr lang="en-ID" dirty="0"/>
        </a:p>
      </dgm:t>
    </dgm:pt>
    <dgm:pt modelId="{4D0F1098-92ED-4B33-AA64-69D806CD9728}" type="parTrans" cxnId="{7340CD56-2BB7-4D62-A953-9B60244D3CE0}">
      <dgm:prSet/>
      <dgm:spPr/>
      <dgm:t>
        <a:bodyPr/>
        <a:lstStyle/>
        <a:p>
          <a:endParaRPr lang="en-ID"/>
        </a:p>
      </dgm:t>
    </dgm:pt>
    <dgm:pt modelId="{EBA820C1-EE97-4BCA-930B-07AD19AE1FB7}" type="sibTrans" cxnId="{7340CD56-2BB7-4D62-A953-9B60244D3CE0}">
      <dgm:prSet/>
      <dgm:spPr/>
      <dgm:t>
        <a:bodyPr/>
        <a:lstStyle/>
        <a:p>
          <a:endParaRPr lang="en-ID"/>
        </a:p>
      </dgm:t>
    </dgm:pt>
    <dgm:pt modelId="{DB0EE7BF-819F-497D-8FEE-E50D3E3133CA}">
      <dgm:prSet phldrT="[Text]"/>
      <dgm:spPr/>
      <dgm:t>
        <a:bodyPr/>
        <a:lstStyle/>
        <a:p>
          <a:r>
            <a:rPr lang="en-US" dirty="0" err="1"/>
            <a:t>Traktat</a:t>
          </a:r>
          <a:endParaRPr lang="en-ID" dirty="0"/>
        </a:p>
      </dgm:t>
    </dgm:pt>
    <dgm:pt modelId="{73174EF1-DBD3-4D4E-8C00-44DD7AD85D05}" type="parTrans" cxnId="{B6A5B16C-E79D-4D8C-BCCA-C2E09B7D04DA}">
      <dgm:prSet/>
      <dgm:spPr/>
      <dgm:t>
        <a:bodyPr/>
        <a:lstStyle/>
        <a:p>
          <a:endParaRPr lang="en-ID"/>
        </a:p>
      </dgm:t>
    </dgm:pt>
    <dgm:pt modelId="{F1E8368F-143E-4A3C-AB14-A4061CA23684}" type="sibTrans" cxnId="{B6A5B16C-E79D-4D8C-BCCA-C2E09B7D04DA}">
      <dgm:prSet/>
      <dgm:spPr/>
      <dgm:t>
        <a:bodyPr/>
        <a:lstStyle/>
        <a:p>
          <a:endParaRPr lang="en-ID"/>
        </a:p>
      </dgm:t>
    </dgm:pt>
    <dgm:pt modelId="{40FB07F5-B463-475B-B07F-87F2CB22AECB}">
      <dgm:prSet phldrT="[Text]"/>
      <dgm:spPr/>
      <dgm:t>
        <a:bodyPr/>
        <a:lstStyle/>
        <a:p>
          <a:r>
            <a:rPr lang="en-US" dirty="0" err="1"/>
            <a:t>Doktrin</a:t>
          </a:r>
          <a:endParaRPr lang="en-ID" dirty="0"/>
        </a:p>
      </dgm:t>
    </dgm:pt>
    <dgm:pt modelId="{6FD4825D-F28E-465D-8A5F-8519EA3203D2}" type="parTrans" cxnId="{5E9394BE-F824-43B0-BDC2-1FBCD299F5A3}">
      <dgm:prSet/>
      <dgm:spPr/>
      <dgm:t>
        <a:bodyPr/>
        <a:lstStyle/>
        <a:p>
          <a:endParaRPr lang="en-ID"/>
        </a:p>
      </dgm:t>
    </dgm:pt>
    <dgm:pt modelId="{0DADD8AF-3339-485A-BA93-1279B0AD9E0A}" type="sibTrans" cxnId="{5E9394BE-F824-43B0-BDC2-1FBCD299F5A3}">
      <dgm:prSet/>
      <dgm:spPr/>
      <dgm:t>
        <a:bodyPr/>
        <a:lstStyle/>
        <a:p>
          <a:endParaRPr lang="en-ID"/>
        </a:p>
      </dgm:t>
    </dgm:pt>
    <dgm:pt modelId="{C65F3D12-0016-4068-B420-635E1B83786A}" type="pres">
      <dgm:prSet presAssocID="{2E324A41-666D-4536-BB1A-2B659F906E7C}" presName="linear" presStyleCnt="0">
        <dgm:presLayoutVars>
          <dgm:animLvl val="lvl"/>
          <dgm:resizeHandles val="exact"/>
        </dgm:presLayoutVars>
      </dgm:prSet>
      <dgm:spPr/>
    </dgm:pt>
    <dgm:pt modelId="{7334780F-9109-4053-A08D-4D4AB3A50A47}" type="pres">
      <dgm:prSet presAssocID="{A14C6B9B-EE18-4BD2-AD45-21B84B2CB59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FB465A0-8A82-45FD-9A31-B20C2CB52690}" type="pres">
      <dgm:prSet presAssocID="{A14C6B9B-EE18-4BD2-AD45-21B84B2CB591}" presName="childText" presStyleLbl="revTx" presStyleIdx="0" presStyleCnt="2">
        <dgm:presLayoutVars>
          <dgm:bulletEnabled val="1"/>
        </dgm:presLayoutVars>
      </dgm:prSet>
      <dgm:spPr/>
    </dgm:pt>
    <dgm:pt modelId="{8E0CEC2D-C66E-4267-9EF9-AADDBD3FC3A4}" type="pres">
      <dgm:prSet presAssocID="{34D584A7-CDC8-4B8F-AA14-492A4DE532E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6A314B6-B3C3-42A5-881A-E2076E9C29B4}" type="pres">
      <dgm:prSet presAssocID="{34D584A7-CDC8-4B8F-AA14-492A4DE532EE}" presName="childText" presStyleLbl="revTx" presStyleIdx="1" presStyleCnt="2">
        <dgm:presLayoutVars>
          <dgm:bulletEnabled val="1"/>
        </dgm:presLayoutVars>
      </dgm:prSet>
      <dgm:spPr/>
    </dgm:pt>
    <dgm:pt modelId="{13C040E7-97C9-463B-A9CB-E331C4C0D034}" type="pres">
      <dgm:prSet presAssocID="{40FB07F5-B463-475B-B07F-87F2CB22AEC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92C720C-E0E2-4E42-ACFE-F6E0364925B5}" srcId="{2E324A41-666D-4536-BB1A-2B659F906E7C}" destId="{A14C6B9B-EE18-4BD2-AD45-21B84B2CB591}" srcOrd="0" destOrd="0" parTransId="{C3526E8A-7E0B-4744-8F8B-4DF8AD39F367}" sibTransId="{5006F468-A5F8-4590-AF38-930492F89D0F}"/>
    <dgm:cxn modelId="{0B899D10-4CEE-4728-9828-3CE0633EAE4C}" type="presOf" srcId="{2E324A41-666D-4536-BB1A-2B659F906E7C}" destId="{C65F3D12-0016-4068-B420-635E1B83786A}" srcOrd="0" destOrd="0" presId="urn:microsoft.com/office/officeart/2005/8/layout/vList2"/>
    <dgm:cxn modelId="{68345125-2135-4A7D-B59C-F5FE2BDAC30B}" type="presOf" srcId="{40FB07F5-B463-475B-B07F-87F2CB22AECB}" destId="{13C040E7-97C9-463B-A9CB-E331C4C0D034}" srcOrd="0" destOrd="0" presId="urn:microsoft.com/office/officeart/2005/8/layout/vList2"/>
    <dgm:cxn modelId="{B6A5B16C-E79D-4D8C-BCCA-C2E09B7D04DA}" srcId="{34D584A7-CDC8-4B8F-AA14-492A4DE532EE}" destId="{DB0EE7BF-819F-497D-8FEE-E50D3E3133CA}" srcOrd="0" destOrd="0" parTransId="{73174EF1-DBD3-4D4E-8C00-44DD7AD85D05}" sibTransId="{F1E8368F-143E-4A3C-AB14-A4061CA23684}"/>
    <dgm:cxn modelId="{7340CD56-2BB7-4D62-A953-9B60244D3CE0}" srcId="{2E324A41-666D-4536-BB1A-2B659F906E7C}" destId="{34D584A7-CDC8-4B8F-AA14-492A4DE532EE}" srcOrd="1" destOrd="0" parTransId="{4D0F1098-92ED-4B33-AA64-69D806CD9728}" sibTransId="{EBA820C1-EE97-4BCA-930B-07AD19AE1FB7}"/>
    <dgm:cxn modelId="{32F9C4B6-98AE-4E57-8547-66B1C1781765}" type="presOf" srcId="{A14C6B9B-EE18-4BD2-AD45-21B84B2CB591}" destId="{7334780F-9109-4053-A08D-4D4AB3A50A47}" srcOrd="0" destOrd="0" presId="urn:microsoft.com/office/officeart/2005/8/layout/vList2"/>
    <dgm:cxn modelId="{5E9394BE-F824-43B0-BDC2-1FBCD299F5A3}" srcId="{2E324A41-666D-4536-BB1A-2B659F906E7C}" destId="{40FB07F5-B463-475B-B07F-87F2CB22AECB}" srcOrd="2" destOrd="0" parTransId="{6FD4825D-F28E-465D-8A5F-8519EA3203D2}" sibTransId="{0DADD8AF-3339-485A-BA93-1279B0AD9E0A}"/>
    <dgm:cxn modelId="{0ED5D3CA-933B-4761-89D0-2A52DA04C8CC}" type="presOf" srcId="{F0C4AF7D-5C05-4B3A-9624-D13D3B4D40E8}" destId="{5FB465A0-8A82-45FD-9A31-B20C2CB52690}" srcOrd="0" destOrd="0" presId="urn:microsoft.com/office/officeart/2005/8/layout/vList2"/>
    <dgm:cxn modelId="{471849DC-D1C5-45FD-A4DC-E35135FCF749}" type="presOf" srcId="{34D584A7-CDC8-4B8F-AA14-492A4DE532EE}" destId="{8E0CEC2D-C66E-4267-9EF9-AADDBD3FC3A4}" srcOrd="0" destOrd="0" presId="urn:microsoft.com/office/officeart/2005/8/layout/vList2"/>
    <dgm:cxn modelId="{1F37AAF9-587F-4BFD-BED5-5DDC46F6C4AF}" srcId="{A14C6B9B-EE18-4BD2-AD45-21B84B2CB591}" destId="{F0C4AF7D-5C05-4B3A-9624-D13D3B4D40E8}" srcOrd="0" destOrd="0" parTransId="{B4F17552-5B6E-40F8-8A34-061C53EA9438}" sibTransId="{612C070A-63D5-49D5-AFF3-84494D682067}"/>
    <dgm:cxn modelId="{E2E0BBFA-C937-4B2C-ABFF-BB6FFE6FCB15}" type="presOf" srcId="{DB0EE7BF-819F-497D-8FEE-E50D3E3133CA}" destId="{A6A314B6-B3C3-42A5-881A-E2076E9C29B4}" srcOrd="0" destOrd="0" presId="urn:microsoft.com/office/officeart/2005/8/layout/vList2"/>
    <dgm:cxn modelId="{83935A08-29C6-46C7-A793-202D0BC3D2B8}" type="presParOf" srcId="{C65F3D12-0016-4068-B420-635E1B83786A}" destId="{7334780F-9109-4053-A08D-4D4AB3A50A47}" srcOrd="0" destOrd="0" presId="urn:microsoft.com/office/officeart/2005/8/layout/vList2"/>
    <dgm:cxn modelId="{EAC721F5-DCD6-4EAB-A99A-AD86C20FADFB}" type="presParOf" srcId="{C65F3D12-0016-4068-B420-635E1B83786A}" destId="{5FB465A0-8A82-45FD-9A31-B20C2CB52690}" srcOrd="1" destOrd="0" presId="urn:microsoft.com/office/officeart/2005/8/layout/vList2"/>
    <dgm:cxn modelId="{712E2A37-A366-41C3-A32C-29A836BF2C52}" type="presParOf" srcId="{C65F3D12-0016-4068-B420-635E1B83786A}" destId="{8E0CEC2D-C66E-4267-9EF9-AADDBD3FC3A4}" srcOrd="2" destOrd="0" presId="urn:microsoft.com/office/officeart/2005/8/layout/vList2"/>
    <dgm:cxn modelId="{4262B2EE-5998-4F74-AB26-56B06224CAA0}" type="presParOf" srcId="{C65F3D12-0016-4068-B420-635E1B83786A}" destId="{A6A314B6-B3C3-42A5-881A-E2076E9C29B4}" srcOrd="3" destOrd="0" presId="urn:microsoft.com/office/officeart/2005/8/layout/vList2"/>
    <dgm:cxn modelId="{860F9F22-DC3A-4FD0-A953-4622367A8368}" type="presParOf" srcId="{C65F3D12-0016-4068-B420-635E1B83786A}" destId="{13C040E7-97C9-463B-A9CB-E331C4C0D03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C2B908-B237-4A43-9EFB-EF3F5197FA69}">
      <dsp:nvSpPr>
        <dsp:cNvPr id="0" name=""/>
        <dsp:cNvSpPr/>
      </dsp:nvSpPr>
      <dsp:spPr>
        <a:xfrm>
          <a:off x="1029" y="275846"/>
          <a:ext cx="3748098" cy="187404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85" tIns="72390" rIns="108585" bIns="7239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 err="1"/>
            <a:t>Otonom</a:t>
          </a:r>
          <a:endParaRPr lang="en-ID" sz="5700" kern="1200" dirty="0"/>
        </a:p>
      </dsp:txBody>
      <dsp:txXfrm>
        <a:off x="55918" y="330735"/>
        <a:ext cx="3638320" cy="1764271"/>
      </dsp:txXfrm>
    </dsp:sp>
    <dsp:sp modelId="{41876EE1-038C-47F2-981D-7661257EB788}">
      <dsp:nvSpPr>
        <dsp:cNvPr id="0" name=""/>
        <dsp:cNvSpPr/>
      </dsp:nvSpPr>
      <dsp:spPr>
        <a:xfrm>
          <a:off x="375839" y="2149895"/>
          <a:ext cx="374809" cy="1405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5536"/>
              </a:lnTo>
              <a:lnTo>
                <a:pt x="374809" y="140553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A6134F-3355-40C4-A455-2BFC7BAEB831}">
      <dsp:nvSpPr>
        <dsp:cNvPr id="0" name=""/>
        <dsp:cNvSpPr/>
      </dsp:nvSpPr>
      <dsp:spPr>
        <a:xfrm>
          <a:off x="750649" y="2618408"/>
          <a:ext cx="2998478" cy="18740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 dirty="0"/>
            <a:t>Hakim </a:t>
          </a:r>
          <a:r>
            <a:rPr lang="en-ID" sz="2000" kern="1200" dirty="0" err="1"/>
            <a:t>terikat</a:t>
          </a:r>
          <a:r>
            <a:rPr lang="en-ID" sz="2000" kern="1200" dirty="0"/>
            <a:t> pada </a:t>
          </a:r>
          <a:r>
            <a:rPr lang="en-ID" sz="2000" kern="1200" dirty="0" err="1"/>
            <a:t>putusan</a:t>
          </a:r>
          <a:r>
            <a:rPr lang="en-ID" sz="2000" kern="1200" dirty="0"/>
            <a:t> hakim yang </a:t>
          </a:r>
          <a:r>
            <a:rPr lang="en-ID" sz="2000" kern="1200" dirty="0" err="1"/>
            <a:t>telah</a:t>
          </a:r>
          <a:r>
            <a:rPr lang="en-ID" sz="2000" kern="1200" dirty="0"/>
            <a:t> </a:t>
          </a:r>
          <a:r>
            <a:rPr lang="en-ID" sz="2000" kern="1200" dirty="0" err="1"/>
            <a:t>dijatuhkan</a:t>
          </a:r>
          <a:r>
            <a:rPr lang="en-ID" sz="2000" kern="1200" dirty="0"/>
            <a:t> </a:t>
          </a:r>
          <a:r>
            <a:rPr lang="en-ID" sz="2000" kern="1200" dirty="0" err="1"/>
            <a:t>mengenai</a:t>
          </a:r>
          <a:r>
            <a:rPr lang="en-ID" sz="2000" kern="1200" dirty="0"/>
            <a:t> </a:t>
          </a:r>
          <a:r>
            <a:rPr lang="en-ID" sz="2000" kern="1200" dirty="0" err="1"/>
            <a:t>perkara</a:t>
          </a:r>
          <a:r>
            <a:rPr lang="en-ID" sz="2000" kern="1200" dirty="0"/>
            <a:t> </a:t>
          </a:r>
          <a:r>
            <a:rPr lang="en-ID" sz="2000" kern="1200" dirty="0" err="1"/>
            <a:t>sejenis</a:t>
          </a:r>
          <a:r>
            <a:rPr lang="en-ID" sz="2000" kern="1200" dirty="0"/>
            <a:t> </a:t>
          </a:r>
          <a:r>
            <a:rPr lang="en-ID" sz="2000" kern="1200" dirty="0" err="1"/>
            <a:t>dengan</a:t>
          </a:r>
          <a:r>
            <a:rPr lang="en-ID" sz="2000" kern="1200" dirty="0"/>
            <a:t> yang </a:t>
          </a:r>
          <a:r>
            <a:rPr lang="en-ID" sz="2000" kern="1200" dirty="0" err="1"/>
            <a:t>akan</a:t>
          </a:r>
          <a:r>
            <a:rPr lang="en-ID" sz="2000" kern="1200" dirty="0"/>
            <a:t> </a:t>
          </a:r>
          <a:r>
            <a:rPr lang="en-ID" sz="2000" kern="1200" dirty="0" err="1"/>
            <a:t>diputus</a:t>
          </a:r>
          <a:r>
            <a:rPr lang="en-ID" sz="2000" kern="1200" dirty="0"/>
            <a:t> hakim yang </a:t>
          </a:r>
          <a:r>
            <a:rPr lang="en-ID" sz="2000" kern="1200" dirty="0" err="1"/>
            <a:t>bersangkutan</a:t>
          </a:r>
          <a:r>
            <a:rPr lang="en-ID" sz="2000" kern="1200" dirty="0"/>
            <a:t>.</a:t>
          </a:r>
        </a:p>
      </dsp:txBody>
      <dsp:txXfrm>
        <a:off x="805538" y="2673297"/>
        <a:ext cx="2888700" cy="1764271"/>
      </dsp:txXfrm>
    </dsp:sp>
    <dsp:sp modelId="{AD8F0314-9FB9-4C5C-9036-314786145D5B}">
      <dsp:nvSpPr>
        <dsp:cNvPr id="0" name=""/>
        <dsp:cNvSpPr/>
      </dsp:nvSpPr>
      <dsp:spPr>
        <a:xfrm>
          <a:off x="4686152" y="275846"/>
          <a:ext cx="3748098" cy="1874049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8585" tIns="72390" rIns="108585" bIns="7239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 err="1"/>
            <a:t>Heteronom</a:t>
          </a:r>
          <a:endParaRPr lang="en-ID" sz="5700" kern="1200" dirty="0"/>
        </a:p>
      </dsp:txBody>
      <dsp:txXfrm>
        <a:off x="4741041" y="330735"/>
        <a:ext cx="3638320" cy="1764271"/>
      </dsp:txXfrm>
    </dsp:sp>
    <dsp:sp modelId="{C27499D3-9624-4223-A38F-516A4624E822}">
      <dsp:nvSpPr>
        <dsp:cNvPr id="0" name=""/>
        <dsp:cNvSpPr/>
      </dsp:nvSpPr>
      <dsp:spPr>
        <a:xfrm>
          <a:off x="5060962" y="2149895"/>
          <a:ext cx="374809" cy="1405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5536"/>
              </a:lnTo>
              <a:lnTo>
                <a:pt x="374809" y="140553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BFCBDA-20EE-46F6-A957-4F420935C1B8}">
      <dsp:nvSpPr>
        <dsp:cNvPr id="0" name=""/>
        <dsp:cNvSpPr/>
      </dsp:nvSpPr>
      <dsp:spPr>
        <a:xfrm>
          <a:off x="5435771" y="2618408"/>
          <a:ext cx="2998478" cy="18740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 dirty="0"/>
            <a:t>Hakim </a:t>
          </a:r>
          <a:r>
            <a:rPr lang="en-ID" sz="2000" kern="1200" dirty="0" err="1"/>
            <a:t>mendasarkan</a:t>
          </a:r>
          <a:r>
            <a:rPr lang="en-ID" sz="2000" kern="1200" dirty="0"/>
            <a:t> pada </a:t>
          </a:r>
          <a:r>
            <a:rPr lang="en-ID" sz="2000" kern="1200" dirty="0" err="1"/>
            <a:t>peraturan-peraturan</a:t>
          </a:r>
          <a:r>
            <a:rPr lang="en-ID" sz="2000" kern="1200" dirty="0"/>
            <a:t> di </a:t>
          </a:r>
          <a:r>
            <a:rPr lang="en-ID" sz="2000" kern="1200" dirty="0" err="1"/>
            <a:t>luar</a:t>
          </a:r>
          <a:r>
            <a:rPr lang="en-ID" sz="2000" kern="1200" dirty="0"/>
            <a:t> </a:t>
          </a:r>
          <a:r>
            <a:rPr lang="en-ID" sz="2000" kern="1200" dirty="0" err="1"/>
            <a:t>dirinya</a:t>
          </a:r>
          <a:r>
            <a:rPr lang="en-ID" sz="2000" kern="1200" dirty="0"/>
            <a:t>, hakim </a:t>
          </a:r>
          <a:r>
            <a:rPr lang="en-ID" sz="2000" kern="1200" dirty="0" err="1"/>
            <a:t>tidak</a:t>
          </a:r>
          <a:r>
            <a:rPr lang="en-ID" sz="2000" kern="1200" dirty="0"/>
            <a:t> </a:t>
          </a:r>
          <a:r>
            <a:rPr lang="en-ID" sz="2000" kern="1200" dirty="0" err="1"/>
            <a:t>mandiri</a:t>
          </a:r>
          <a:r>
            <a:rPr lang="en-ID" sz="2000" kern="1200" dirty="0"/>
            <a:t> </a:t>
          </a:r>
          <a:r>
            <a:rPr lang="en-ID" sz="2000" kern="1200" dirty="0" err="1"/>
            <a:t>karena</a:t>
          </a:r>
          <a:r>
            <a:rPr lang="en-ID" sz="2000" kern="1200" dirty="0"/>
            <a:t> </a:t>
          </a:r>
          <a:r>
            <a:rPr lang="en-ID" sz="2000" kern="1200" dirty="0" err="1"/>
            <a:t>harus</a:t>
          </a:r>
          <a:r>
            <a:rPr lang="en-ID" sz="2000" kern="1200" dirty="0"/>
            <a:t> </a:t>
          </a:r>
          <a:r>
            <a:rPr lang="en-ID" sz="2000" kern="1200" dirty="0" err="1"/>
            <a:t>tunduk</a:t>
          </a:r>
          <a:r>
            <a:rPr lang="en-ID" sz="2000" kern="1200" dirty="0"/>
            <a:t> pada </a:t>
          </a:r>
          <a:r>
            <a:rPr lang="en-ID" sz="2000" kern="1200" dirty="0" err="1"/>
            <a:t>undang-undang</a:t>
          </a:r>
          <a:r>
            <a:rPr lang="en-ID" sz="2000" kern="1200" dirty="0"/>
            <a:t>.</a:t>
          </a:r>
        </a:p>
      </dsp:txBody>
      <dsp:txXfrm>
        <a:off x="5490660" y="2673297"/>
        <a:ext cx="2888700" cy="17642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34780F-9109-4053-A08D-4D4AB3A50A47}">
      <dsp:nvSpPr>
        <dsp:cNvPr id="0" name=""/>
        <dsp:cNvSpPr/>
      </dsp:nvSpPr>
      <dsp:spPr>
        <a:xfrm>
          <a:off x="0" y="17027"/>
          <a:ext cx="8147248" cy="10313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Peraturan</a:t>
          </a:r>
          <a:r>
            <a:rPr lang="en-US" sz="4300" kern="1200" dirty="0"/>
            <a:t> </a:t>
          </a:r>
          <a:r>
            <a:rPr lang="en-US" sz="4300" kern="1200" dirty="0" err="1"/>
            <a:t>perundang-undangan</a:t>
          </a:r>
          <a:endParaRPr lang="en-ID" sz="4300" kern="1200" dirty="0"/>
        </a:p>
      </dsp:txBody>
      <dsp:txXfrm>
        <a:off x="50347" y="67374"/>
        <a:ext cx="8046554" cy="930660"/>
      </dsp:txXfrm>
    </dsp:sp>
    <dsp:sp modelId="{5FB465A0-8A82-45FD-9A31-B20C2CB52690}">
      <dsp:nvSpPr>
        <dsp:cNvPr id="0" name=""/>
        <dsp:cNvSpPr/>
      </dsp:nvSpPr>
      <dsp:spPr>
        <a:xfrm>
          <a:off x="0" y="1048382"/>
          <a:ext cx="8147248" cy="71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675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400" kern="1200" dirty="0" err="1"/>
            <a:t>Kebiasaan</a:t>
          </a:r>
          <a:endParaRPr lang="en-ID" sz="3400" kern="1200" dirty="0"/>
        </a:p>
      </dsp:txBody>
      <dsp:txXfrm>
        <a:off x="0" y="1048382"/>
        <a:ext cx="8147248" cy="712080"/>
      </dsp:txXfrm>
    </dsp:sp>
    <dsp:sp modelId="{8E0CEC2D-C66E-4267-9EF9-AADDBD3FC3A4}">
      <dsp:nvSpPr>
        <dsp:cNvPr id="0" name=""/>
        <dsp:cNvSpPr/>
      </dsp:nvSpPr>
      <dsp:spPr>
        <a:xfrm>
          <a:off x="0" y="1760462"/>
          <a:ext cx="8147248" cy="10313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Yurisprudensi</a:t>
          </a:r>
          <a:endParaRPr lang="en-ID" sz="4300" kern="1200" dirty="0"/>
        </a:p>
      </dsp:txBody>
      <dsp:txXfrm>
        <a:off x="50347" y="1810809"/>
        <a:ext cx="8046554" cy="930660"/>
      </dsp:txXfrm>
    </dsp:sp>
    <dsp:sp modelId="{A6A314B6-B3C3-42A5-881A-E2076E9C29B4}">
      <dsp:nvSpPr>
        <dsp:cNvPr id="0" name=""/>
        <dsp:cNvSpPr/>
      </dsp:nvSpPr>
      <dsp:spPr>
        <a:xfrm>
          <a:off x="0" y="2791817"/>
          <a:ext cx="8147248" cy="71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675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400" kern="1200" dirty="0" err="1"/>
            <a:t>Traktat</a:t>
          </a:r>
          <a:endParaRPr lang="en-ID" sz="3400" kern="1200" dirty="0"/>
        </a:p>
      </dsp:txBody>
      <dsp:txXfrm>
        <a:off x="0" y="2791817"/>
        <a:ext cx="8147248" cy="712080"/>
      </dsp:txXfrm>
    </dsp:sp>
    <dsp:sp modelId="{13C040E7-97C9-463B-A9CB-E331C4C0D034}">
      <dsp:nvSpPr>
        <dsp:cNvPr id="0" name=""/>
        <dsp:cNvSpPr/>
      </dsp:nvSpPr>
      <dsp:spPr>
        <a:xfrm>
          <a:off x="0" y="3503897"/>
          <a:ext cx="8147248" cy="10313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Doktrin</a:t>
          </a:r>
          <a:endParaRPr lang="en-ID" sz="4300" kern="1200" dirty="0"/>
        </a:p>
      </dsp:txBody>
      <dsp:txXfrm>
        <a:off x="50347" y="3554244"/>
        <a:ext cx="8046554" cy="9306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Pernyataan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bermaksud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b="1" dirty="0"/>
              <a:t>hakim </a:t>
            </a:r>
            <a:r>
              <a:rPr lang="en-ID" b="1" dirty="0" err="1"/>
              <a:t>harus</a:t>
            </a:r>
            <a:r>
              <a:rPr lang="en-ID" b="1" dirty="0"/>
              <a:t> </a:t>
            </a:r>
            <a:r>
              <a:rPr lang="en-ID" b="1" dirty="0" err="1"/>
              <a:t>aktif</a:t>
            </a:r>
            <a:r>
              <a:rPr lang="en-ID" b="1" dirty="0"/>
              <a:t> </a:t>
            </a:r>
            <a:r>
              <a:rPr lang="en-ID" b="1" dirty="0" err="1"/>
              <a:t>menemukan</a:t>
            </a:r>
            <a:r>
              <a:rPr lang="en-ID" b="1" dirty="0"/>
              <a:t> </a:t>
            </a:r>
            <a:r>
              <a:rPr lang="en-ID" b="1" dirty="0" err="1"/>
              <a:t>hukum</a:t>
            </a:r>
            <a:r>
              <a:rPr lang="en-ID" dirty="0"/>
              <a:t>,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tertulis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sempurna</a:t>
            </a:r>
            <a:r>
              <a:rPr lang="en-ID" dirty="0"/>
              <a:t>. </a:t>
            </a:r>
            <a:r>
              <a:rPr lang="en-ID" dirty="0" err="1"/>
              <a:t>Penemuan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tetap</a:t>
            </a:r>
            <a:r>
              <a:rPr lang="en-ID" dirty="0"/>
              <a:t> </a:t>
            </a:r>
            <a:r>
              <a:rPr lang="en-ID" dirty="0" err="1"/>
              <a:t>mampu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keadilan</a:t>
            </a:r>
            <a:r>
              <a:rPr lang="en-ID" dirty="0"/>
              <a:t> </a:t>
            </a:r>
            <a:r>
              <a:rPr lang="en-ID" dirty="0" err="1"/>
              <a:t>meski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kekosongan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ketidakjelasan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.</a:t>
            </a:r>
          </a:p>
          <a:p>
            <a:r>
              <a:rPr lang="en-ID" dirty="0" err="1"/>
              <a:t>Ius</a:t>
            </a:r>
            <a:r>
              <a:rPr lang="en-ID" dirty="0"/>
              <a:t> curia </a:t>
            </a:r>
            <a:r>
              <a:rPr lang="en-ID" dirty="0" err="1"/>
              <a:t>novit</a:t>
            </a:r>
            <a:r>
              <a:rPr lang="en-ID" dirty="0"/>
              <a:t> : hakim </a:t>
            </a:r>
            <a:r>
              <a:rPr lang="en-ID" dirty="0" err="1"/>
              <a:t>diangap</a:t>
            </a:r>
            <a:r>
              <a:rPr lang="en-ID" dirty="0"/>
              <a:t> </a:t>
            </a:r>
            <a:r>
              <a:rPr lang="en-ID" dirty="0" err="1"/>
              <a:t>tahu</a:t>
            </a:r>
            <a:r>
              <a:rPr lang="en-ID" dirty="0"/>
              <a:t> </a:t>
            </a:r>
            <a:r>
              <a:rPr lang="en-ID" dirty="0" err="1"/>
              <a:t>hukum</a:t>
            </a:r>
            <a:endParaRPr lang="en-ID" dirty="0"/>
          </a:p>
          <a:p>
            <a:r>
              <a:rPr lang="en-ID" dirty="0" err="1"/>
              <a:t>Kadang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rumusannya</a:t>
            </a:r>
            <a:r>
              <a:rPr lang="en-ID" dirty="0"/>
              <a:t> </a:t>
            </a:r>
            <a:r>
              <a:rPr lang="en-ID" b="1" dirty="0" err="1"/>
              <a:t>kabur</a:t>
            </a:r>
            <a:r>
              <a:rPr lang="en-ID" b="1" dirty="0"/>
              <a:t>, </a:t>
            </a:r>
            <a:r>
              <a:rPr lang="en-ID" b="1" dirty="0" err="1"/>
              <a:t>multitafsir</a:t>
            </a:r>
            <a:r>
              <a:rPr lang="en-ID" b="1" dirty="0"/>
              <a:t>,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lengkap</a:t>
            </a:r>
            <a:r>
              <a:rPr lang="en-ID" dirty="0"/>
              <a:t>. Hakim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menafsirkan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maksud</a:t>
            </a:r>
            <a:r>
              <a:rPr lang="en-ID" dirty="0"/>
              <a:t> </a:t>
            </a:r>
            <a:r>
              <a:rPr lang="en-ID" dirty="0" err="1"/>
              <a:t>sebenarnya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79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 err="1"/>
              <a:t>Keadilan</a:t>
            </a:r>
            <a:r>
              <a:rPr lang="en-ID" b="1" dirty="0"/>
              <a:t> </a:t>
            </a:r>
            <a:r>
              <a:rPr lang="en-ID" b="1" dirty="0" err="1"/>
              <a:t>Substantif</a:t>
            </a:r>
            <a:r>
              <a:rPr lang="en-ID" b="1" dirty="0"/>
              <a:t> (Substantive Justice)</a:t>
            </a:r>
          </a:p>
          <a:p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progresif</a:t>
            </a:r>
            <a:r>
              <a:rPr lang="en-ID" dirty="0"/>
              <a:t> </a:t>
            </a:r>
            <a:r>
              <a:rPr lang="en-ID" dirty="0" err="1"/>
              <a:t>berorientasi</a:t>
            </a:r>
            <a:r>
              <a:rPr lang="en-ID" dirty="0"/>
              <a:t> pada </a:t>
            </a:r>
            <a:r>
              <a:rPr lang="en-ID" b="1" dirty="0" err="1"/>
              <a:t>kemanfaatan</a:t>
            </a:r>
            <a:r>
              <a:rPr lang="en-ID" b="1" dirty="0"/>
              <a:t> dan </a:t>
            </a:r>
            <a:r>
              <a:rPr lang="en-ID" b="1" dirty="0" err="1"/>
              <a:t>keadilan</a:t>
            </a:r>
            <a:r>
              <a:rPr lang="en-ID" b="1" dirty="0"/>
              <a:t> </a:t>
            </a:r>
            <a:r>
              <a:rPr lang="en-ID" b="1" dirty="0" err="1"/>
              <a:t>nyata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kepastian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teks</a:t>
            </a:r>
            <a:r>
              <a:rPr lang="en-ID" dirty="0"/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 dirty="0"/>
              <a:t>Hakim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ruang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i="1" dirty="0" err="1"/>
              <a:t>menafsirkan</a:t>
            </a:r>
            <a:r>
              <a:rPr lang="en-ID" i="1" dirty="0"/>
              <a:t> </a:t>
            </a:r>
            <a:r>
              <a:rPr lang="en-ID" i="1" dirty="0" err="1"/>
              <a:t>hukum</a:t>
            </a:r>
            <a:r>
              <a:rPr lang="en-ID" i="1" dirty="0"/>
              <a:t> </a:t>
            </a:r>
            <a:r>
              <a:rPr lang="en-ID" i="1" dirty="0" err="1"/>
              <a:t>secara</a:t>
            </a:r>
            <a:r>
              <a:rPr lang="en-ID" i="1" dirty="0"/>
              <a:t> </a:t>
            </a:r>
            <a:r>
              <a:rPr lang="en-ID" i="1" dirty="0" err="1"/>
              <a:t>kreatif</a:t>
            </a:r>
            <a:r>
              <a:rPr lang="en-ID" dirty="0"/>
              <a:t> demi </a:t>
            </a:r>
            <a:r>
              <a:rPr lang="en-ID" dirty="0" err="1"/>
              <a:t>memenuhi</a:t>
            </a:r>
            <a:r>
              <a:rPr lang="en-ID" dirty="0"/>
              <a:t> rasa </a:t>
            </a:r>
            <a:r>
              <a:rPr lang="en-ID" dirty="0" err="1"/>
              <a:t>keadilan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.</a:t>
            </a:r>
          </a:p>
          <a:p>
            <a:r>
              <a:rPr lang="en-ID" b="1" dirty="0" err="1"/>
              <a:t>Hukum</a:t>
            </a:r>
            <a:r>
              <a:rPr lang="en-ID" b="1" dirty="0"/>
              <a:t> </a:t>
            </a:r>
            <a:r>
              <a:rPr lang="en-ID" b="1" dirty="0" err="1"/>
              <a:t>itu</a:t>
            </a:r>
            <a:r>
              <a:rPr lang="en-ID" b="1" dirty="0"/>
              <a:t> </a:t>
            </a:r>
            <a:r>
              <a:rPr lang="en-ID" b="1" dirty="0" err="1"/>
              <a:t>untuk</a:t>
            </a:r>
            <a:r>
              <a:rPr lang="en-ID" b="1" dirty="0"/>
              <a:t> </a:t>
            </a:r>
            <a:r>
              <a:rPr lang="en-ID" b="1" dirty="0" err="1"/>
              <a:t>manusia</a:t>
            </a:r>
            <a:r>
              <a:rPr lang="en-ID" b="1" dirty="0"/>
              <a:t>, </a:t>
            </a:r>
            <a:r>
              <a:rPr lang="en-ID" b="1" dirty="0" err="1"/>
              <a:t>bukan</a:t>
            </a:r>
            <a:r>
              <a:rPr lang="en-ID" b="1" dirty="0"/>
              <a:t> </a:t>
            </a:r>
            <a:r>
              <a:rPr lang="en-ID" b="1" dirty="0" err="1"/>
              <a:t>manusia</a:t>
            </a:r>
            <a:r>
              <a:rPr lang="en-ID" b="1" dirty="0"/>
              <a:t> </a:t>
            </a:r>
            <a:r>
              <a:rPr lang="en-ID" b="1" dirty="0" err="1"/>
              <a:t>untuk</a:t>
            </a:r>
            <a:r>
              <a:rPr lang="en-ID" b="1" dirty="0"/>
              <a:t> </a:t>
            </a:r>
            <a:r>
              <a:rPr lang="en-ID" b="1" dirty="0" err="1"/>
              <a:t>hukum</a:t>
            </a:r>
            <a:r>
              <a:rPr lang="en-ID" b="1" dirty="0"/>
              <a:t>.”</a:t>
            </a:r>
            <a:endParaRPr lang="en-ID" dirty="0"/>
          </a:p>
          <a:p>
            <a:r>
              <a:rPr lang="en-ID" dirty="0" err="1"/>
              <a:t>Artinya</a:t>
            </a:r>
            <a:r>
              <a:rPr lang="en-ID" dirty="0"/>
              <a:t>,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tertulis</a:t>
            </a:r>
            <a:r>
              <a:rPr lang="en-ID" dirty="0"/>
              <a:t> </a:t>
            </a:r>
            <a:r>
              <a:rPr lang="en-ID" dirty="0" err="1"/>
              <a:t>kaku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adil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hakim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mengutamakan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.</a:t>
            </a:r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420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PENEMUAN HUKUM (RECHTSVINDING)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</a:p>
          <a:p>
            <a:pPr algn="ctr"/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460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just"/>
            <a:r>
              <a:rPr lang="id-ID" sz="3200" dirty="0">
                <a:latin typeface="Cambria" panose="02040503050406030204" pitchFamily="18" charset="0"/>
              </a:rPr>
              <a:t>Penemuan hukum bukan semata-mata hanya penerapan peraturan-peraturan hukum terhadap peristiwa kongkrit, tetapi sekaligus juga menerapkan penciptaan dan pembentukan hukum.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25523794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460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just"/>
            <a:r>
              <a:rPr lang="id-ID" sz="2800" b="0" dirty="0">
                <a:latin typeface="Cambria" panose="02040503050406030204" pitchFamily="18" charset="0"/>
              </a:rPr>
              <a:t>Praktek penemuan hukum di Indonesia mengenal penemuan hukum heteronom sepanjang hakim terikat pada undang-undang, tetap</a:t>
            </a:r>
            <a:r>
              <a:rPr lang="en-US" sz="2800" b="0" dirty="0" err="1">
                <a:latin typeface="Cambria" panose="02040503050406030204" pitchFamily="18" charset="0"/>
              </a:rPr>
              <a:t>i</a:t>
            </a:r>
            <a:r>
              <a:rPr lang="id-ID" sz="2800" b="0" dirty="0">
                <a:latin typeface="Cambria" panose="02040503050406030204" pitchFamily="18" charset="0"/>
              </a:rPr>
              <a:t> penemuan hukum ini juga mempunyai unsur-unsur otonom yang kuat, karena hakim seringkali harus menjelaskan atau melengkapi undang-undang menurut pandangannya sendiri.</a:t>
            </a:r>
            <a:endParaRPr lang="id-ID" sz="2800" b="0" dirty="0"/>
          </a:p>
        </p:txBody>
      </p:sp>
    </p:spTree>
    <p:extLst>
      <p:ext uri="{BB962C8B-B14F-4D97-AF65-F5344CB8AC3E}">
        <p14:creationId xmlns:p14="http://schemas.microsoft.com/office/powerpoint/2010/main" val="279744987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Sumber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4A452CE-A081-42FA-B214-489EA6D1B6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1961651"/>
              </p:ext>
            </p:extLst>
          </p:nvPr>
        </p:nvGraphicFramePr>
        <p:xfrm>
          <a:off x="539552" y="1397000"/>
          <a:ext cx="8147248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527121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Hukum oleh Hakim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628800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Perlunya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penemuan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Kekosongan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Konflik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kabur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antinomi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posterior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derogat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priori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terbaru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dipakai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dipakai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Lex superior derogate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inferiori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dipakai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65469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766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800" dirty="0" err="1">
                <a:latin typeface="Cambria" panose="02040503050406030204" pitchFamily="18" charset="0"/>
              </a:rPr>
              <a:t>Penemuan</a:t>
            </a:r>
            <a:r>
              <a:rPr lang="en-US" sz="2800" dirty="0">
                <a:latin typeface="Cambria" panose="02040503050406030204" pitchFamily="18" charset="0"/>
              </a:rPr>
              <a:t> Hukum oleh Hakim </a:t>
            </a:r>
            <a:r>
              <a:rPr lang="en-US" sz="2800" dirty="0" err="1">
                <a:latin typeface="Cambria" panose="02040503050406030204" pitchFamily="18" charset="0"/>
              </a:rPr>
              <a:t>yg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Sesuai</a:t>
            </a:r>
            <a:r>
              <a:rPr lang="en-US" sz="2800" dirty="0">
                <a:latin typeface="Cambria" panose="02040503050406030204" pitchFamily="18" charset="0"/>
              </a:rPr>
              <a:t> dg </a:t>
            </a:r>
            <a:r>
              <a:rPr lang="en-US" sz="2800" dirty="0" err="1">
                <a:latin typeface="Cambria" panose="02040503050406030204" pitchFamily="18" charset="0"/>
              </a:rPr>
              <a:t>Metode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Penemuan</a:t>
            </a:r>
            <a:r>
              <a:rPr lang="en-US" sz="2800" dirty="0">
                <a:latin typeface="Cambria" panose="02040503050406030204" pitchFamily="18" charset="0"/>
              </a:rPr>
              <a:t> Hukum</a:t>
            </a:r>
            <a:endParaRPr lang="id-ID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628800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semata-mata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legalistik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hakim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mendorong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kebaikan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sekedar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syarat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formal;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 visioner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keberanian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terobosan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Peka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bangsa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rakyat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8061732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Kendala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Eksternal</a:t>
            </a:r>
            <a:r>
              <a:rPr lang="en-US" dirty="0">
                <a:latin typeface="Cambria" panose="02040503050406030204" pitchFamily="18" charset="0"/>
              </a:rPr>
              <a:t> dan Internal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Tekanan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legislative dan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eksekutif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bertentangan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Banyak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Tekanan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berperkaran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Internal:</a:t>
            </a: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menguasai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acara dan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materil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Tekanan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hakim senior/hakim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442913" algn="l"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Sarana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24362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63277"/>
            <a:ext cx="8229600" cy="40219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Penemuan hukum adalah proses pembentukan hukum oleh hakim atau aparat hukum lainnya yang ditugaskan untuk penerapan peraturan hukum umum pada peristiwa hukum kongkrit.</a:t>
            </a:r>
            <a:endParaRPr lang="en-US" sz="2600" dirty="0">
              <a:solidFill>
                <a:schemeClr val="bg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id-ID" sz="2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 pula dikatakan penemuan hukum adalah proses kongretisasi atau individualisasi peraturan hukum (das sollen) yang bersifat umum dengan mengingat akan peristiwa kongkrit (das sein) tertentu.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460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just"/>
            <a:r>
              <a:rPr lang="id-ID" sz="3200" b="0" dirty="0">
                <a:latin typeface="Cambria" panose="02040503050406030204" pitchFamily="18" charset="0"/>
              </a:rPr>
              <a:t>Penemuan hukum </a:t>
            </a:r>
            <a:r>
              <a:rPr lang="en-US" sz="3200" b="0" dirty="0" err="1">
                <a:latin typeface="Cambria" panose="02040503050406030204" pitchFamily="18" charset="0"/>
              </a:rPr>
              <a:t>bertujuan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mengisi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kekosongan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hukum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atau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melengkapi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ketentuan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yg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ada</a:t>
            </a:r>
            <a:r>
              <a:rPr lang="en-US" sz="3200" b="0" dirty="0">
                <a:latin typeface="Cambria" panose="02040503050406030204" pitchFamily="18" charset="0"/>
              </a:rPr>
              <a:t>. </a:t>
            </a:r>
            <a:r>
              <a:rPr lang="en-US" sz="3200" b="0" dirty="0" err="1">
                <a:latin typeface="Cambria" panose="02040503050406030204" pitchFamily="18" charset="0"/>
              </a:rPr>
              <a:t>Sebab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peraturan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perundang-undangan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kadang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tidak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lengkap</a:t>
            </a:r>
            <a:r>
              <a:rPr lang="en-US" sz="3200" b="0" dirty="0">
                <a:latin typeface="Cambria" panose="02040503050406030204" pitchFamily="18" charset="0"/>
              </a:rPr>
              <a:t> dan </a:t>
            </a:r>
            <a:r>
              <a:rPr lang="en-US" sz="3200" b="0" dirty="0" err="1">
                <a:latin typeface="Cambria" panose="02040503050406030204" pitchFamily="18" charset="0"/>
              </a:rPr>
              <a:t>tidak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jelas</a:t>
            </a:r>
            <a:r>
              <a:rPr lang="en-US" sz="3200" b="0" dirty="0">
                <a:latin typeface="Cambria" panose="02040503050406030204" pitchFamily="18" charset="0"/>
              </a:rPr>
              <a:t>, </a:t>
            </a:r>
            <a:r>
              <a:rPr lang="en-US" sz="3200" b="0" dirty="0" err="1">
                <a:latin typeface="Cambria" panose="02040503050406030204" pitchFamily="18" charset="0"/>
              </a:rPr>
              <a:t>sehingga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hukumnya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harus</a:t>
            </a:r>
            <a:r>
              <a:rPr lang="en-US" sz="3200" b="0" dirty="0">
                <a:latin typeface="Cambria" panose="02040503050406030204" pitchFamily="18" charset="0"/>
              </a:rPr>
              <a:t> </a:t>
            </a:r>
            <a:r>
              <a:rPr lang="en-US" sz="3200" b="0" dirty="0" err="1">
                <a:latin typeface="Cambria" panose="02040503050406030204" pitchFamily="18" charset="0"/>
              </a:rPr>
              <a:t>dicari</a:t>
            </a:r>
            <a:r>
              <a:rPr lang="en-US" sz="3200" b="0" dirty="0">
                <a:latin typeface="Cambria" panose="02040503050406030204" pitchFamily="18" charset="0"/>
              </a:rPr>
              <a:t> dan </a:t>
            </a:r>
            <a:r>
              <a:rPr lang="en-US" sz="3200" b="0" dirty="0" err="1">
                <a:latin typeface="Cambria" panose="02040503050406030204" pitchFamily="18" charset="0"/>
              </a:rPr>
              <a:t>ditemukan</a:t>
            </a:r>
            <a:r>
              <a:rPr lang="en-US" sz="3200" b="0" dirty="0">
                <a:latin typeface="Cambria" panose="02040503050406030204" pitchFamily="18" charset="0"/>
              </a:rPr>
              <a:t> oleh hakim.</a:t>
            </a:r>
            <a:endParaRPr lang="id-ID" sz="3200" b="0" dirty="0"/>
          </a:p>
        </p:txBody>
      </p:sp>
    </p:spTree>
    <p:extLst>
      <p:ext uri="{BB962C8B-B14F-4D97-AF65-F5344CB8AC3E}">
        <p14:creationId xmlns:p14="http://schemas.microsoft.com/office/powerpoint/2010/main" val="239958952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204E7DA-2982-4994-A4A7-2417526258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568952" cy="5544616"/>
          </a:xfrm>
        </p:spPr>
        <p:txBody>
          <a:bodyPr/>
          <a:lstStyle/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39E59696-842F-A13C-F510-387C9B91EAC3}"/>
              </a:ext>
            </a:extLst>
          </p:cNvPr>
          <p:cNvSpPr/>
          <p:nvPr/>
        </p:nvSpPr>
        <p:spPr>
          <a:xfrm>
            <a:off x="611560" y="116632"/>
            <a:ext cx="8136904" cy="6480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ALIRAN-ALIRAN DALAM PENEMUAN HUKUM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A160FD8-D20C-C571-9634-765D209E902E}"/>
              </a:ext>
            </a:extLst>
          </p:cNvPr>
          <p:cNvSpPr/>
          <p:nvPr/>
        </p:nvSpPr>
        <p:spPr>
          <a:xfrm>
            <a:off x="611560" y="1016732"/>
            <a:ext cx="2232248" cy="165618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ALIRAN </a:t>
            </a:r>
            <a:r>
              <a:rPr lang="id-ID" i="1" dirty="0"/>
              <a:t>PROGRESIF </a:t>
            </a:r>
          </a:p>
        </p:txBody>
      </p:sp>
      <p:sp>
        <p:nvSpPr>
          <p:cNvPr id="5" name="Panah Kanan 4">
            <a:extLst>
              <a:ext uri="{FF2B5EF4-FFF2-40B4-BE49-F238E27FC236}">
                <a16:creationId xmlns:a16="http://schemas.microsoft.com/office/drawing/2014/main" id="{2E4561C1-0864-5AA3-59B9-06DA71EDF96D}"/>
              </a:ext>
            </a:extLst>
          </p:cNvPr>
          <p:cNvSpPr/>
          <p:nvPr/>
        </p:nvSpPr>
        <p:spPr>
          <a:xfrm>
            <a:off x="3203848" y="1556792"/>
            <a:ext cx="1368152" cy="5760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Persegi Lengkung 5">
            <a:extLst>
              <a:ext uri="{FF2B5EF4-FFF2-40B4-BE49-F238E27FC236}">
                <a16:creationId xmlns:a16="http://schemas.microsoft.com/office/drawing/2014/main" id="{EFBCE746-8886-A9F1-BD9A-09FFCC2832F3}"/>
              </a:ext>
            </a:extLst>
          </p:cNvPr>
          <p:cNvSpPr/>
          <p:nvPr/>
        </p:nvSpPr>
        <p:spPr>
          <a:xfrm>
            <a:off x="5076056" y="1016732"/>
            <a:ext cx="3744416" cy="21242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Berpendapat bahwa hukum dan </a:t>
            </a:r>
            <a:r>
              <a:rPr lang="id-ID" dirty="0" err="1"/>
              <a:t>progresi</a:t>
            </a:r>
            <a:r>
              <a:rPr lang="id-ID" dirty="0"/>
              <a:t> merupakan alat untuk perubahan-perubahan sosial 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6217D93-9218-94EA-81B1-BE1EEB3FF399}"/>
              </a:ext>
            </a:extLst>
          </p:cNvPr>
          <p:cNvSpPr/>
          <p:nvPr/>
        </p:nvSpPr>
        <p:spPr>
          <a:xfrm>
            <a:off x="584026" y="4151071"/>
            <a:ext cx="2232248" cy="165618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ALIRAN </a:t>
            </a:r>
            <a:r>
              <a:rPr lang="id-ID" i="1" dirty="0"/>
              <a:t>konservatif  </a:t>
            </a:r>
          </a:p>
        </p:txBody>
      </p:sp>
      <p:sp>
        <p:nvSpPr>
          <p:cNvPr id="8" name="Panah Kanan 7">
            <a:extLst>
              <a:ext uri="{FF2B5EF4-FFF2-40B4-BE49-F238E27FC236}">
                <a16:creationId xmlns:a16="http://schemas.microsoft.com/office/drawing/2014/main" id="{4C85D9DF-5B70-A209-427B-473485D3F238}"/>
              </a:ext>
            </a:extLst>
          </p:cNvPr>
          <p:cNvSpPr/>
          <p:nvPr/>
        </p:nvSpPr>
        <p:spPr>
          <a:xfrm>
            <a:off x="3076772" y="4787305"/>
            <a:ext cx="1368152" cy="57606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Persegi Lengkung 8">
            <a:extLst>
              <a:ext uri="{FF2B5EF4-FFF2-40B4-BE49-F238E27FC236}">
                <a16:creationId xmlns:a16="http://schemas.microsoft.com/office/drawing/2014/main" id="{F2D51E64-AE7F-692C-6601-0F955F83C3B9}"/>
              </a:ext>
            </a:extLst>
          </p:cNvPr>
          <p:cNvSpPr/>
          <p:nvPr/>
        </p:nvSpPr>
        <p:spPr>
          <a:xfrm>
            <a:off x="5076056" y="4013219"/>
            <a:ext cx="3744416" cy="21242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Berpendapat bahwa hukum dan peradilan itu hanyalah untuk mencegah kemerosotan moral dan nilai-nilai lainnya  </a:t>
            </a:r>
          </a:p>
        </p:txBody>
      </p:sp>
    </p:spTree>
    <p:extLst>
      <p:ext uri="{BB962C8B-B14F-4D97-AF65-F5344CB8AC3E}">
        <p14:creationId xmlns:p14="http://schemas.microsoft.com/office/powerpoint/2010/main" val="177110801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CBBE00C-6EC3-4EB2-AE4C-4FA7DC0162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391548"/>
              </p:ext>
            </p:extLst>
          </p:nvPr>
        </p:nvGraphicFramePr>
        <p:xfrm>
          <a:off x="990600" y="2132856"/>
          <a:ext cx="7162800" cy="23169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87600">
                  <a:extLst>
                    <a:ext uri="{9D8B030D-6E8A-4147-A177-3AD203B41FA5}">
                      <a16:colId xmlns:a16="http://schemas.microsoft.com/office/drawing/2014/main" val="3043340573"/>
                    </a:ext>
                  </a:extLst>
                </a:gridCol>
                <a:gridCol w="2387600">
                  <a:extLst>
                    <a:ext uri="{9D8B030D-6E8A-4147-A177-3AD203B41FA5}">
                      <a16:colId xmlns:a16="http://schemas.microsoft.com/office/drawing/2014/main" val="2612138839"/>
                    </a:ext>
                  </a:extLst>
                </a:gridCol>
                <a:gridCol w="2387600">
                  <a:extLst>
                    <a:ext uri="{9D8B030D-6E8A-4147-A177-3AD203B41FA5}">
                      <a16:colId xmlns:a16="http://schemas.microsoft.com/office/drawing/2014/main" val="4272423866"/>
                    </a:ext>
                  </a:extLst>
                </a:gridCol>
              </a:tblGrid>
              <a:tr h="762448">
                <a:tc>
                  <a:txBody>
                    <a:bodyPr/>
                    <a:lstStyle/>
                    <a:p>
                      <a:r>
                        <a:rPr lang="en-US" dirty="0" err="1"/>
                        <a:t>Aliran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Fokus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Sikap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terhadap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perubahan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371734"/>
                  </a:ext>
                </a:extLst>
              </a:tr>
              <a:tr h="441736">
                <a:tc>
                  <a:txBody>
                    <a:bodyPr/>
                    <a:lstStyle/>
                    <a:p>
                      <a:r>
                        <a:rPr lang="en-US" dirty="0" err="1"/>
                        <a:t>Konservatif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Kepastian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ketertiban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Menolak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perubahan</a:t>
                      </a:r>
                      <a:r>
                        <a:rPr lang="en-US" dirty="0"/>
                        <a:t> &amp; </a:t>
                      </a:r>
                      <a:r>
                        <a:rPr lang="en-US" dirty="0" err="1"/>
                        <a:t>Kreativitas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726178"/>
                  </a:ext>
                </a:extLst>
              </a:tr>
              <a:tr h="441736">
                <a:tc>
                  <a:txBody>
                    <a:bodyPr/>
                    <a:lstStyle/>
                    <a:p>
                      <a:r>
                        <a:rPr lang="en-US" dirty="0" err="1"/>
                        <a:t>Progresif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Keadilan</a:t>
                      </a:r>
                      <a:r>
                        <a:rPr lang="en-US" dirty="0"/>
                        <a:t>, substantive, </a:t>
                      </a:r>
                      <a:r>
                        <a:rPr lang="en-US" dirty="0" err="1"/>
                        <a:t>kemanusian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Membuka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ruang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kreativitas</a:t>
                      </a:r>
                      <a:r>
                        <a:rPr lang="en-US" dirty="0"/>
                        <a:t> &amp; </a:t>
                      </a:r>
                      <a:r>
                        <a:rPr lang="en-US" dirty="0" err="1"/>
                        <a:t>pembaruan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8587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126693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4E44975F-F720-78CF-F06E-87D9E9A78E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776" y="2348880"/>
            <a:ext cx="8604448" cy="2448272"/>
          </a:xfrm>
        </p:spPr>
        <p:txBody>
          <a:bodyPr>
            <a:normAutofit/>
          </a:bodyPr>
          <a:lstStyle/>
          <a:p>
            <a:pPr algn="just"/>
            <a:r>
              <a:rPr lang="id-ID" dirty="0">
                <a:solidFill>
                  <a:schemeClr val="tx1"/>
                </a:solidFill>
              </a:rPr>
              <a:t>Lahirnya </a:t>
            </a:r>
            <a:r>
              <a:rPr lang="id-ID" i="1" dirty="0" err="1">
                <a:solidFill>
                  <a:schemeClr val="tx1"/>
                </a:solidFill>
              </a:rPr>
              <a:t>rechtvinding</a:t>
            </a:r>
            <a:r>
              <a:rPr lang="id-ID" dirty="0">
                <a:solidFill>
                  <a:schemeClr val="tx1"/>
                </a:solidFill>
              </a:rPr>
              <a:t> (penemuan hukum) atas akibat dari kekurangan sistem hukum </a:t>
            </a:r>
            <a:r>
              <a:rPr lang="id-ID" i="1" dirty="0" err="1">
                <a:solidFill>
                  <a:schemeClr val="tx1"/>
                </a:solidFill>
              </a:rPr>
              <a:t>civil</a:t>
            </a:r>
            <a:r>
              <a:rPr lang="id-ID" i="1" dirty="0">
                <a:solidFill>
                  <a:schemeClr val="tx1"/>
                </a:solidFill>
              </a:rPr>
              <a:t> </a:t>
            </a:r>
            <a:r>
              <a:rPr lang="id-ID" i="1" dirty="0" err="1">
                <a:solidFill>
                  <a:schemeClr val="tx1"/>
                </a:solidFill>
              </a:rPr>
              <a:t>law</a:t>
            </a:r>
            <a:r>
              <a:rPr lang="id-ID" i="1" dirty="0">
                <a:solidFill>
                  <a:schemeClr val="tx1"/>
                </a:solidFill>
              </a:rPr>
              <a:t> </a:t>
            </a:r>
            <a:r>
              <a:rPr lang="id-ID" dirty="0">
                <a:solidFill>
                  <a:schemeClr val="tx1"/>
                </a:solidFill>
              </a:rPr>
              <a:t>yang mengatakan bahwa hukum  itu harus di buat secara tertulis melalui peraturan </a:t>
            </a:r>
            <a:r>
              <a:rPr lang="id-ID" dirty="0" err="1">
                <a:solidFill>
                  <a:schemeClr val="tx1"/>
                </a:solidFill>
              </a:rPr>
              <a:t>perundan</a:t>
            </a:r>
            <a:r>
              <a:rPr lang="id-ID" dirty="0">
                <a:solidFill>
                  <a:schemeClr val="tx1"/>
                </a:solidFill>
              </a:rPr>
              <a:t>-undangan </a:t>
            </a:r>
            <a:endParaRPr lang="id-ID" i="1" dirty="0">
              <a:solidFill>
                <a:schemeClr val="tx1"/>
              </a:solidFill>
            </a:endParaRP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408AB3CC-532C-5EF7-6BBD-7EDA9F5C4BB4}"/>
              </a:ext>
            </a:extLst>
          </p:cNvPr>
          <p:cNvSpPr/>
          <p:nvPr/>
        </p:nvSpPr>
        <p:spPr>
          <a:xfrm>
            <a:off x="899592" y="0"/>
            <a:ext cx="7632848" cy="134076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LAHIRNYA PENEMUAN HUKUM </a:t>
            </a:r>
          </a:p>
        </p:txBody>
      </p:sp>
    </p:spTree>
    <p:extLst>
      <p:ext uri="{BB962C8B-B14F-4D97-AF65-F5344CB8AC3E}">
        <p14:creationId xmlns:p14="http://schemas.microsoft.com/office/powerpoint/2010/main" val="329248259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ambar 3" descr="Sebuah gambar berisi kartun, Animasi, Karakter fiksi&#10;&#10;Konten yang dihasilkan AI mungkin salah.">
            <a:extLst>
              <a:ext uri="{FF2B5EF4-FFF2-40B4-BE49-F238E27FC236}">
                <a16:creationId xmlns:a16="http://schemas.microsoft.com/office/drawing/2014/main" id="{6849E905-1FDB-7346-4CB3-9AD884361E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834" y="620688"/>
            <a:ext cx="2131566" cy="1275272"/>
          </a:xfrm>
          <a:prstGeom prst="rect">
            <a:avLst/>
          </a:prstGeom>
        </p:spPr>
      </p:pic>
      <p:pic>
        <p:nvPicPr>
          <p:cNvPr id="6" name="Gambar 5" descr="Sebuah gambar berisi buku, teks&#10;&#10;Konten yang dihasilkan AI mungkin salah.">
            <a:extLst>
              <a:ext uri="{FF2B5EF4-FFF2-40B4-BE49-F238E27FC236}">
                <a16:creationId xmlns:a16="http://schemas.microsoft.com/office/drawing/2014/main" id="{E6240ABA-AE8F-04AE-F74C-7F2881D9DA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788244"/>
            <a:ext cx="1872208" cy="1152128"/>
          </a:xfrm>
          <a:prstGeom prst="rect">
            <a:avLst/>
          </a:prstGeom>
        </p:spPr>
      </p:pic>
      <p:sp>
        <p:nvSpPr>
          <p:cNvPr id="7" name="Panah Bawah 6">
            <a:extLst>
              <a:ext uri="{FF2B5EF4-FFF2-40B4-BE49-F238E27FC236}">
                <a16:creationId xmlns:a16="http://schemas.microsoft.com/office/drawing/2014/main" id="{555DC3BC-6BD6-4941-A878-1729146B073B}"/>
              </a:ext>
            </a:extLst>
          </p:cNvPr>
          <p:cNvSpPr/>
          <p:nvPr/>
        </p:nvSpPr>
        <p:spPr>
          <a:xfrm>
            <a:off x="6824228" y="2068338"/>
            <a:ext cx="536104" cy="79208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Panah Kanan 7">
            <a:extLst>
              <a:ext uri="{FF2B5EF4-FFF2-40B4-BE49-F238E27FC236}">
                <a16:creationId xmlns:a16="http://schemas.microsoft.com/office/drawing/2014/main" id="{AC09FC43-37EE-17A8-9351-09996A53E4A1}"/>
              </a:ext>
            </a:extLst>
          </p:cNvPr>
          <p:cNvSpPr/>
          <p:nvPr/>
        </p:nvSpPr>
        <p:spPr>
          <a:xfrm>
            <a:off x="3634759" y="1006296"/>
            <a:ext cx="1368152" cy="50405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0" name="Gambar 9" descr="Sebuah gambar berisi orang, dalam ruangan&#10;&#10;Konten yang dihasilkan AI mungkin salah.">
            <a:extLst>
              <a:ext uri="{FF2B5EF4-FFF2-40B4-BE49-F238E27FC236}">
                <a16:creationId xmlns:a16="http://schemas.microsoft.com/office/drawing/2014/main" id="{A2259050-A21F-A486-8AAB-DE078E0618C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4509" y="3043825"/>
            <a:ext cx="1915542" cy="1446138"/>
          </a:xfrm>
          <a:prstGeom prst="rect">
            <a:avLst/>
          </a:prstGeom>
        </p:spPr>
      </p:pic>
      <p:sp>
        <p:nvSpPr>
          <p:cNvPr id="12" name="Persegi Lengkung 11">
            <a:extLst>
              <a:ext uri="{FF2B5EF4-FFF2-40B4-BE49-F238E27FC236}">
                <a16:creationId xmlns:a16="http://schemas.microsoft.com/office/drawing/2014/main" id="{77ACA849-6783-EF32-9618-406317A6872C}"/>
              </a:ext>
            </a:extLst>
          </p:cNvPr>
          <p:cNvSpPr/>
          <p:nvPr/>
        </p:nvSpPr>
        <p:spPr>
          <a:xfrm>
            <a:off x="899592" y="3429000"/>
            <a:ext cx="1728192" cy="100811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Tidak terdapat dalam </a:t>
            </a:r>
            <a:r>
              <a:rPr lang="id-ID" dirty="0" err="1"/>
              <a:t>Undang-Undang</a:t>
            </a:r>
            <a:endParaRPr lang="id-ID" dirty="0"/>
          </a:p>
        </p:txBody>
      </p:sp>
      <p:sp>
        <p:nvSpPr>
          <p:cNvPr id="15" name="Panah Kiri 14">
            <a:extLst>
              <a:ext uri="{FF2B5EF4-FFF2-40B4-BE49-F238E27FC236}">
                <a16:creationId xmlns:a16="http://schemas.microsoft.com/office/drawing/2014/main" id="{AD21537F-F3CD-4742-2FFA-6CB53575090B}"/>
              </a:ext>
            </a:extLst>
          </p:cNvPr>
          <p:cNvSpPr/>
          <p:nvPr/>
        </p:nvSpPr>
        <p:spPr>
          <a:xfrm>
            <a:off x="3596299" y="3573016"/>
            <a:ext cx="1188132" cy="648072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Panah Atas 16">
            <a:extLst>
              <a:ext uri="{FF2B5EF4-FFF2-40B4-BE49-F238E27FC236}">
                <a16:creationId xmlns:a16="http://schemas.microsoft.com/office/drawing/2014/main" id="{AFED015E-7048-2DE0-3479-DB1ABA00D6B9}"/>
              </a:ext>
            </a:extLst>
          </p:cNvPr>
          <p:cNvSpPr/>
          <p:nvPr/>
        </p:nvSpPr>
        <p:spPr>
          <a:xfrm>
            <a:off x="1363245" y="2276873"/>
            <a:ext cx="800885" cy="1008111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9699066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Dasar Hukum </a:t>
            </a:r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d-ID" sz="2000" b="1" dirty="0">
                <a:solidFill>
                  <a:schemeClr val="tx1"/>
                </a:solidFill>
              </a:rPr>
              <a:t>Pasal 20 AB </a:t>
            </a:r>
          </a:p>
          <a:p>
            <a:pPr algn="l"/>
            <a:r>
              <a:rPr lang="id-ID" sz="2000" dirty="0">
                <a:solidFill>
                  <a:schemeClr val="tx1"/>
                </a:solidFill>
              </a:rPr>
              <a:t>(</a:t>
            </a:r>
            <a:r>
              <a:rPr lang="id-ID" sz="2000" i="1" dirty="0" err="1">
                <a:solidFill>
                  <a:schemeClr val="tx1"/>
                </a:solidFill>
              </a:rPr>
              <a:t>Algemeene</a:t>
            </a:r>
            <a:r>
              <a:rPr lang="id-ID" sz="2000" i="1" dirty="0">
                <a:solidFill>
                  <a:schemeClr val="tx1"/>
                </a:solidFill>
              </a:rPr>
              <a:t> </a:t>
            </a:r>
            <a:r>
              <a:rPr lang="id-ID" sz="2000" i="1" dirty="0" err="1">
                <a:solidFill>
                  <a:schemeClr val="tx1"/>
                </a:solidFill>
              </a:rPr>
              <a:t>Bepalingen</a:t>
            </a:r>
            <a:r>
              <a:rPr lang="id-ID" sz="2000" i="1" dirty="0">
                <a:solidFill>
                  <a:schemeClr val="tx1"/>
                </a:solidFill>
              </a:rPr>
              <a:t> </a:t>
            </a:r>
            <a:r>
              <a:rPr lang="id-ID" sz="2000" i="1" dirty="0" err="1">
                <a:solidFill>
                  <a:schemeClr val="tx1"/>
                </a:solidFill>
              </a:rPr>
              <a:t>van</a:t>
            </a:r>
            <a:r>
              <a:rPr lang="id-ID" sz="2000" i="1" dirty="0">
                <a:solidFill>
                  <a:schemeClr val="tx1"/>
                </a:solidFill>
              </a:rPr>
              <a:t> </a:t>
            </a:r>
            <a:r>
              <a:rPr lang="id-ID" sz="2000" i="1" dirty="0" err="1">
                <a:solidFill>
                  <a:schemeClr val="tx1"/>
                </a:solidFill>
              </a:rPr>
              <a:t>Wetgeving</a:t>
            </a:r>
            <a:r>
              <a:rPr lang="id-ID" sz="2000" dirty="0">
                <a:solidFill>
                  <a:schemeClr val="tx1"/>
                </a:solidFill>
              </a:rPr>
              <a:t>) hakim harus mengadili menurut </a:t>
            </a:r>
            <a:r>
              <a:rPr lang="id-ID" sz="2000" dirty="0" err="1">
                <a:solidFill>
                  <a:schemeClr val="tx1"/>
                </a:solidFill>
              </a:rPr>
              <a:t>Undang-Undang</a:t>
            </a:r>
            <a:r>
              <a:rPr lang="id-ID" sz="2000" dirty="0">
                <a:solidFill>
                  <a:schemeClr val="tx1"/>
                </a:solidFill>
              </a:rPr>
              <a:t> 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ayat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 UU No. 48 </a:t>
            </a:r>
            <a:r>
              <a:rPr lang="en-US" sz="2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2009</a:t>
            </a:r>
          </a:p>
          <a:p>
            <a:pPr algn="just"/>
            <a:r>
              <a:rPr lang="id-ID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Pengadilan dilarang menolak untuk memeriksa, mengadili, dan memutus suatu perkara yang diajukan dengan dalih bahwa hukum tidak ada atau kurang jelas, melainkan wajib untuk memeriksa dan mengadilinya.</a:t>
            </a:r>
          </a:p>
        </p:txBody>
      </p:sp>
    </p:spTree>
    <p:extLst>
      <p:ext uri="{BB962C8B-B14F-4D97-AF65-F5344CB8AC3E}">
        <p14:creationId xmlns:p14="http://schemas.microsoft.com/office/powerpoint/2010/main" val="183561338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Sistem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90EF229-2876-436B-A32B-90E66753F1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1875198"/>
              </p:ext>
            </p:extLst>
          </p:nvPr>
        </p:nvGraphicFramePr>
        <p:xfrm>
          <a:off x="457200" y="1397000"/>
          <a:ext cx="843528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3222</TotalTime>
  <Words>638</Words>
  <Application>Microsoft Office PowerPoint</Application>
  <PresentationFormat>On-screen Show (4:3)</PresentationFormat>
  <Paragraphs>81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522</cp:revision>
  <cp:lastPrinted>2017-08-29T02:54:51Z</cp:lastPrinted>
  <dcterms:created xsi:type="dcterms:W3CDTF">2010-04-18T12:06:30Z</dcterms:created>
  <dcterms:modified xsi:type="dcterms:W3CDTF">2025-12-10T15:15:39Z</dcterms:modified>
</cp:coreProperties>
</file>