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72" r:id="rId6"/>
    <p:sldId id="259" r:id="rId7"/>
    <p:sldId id="264" r:id="rId8"/>
    <p:sldId id="265" r:id="rId9"/>
    <p:sldId id="266" r:id="rId10"/>
    <p:sldId id="267" r:id="rId11"/>
    <p:sldId id="260" r:id="rId12"/>
    <p:sldId id="268" r:id="rId13"/>
    <p:sldId id="271" r:id="rId14"/>
    <p:sldId id="270" r:id="rId15"/>
    <p:sldId id="261" r:id="rId16"/>
    <p:sldId id="262" r:id="rId17"/>
    <p:sldId id="263" r:id="rId18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Open Sans Bold Bold" panose="020B0604020202020204" charset="0"/>
      <p:regular r:id="rId27"/>
    </p:embeddedFont>
    <p:embeddedFont>
      <p:font typeface="Open Sauce" panose="020B0604020202020204" charset="0"/>
      <p:regular r:id="rId28"/>
    </p:embeddedFont>
    <p:embeddedFont>
      <p:font typeface="Tahoma" panose="020B0604030504040204" pitchFamily="34" charset="0"/>
      <p:regular r:id="rId29"/>
      <p:bold r:id="rId30"/>
    </p:embeddedFont>
    <p:embeddedFont>
      <p:font typeface="Tahoma Bold" panose="020B0804030504040204" pitchFamily="34" charset="0"/>
      <p:regular r:id="rId31"/>
      <p:bold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85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567" r="-1756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8508869" y="3333033"/>
            <a:ext cx="8750431" cy="50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99"/>
              </a:lnSpc>
              <a:spcBef>
                <a:spcPct val="0"/>
              </a:spcBef>
            </a:pPr>
            <a:r>
              <a:rPr lang="en-US" sz="2999" spc="110" dirty="0">
                <a:solidFill>
                  <a:srgbClr val="FFFFFF"/>
                </a:solidFill>
                <a:latin typeface="Open Sans"/>
              </a:rPr>
              <a:t>PERTEMUAN KE: 7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276225" y="360178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698132" y="165752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51085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8168756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6290849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508869" y="5912433"/>
            <a:ext cx="8750431" cy="1026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307"/>
              </a:lnSpc>
            </a:pPr>
            <a:r>
              <a:rPr lang="en-US" sz="4000" spc="124" dirty="0">
                <a:solidFill>
                  <a:srgbClr val="FFFFFF"/>
                </a:solidFill>
                <a:latin typeface="Open Sans Bold Bold"/>
              </a:rPr>
              <a:t>KULIAH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157333" y="4014907"/>
            <a:ext cx="13101968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6000" b="1" dirty="0" err="1">
                <a:solidFill>
                  <a:schemeClr val="bg1"/>
                </a:solidFill>
                <a:effectLst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Pengenalan</a:t>
            </a:r>
            <a:r>
              <a:rPr lang="en-US" sz="6000" b="1" dirty="0">
                <a:solidFill>
                  <a:schemeClr val="bg1"/>
                </a:solidFill>
                <a:effectLst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 </a:t>
            </a:r>
          </a:p>
          <a:p>
            <a:pPr algn="r"/>
            <a:r>
              <a:rPr lang="en-US" sz="6000" b="1" i="1" dirty="0">
                <a:solidFill>
                  <a:schemeClr val="bg1"/>
                </a:solidFill>
                <a:effectLst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Unsupervised Learning</a:t>
            </a:r>
            <a:endParaRPr lang="en-US" sz="6000" b="1" spc="124" dirty="0">
              <a:solidFill>
                <a:schemeClr val="bg1"/>
              </a:solidFill>
              <a:latin typeface="Open Sans Bold Bold" panose="020B0604020202020204" charset="0"/>
              <a:ea typeface="Open Sans Bold Bold" panose="020B0604020202020204" charset="0"/>
              <a:cs typeface="Open Sans Bold Bold" panose="020B060402020202020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508869" y="7406283"/>
            <a:ext cx="8750431" cy="50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99"/>
              </a:lnSpc>
              <a:spcBef>
                <a:spcPct val="0"/>
              </a:spcBef>
            </a:pPr>
            <a:r>
              <a:rPr lang="en-US" sz="2999" spc="110" dirty="0">
                <a:solidFill>
                  <a:srgbClr val="FFFFFF"/>
                </a:solidFill>
                <a:latin typeface="Open Sans"/>
              </a:rPr>
              <a:t>OLEH: NURJOKO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021065" y="603316"/>
            <a:ext cx="10238235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79"/>
              </a:lnSpc>
            </a:pPr>
            <a:r>
              <a:rPr lang="en-US" sz="2199" spc="204">
                <a:solidFill>
                  <a:srgbClr val="FFFFFF"/>
                </a:solidFill>
                <a:latin typeface="Open Sauce"/>
              </a:rPr>
              <a:t>DATA SCIENCE DARMAJAYA</a:t>
            </a:r>
          </a:p>
          <a:p>
            <a:pPr algn="r">
              <a:lnSpc>
                <a:spcPts val="3079"/>
              </a:lnSpc>
              <a:spcBef>
                <a:spcPct val="0"/>
              </a:spcBef>
            </a:pPr>
            <a:r>
              <a:rPr lang="en-US" sz="2199" spc="204">
                <a:solidFill>
                  <a:srgbClr val="FFFFFF"/>
                </a:solidFill>
                <a:latin typeface="Open Sauce"/>
              </a:rPr>
              <a:t> “YOUR BEST FUTURE IN DATA”</a:t>
            </a: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A2714E9F-ADE7-4F73-983E-E121F19AD7A3}"/>
              </a:ext>
            </a:extLst>
          </p:cNvPr>
          <p:cNvSpPr txBox="1"/>
          <p:nvPr/>
        </p:nvSpPr>
        <p:spPr>
          <a:xfrm>
            <a:off x="1030236" y="9715500"/>
            <a:ext cx="16229064" cy="341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SD230411 | MATAKULIAH: MATEMATIKA | SKS: 4 | VERSI: 01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752600" y="2095500"/>
            <a:ext cx="15405061" cy="7699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b="1" i="0" dirty="0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3600" b="1" i="0" dirty="0" err="1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Reduksi</a:t>
            </a:r>
            <a:r>
              <a:rPr lang="en-US" sz="3600" b="1" i="0" dirty="0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0" dirty="0" err="1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Dimensi</a:t>
            </a:r>
            <a:r>
              <a:rPr lang="en-US" sz="3600" b="0" i="0" dirty="0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Tugas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reduksi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dimensi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bertujuan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mengurangi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jumlah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atribut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fitur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dataset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sambil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mempertahankan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informasi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paling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penting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digunakan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mengatasi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masalah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dimensi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tinggi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membantu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menghilangkan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noise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data.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Contoh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teknik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reduksi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dimensi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termasuk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Principal Component Analysis (PCA) dan t-SNE.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b="1" i="0" dirty="0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Anomaly Detection (</a:t>
            </a:r>
            <a:r>
              <a:rPr lang="en-US" sz="3600" b="1" i="0" dirty="0" err="1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Deteksi</a:t>
            </a:r>
            <a:r>
              <a:rPr lang="en-US" sz="3600" b="1" i="0" dirty="0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0" dirty="0" err="1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Pencurian</a:t>
            </a:r>
            <a:r>
              <a:rPr lang="en-US" sz="3600" b="1" i="0" dirty="0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3600" b="0" i="0" dirty="0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Tugas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mencakup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identifikasi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observasi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biasa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langka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dataset.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berguna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mendeteksi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aktivitas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mencurigakan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seperti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deteksi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fraud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transaksi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keuangan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masalah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jaringan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komputer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Algoritma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deteksi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anomali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termasuk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Isolation Forest dan One-Class SVM.</a:t>
            </a:r>
          </a:p>
          <a:p>
            <a:pPr algn="just"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</a:pPr>
            <a:endParaRPr lang="en-US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C4076682-A8C2-40A2-9401-1F02DB0A848C}"/>
              </a:ext>
            </a:extLst>
          </p:cNvPr>
          <p:cNvSpPr txBox="1"/>
          <p:nvPr/>
        </p:nvSpPr>
        <p:spPr>
          <a:xfrm>
            <a:off x="1030236" y="9715500"/>
            <a:ext cx="16229064" cy="341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SD230411 | MATAKULIAH: MATEMATIKA | SKS: 4 | VERSI: 01</a:t>
            </a:r>
          </a:p>
        </p:txBody>
      </p:sp>
    </p:spTree>
    <p:extLst>
      <p:ext uri="{BB962C8B-B14F-4D97-AF65-F5344CB8AC3E}">
        <p14:creationId xmlns:p14="http://schemas.microsoft.com/office/powerpoint/2010/main" val="3122304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196210" y="2341013"/>
            <a:ext cx="15100261" cy="6591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b="1" i="0" dirty="0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Association Rule Learning (</a:t>
            </a:r>
            <a:r>
              <a:rPr lang="en-US" sz="3600" b="1" i="0" dirty="0" err="1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Pembelajaran</a:t>
            </a:r>
            <a:r>
              <a:rPr lang="en-US" sz="3600" b="1" i="0" dirty="0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0" dirty="0" err="1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Aturan</a:t>
            </a:r>
            <a:r>
              <a:rPr lang="en-US" sz="3600" b="1" i="0" dirty="0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0" dirty="0" err="1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Asosiasi</a:t>
            </a:r>
            <a:r>
              <a:rPr lang="en-US" sz="3600" b="1" i="0" dirty="0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3600" b="0" i="0" dirty="0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Tugas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melibatkan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penemuan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hubungan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aturan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asosiasi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antara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item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dataset.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digunakan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analisis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belanja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di mana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kita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ingin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mengetahui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item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sering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dibeli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bersama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Algoritma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populer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tugas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Apriori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b="1" i="0" dirty="0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Latent Variable Models (Model </a:t>
            </a:r>
            <a:r>
              <a:rPr lang="en-US" sz="3600" b="1" i="0" dirty="0" err="1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Variabel</a:t>
            </a:r>
            <a:r>
              <a:rPr lang="en-US" sz="3600" b="1" i="0" dirty="0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0" dirty="0" err="1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Tersembunyi</a:t>
            </a:r>
            <a:r>
              <a:rPr lang="en-US" sz="3600" b="1" i="0" dirty="0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3600" b="0" i="0" dirty="0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Unsupervised learning juga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digunakan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mengidentifikasi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variabel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tersembunyi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laten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data.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berguna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pemodelan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topik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teks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pengelompokan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yang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kompleks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Contoh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termasuk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Latent Dirichlet Allocation (LDA) dan autoencoders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deep learning.</a:t>
            </a:r>
          </a:p>
          <a:p>
            <a:pPr algn="just"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</a:pPr>
            <a:endParaRPr lang="en-US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1F16D5CD-F5C4-4AE8-BD5E-6A28224CB49D}"/>
              </a:ext>
            </a:extLst>
          </p:cNvPr>
          <p:cNvSpPr txBox="1"/>
          <p:nvPr/>
        </p:nvSpPr>
        <p:spPr>
          <a:xfrm>
            <a:off x="1030236" y="9715500"/>
            <a:ext cx="16229064" cy="341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SD230411 | MATAKULIAH: MATEMATIKA | SKS: 4 | VERSI: 01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490226" y="1866900"/>
            <a:ext cx="14667435" cy="7699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b="1" i="0" dirty="0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Density Estimation (</a:t>
            </a:r>
            <a:r>
              <a:rPr lang="en-US" sz="3600" b="1" i="0" dirty="0" err="1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Estimasi</a:t>
            </a:r>
            <a:r>
              <a:rPr lang="en-US" sz="3600" b="1" i="0" dirty="0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0" dirty="0" err="1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Kepadatan</a:t>
            </a:r>
            <a:r>
              <a:rPr lang="en-US" sz="3600" b="1" i="0" dirty="0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3600" b="0" i="0" dirty="0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Tugas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mencakup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estimasi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distribusi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probabilitas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data.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digunakan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pemodelan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analisis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data.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Algoritma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seperti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Gaussian Mixture Models (GMM)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digunakan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tugas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b="1" i="0" dirty="0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Self-Organizing Maps (SOM)</a:t>
            </a:r>
            <a:r>
              <a:rPr lang="en-US" sz="3600" b="0" i="0" dirty="0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jaringan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saraf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buatan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digunakan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proyeksi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peta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dua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dimensi</a:t>
            </a: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berguna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visualisasi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dan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pengelompokan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r>
              <a:rPr lang="en-US" sz="3600" b="1" i="0" dirty="0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 </a:t>
            </a:r>
            <a:r>
              <a:rPr lang="en-US" sz="3600" b="1" i="0" dirty="0" err="1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Pengelompokan</a:t>
            </a:r>
            <a:r>
              <a:rPr lang="en-US" sz="3600" b="1" i="0" dirty="0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0" dirty="0" err="1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Hirarkis</a:t>
            </a:r>
            <a:r>
              <a:rPr lang="en-US" sz="3600" b="1" i="0" dirty="0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(Hierarchical Clustering)</a:t>
            </a:r>
            <a:r>
              <a:rPr lang="en-US" sz="3600" b="0" i="0" dirty="0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512763" algn="just"/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tipe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khusus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tugas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pengelompokan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mana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kelompok-kelompok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tersebut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membentuk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hierarki</a:t>
            </a: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memberikan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wawasan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tentang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hubungan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kompleks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data.</a:t>
            </a:r>
          </a:p>
          <a:p>
            <a:pPr algn="just"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</a:pPr>
            <a:endParaRPr lang="en-US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1F16D5CD-F5C4-4AE8-BD5E-6A28224CB49D}"/>
              </a:ext>
            </a:extLst>
          </p:cNvPr>
          <p:cNvSpPr txBox="1"/>
          <p:nvPr/>
        </p:nvSpPr>
        <p:spPr>
          <a:xfrm>
            <a:off x="1030236" y="9715500"/>
            <a:ext cx="16229064" cy="341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SD230411 | MATAKULIAH: MATEMATIKA | SKS: 4 | VERSI: 01</a:t>
            </a:r>
          </a:p>
        </p:txBody>
      </p:sp>
    </p:spTree>
    <p:extLst>
      <p:ext uri="{BB962C8B-B14F-4D97-AF65-F5344CB8AC3E}">
        <p14:creationId xmlns:p14="http://schemas.microsoft.com/office/powerpoint/2010/main" val="46941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490226" y="3887724"/>
            <a:ext cx="14667435" cy="5163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00"/>
              </a:lnSpc>
            </a:pPr>
            <a:r>
              <a:rPr lang="en-US" sz="3400">
                <a:solidFill>
                  <a:srgbClr val="F6F3E4"/>
                </a:solidFill>
                <a:latin typeface="Tahoma"/>
              </a:rPr>
              <a:t>Fill in .....................................................................</a:t>
            </a: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1F16D5CD-F5C4-4AE8-BD5E-6A28224CB49D}"/>
              </a:ext>
            </a:extLst>
          </p:cNvPr>
          <p:cNvSpPr txBox="1"/>
          <p:nvPr/>
        </p:nvSpPr>
        <p:spPr>
          <a:xfrm>
            <a:off x="1030236" y="9715500"/>
            <a:ext cx="16229064" cy="341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SD230411 | MATAKULIAH: MATEMATIKA | SKS: 4 | VERSI: 01</a:t>
            </a:r>
          </a:p>
        </p:txBody>
      </p:sp>
    </p:spTree>
    <p:extLst>
      <p:ext uri="{BB962C8B-B14F-4D97-AF65-F5344CB8AC3E}">
        <p14:creationId xmlns:p14="http://schemas.microsoft.com/office/powerpoint/2010/main" val="205134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490226" y="3887724"/>
            <a:ext cx="14667435" cy="5163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00"/>
              </a:lnSpc>
            </a:pPr>
            <a:r>
              <a:rPr lang="en-US" sz="3400">
                <a:solidFill>
                  <a:srgbClr val="F6F3E4"/>
                </a:solidFill>
                <a:latin typeface="Tahoma"/>
              </a:rPr>
              <a:t>Fill in .....................................................................</a:t>
            </a: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1F16D5CD-F5C4-4AE8-BD5E-6A28224CB49D}"/>
              </a:ext>
            </a:extLst>
          </p:cNvPr>
          <p:cNvSpPr txBox="1"/>
          <p:nvPr/>
        </p:nvSpPr>
        <p:spPr>
          <a:xfrm>
            <a:off x="1030236" y="9715500"/>
            <a:ext cx="16229064" cy="341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SD230411 | MATAKULIAH: MATEMATIKA | SKS: 4 | VERSI: 01</a:t>
            </a:r>
          </a:p>
        </p:txBody>
      </p:sp>
    </p:spTree>
    <p:extLst>
      <p:ext uri="{BB962C8B-B14F-4D97-AF65-F5344CB8AC3E}">
        <p14:creationId xmlns:p14="http://schemas.microsoft.com/office/powerpoint/2010/main" val="2769216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442601" y="2221558"/>
            <a:ext cx="7161912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en-US" sz="4799">
                <a:solidFill>
                  <a:srgbClr val="F6F3E4"/>
                </a:solidFill>
                <a:latin typeface="Tahoma Bold"/>
              </a:rPr>
              <a:t>CONCLUSION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490226" y="3887724"/>
            <a:ext cx="14667435" cy="4867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Unsupervised learning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memberikan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alat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kuat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menggali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tersembunyi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wawasan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yang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belum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diberi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label.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berguna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berbagai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aplikasi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termasuk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segmentasi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pelanggan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analisis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teks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pengenalan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dan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pemrosesan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bahasa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alami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memahami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berhasil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menerapkan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unsupervised learning,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penting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memahami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berbagai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algoritma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teknik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tersedia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serta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tahu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bagaimana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menggunakannya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konteks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sesuai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ts val="3400"/>
              </a:lnSpc>
            </a:pPr>
            <a:endParaRPr lang="en-US" sz="3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6D94BB1D-FBA4-48C5-9AEB-0764780F06C4}"/>
              </a:ext>
            </a:extLst>
          </p:cNvPr>
          <p:cNvSpPr txBox="1"/>
          <p:nvPr/>
        </p:nvSpPr>
        <p:spPr>
          <a:xfrm>
            <a:off x="1030236" y="9715500"/>
            <a:ext cx="16229064" cy="341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SD230411 | MATAKULIAH: MATEMATIKA | SKS: 4 | VERSI: 01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30236" y="9715500"/>
            <a:ext cx="16229064" cy="341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SD230411 | MATAKULIAH: MATEMATIKA | SKS: 4 | VERSI: 01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442601" y="2221558"/>
            <a:ext cx="7161912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en-US" sz="4799">
                <a:solidFill>
                  <a:srgbClr val="F6F3E4"/>
                </a:solidFill>
                <a:latin typeface="Tahoma Bold"/>
              </a:rPr>
              <a:t>REFERENCES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490226" y="3887724"/>
            <a:ext cx="14667435" cy="5163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00"/>
              </a:lnSpc>
            </a:pPr>
            <a:r>
              <a:rPr lang="en-US" sz="3400">
                <a:solidFill>
                  <a:srgbClr val="F6F3E4"/>
                </a:solidFill>
                <a:latin typeface="Tahoma"/>
              </a:rPr>
              <a:t>Fill in IEEE Style</a:t>
            </a: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>
              <a:solidFill>
                <a:srgbClr val="F6F3E4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567" r="-1756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7007043"/>
            <a:ext cx="9918127" cy="1623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389"/>
              </a:lnSpc>
            </a:pPr>
            <a:r>
              <a:rPr lang="en-US" sz="9563" spc="889">
                <a:solidFill>
                  <a:srgbClr val="FFFFFF"/>
                </a:solidFill>
                <a:latin typeface="Open Sans Bold Bold"/>
              </a:rPr>
              <a:t>THANK YOU!!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8885555"/>
            <a:ext cx="10238235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sz="2199" spc="204">
                <a:solidFill>
                  <a:srgbClr val="FFFFFF"/>
                </a:solidFill>
                <a:latin typeface="Open Sauce"/>
              </a:rPr>
              <a:t>DATA SCIENCE DARMAJAYA “YOUR BEST FUTURE IN DATA”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-276225" y="360178"/>
            <a:ext cx="7683351" cy="897122"/>
            <a:chOff x="0" y="0"/>
            <a:chExt cx="10244467" cy="1196163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698132" y="165752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451085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8168756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6290849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982088" y="2818292"/>
            <a:ext cx="7161912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en-US" sz="4799" dirty="0">
                <a:solidFill>
                  <a:srgbClr val="F6F3E4"/>
                </a:solidFill>
                <a:latin typeface="Tahoma Bold"/>
              </a:rPr>
              <a:t>Learning Objectives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490226" y="3887724"/>
            <a:ext cx="14667435" cy="5601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64" lvl="1" indent="-367032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Memahami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secara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fundamental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itu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unsupervised learning dan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bagaimana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perbedaannya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supervised learning</a:t>
            </a:r>
            <a:endParaRPr lang="en-US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34064" lvl="1" indent="-367032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Memahami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konsep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pengelompokan</a:t>
            </a:r>
            <a:endParaRPr lang="en-US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34064" lvl="1" indent="-367032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Memahami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bagaimana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unsupervised learning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diterapkan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mendeteksi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anomali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yang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lazim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dataset</a:t>
            </a:r>
            <a:endParaRPr lang="en-US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34064" lvl="1" indent="-367032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Memahami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pengelompokan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hirarkis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bagaimana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mengungkapkan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struktur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hirarkis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</a:t>
            </a:r>
            <a:endParaRPr lang="en-US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34064" lvl="1" indent="-367032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Memahami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memilih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algoritma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unsupervised learning yang paling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sesuai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masalah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tertentu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1DF9E97F-3CD2-4E1A-AD08-C4440EB1876A}"/>
              </a:ext>
            </a:extLst>
          </p:cNvPr>
          <p:cNvSpPr txBox="1"/>
          <p:nvPr/>
        </p:nvSpPr>
        <p:spPr>
          <a:xfrm>
            <a:off x="1030236" y="9715500"/>
            <a:ext cx="16229064" cy="341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SD230411 | MATAKULIAH: MATEMATIKA | SKS: 4 | VERSI: 01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61259" cy="3015590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442601" y="2202508"/>
            <a:ext cx="7161912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en-US" sz="4799" dirty="0" err="1">
                <a:solidFill>
                  <a:srgbClr val="FFFF00"/>
                </a:solidFill>
                <a:latin typeface="Tahoma Bold"/>
              </a:rPr>
              <a:t>Pedahuluan</a:t>
            </a:r>
            <a:endParaRPr lang="en-US" sz="4799" dirty="0">
              <a:solidFill>
                <a:srgbClr val="FFFF00"/>
              </a:solidFill>
              <a:latin typeface="Tahoma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490226" y="3390900"/>
            <a:ext cx="14667435" cy="4739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b="1" i="0" dirty="0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Unsupervised Learning</a:t>
            </a:r>
            <a:r>
              <a:rPr lang="en-US" sz="36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3600" b="0" i="0" dirty="0">
              <a:solidFill>
                <a:srgbClr val="FFC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salah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paradigma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machine learning di mana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algoritma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dikonfigurasi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mengekstraksi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pola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struktur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dan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pengetahuan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tanpa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adanya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label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informasi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target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telah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ditentukan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Berbeda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supervised learning, di mana model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diberi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contoh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pasangan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input-output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mempelajari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hubungan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unsupervised learning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menghadapi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yang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memiliki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label</a:t>
            </a:r>
            <a:endParaRPr lang="en-US" sz="3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857D6C22-B6B8-4EB0-9E44-F811C823FD0E}"/>
              </a:ext>
            </a:extLst>
          </p:cNvPr>
          <p:cNvSpPr txBox="1"/>
          <p:nvPr/>
        </p:nvSpPr>
        <p:spPr>
          <a:xfrm>
            <a:off x="1030236" y="9715500"/>
            <a:ext cx="16229064" cy="341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SD230411 | MATAKULIAH: MATEMATIKA | SKS: 4 | VERSI: 01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12">
            <a:extLst>
              <a:ext uri="{FF2B5EF4-FFF2-40B4-BE49-F238E27FC236}">
                <a16:creationId xmlns:a16="http://schemas.microsoft.com/office/drawing/2014/main" id="{1F16D5CD-F5C4-4AE8-BD5E-6A28224CB49D}"/>
              </a:ext>
            </a:extLst>
          </p:cNvPr>
          <p:cNvSpPr txBox="1"/>
          <p:nvPr/>
        </p:nvSpPr>
        <p:spPr>
          <a:xfrm>
            <a:off x="1030236" y="9715500"/>
            <a:ext cx="16229064" cy="341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SD230411 | MATAKULIAH: MATEMATIKA | SKS: 4 | VERSI: 01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834AB0-AD1D-D789-D32C-1247DB7CC1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90800" y="2282666"/>
            <a:ext cx="13944600" cy="728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47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12">
            <a:extLst>
              <a:ext uri="{FF2B5EF4-FFF2-40B4-BE49-F238E27FC236}">
                <a16:creationId xmlns:a16="http://schemas.microsoft.com/office/drawing/2014/main" id="{1F16D5CD-F5C4-4AE8-BD5E-6A28224CB49D}"/>
              </a:ext>
            </a:extLst>
          </p:cNvPr>
          <p:cNvSpPr txBox="1"/>
          <p:nvPr/>
        </p:nvSpPr>
        <p:spPr>
          <a:xfrm>
            <a:off x="1030236" y="9715500"/>
            <a:ext cx="16229064" cy="341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SD230411 | MATAKULIAH: MATEMATIKA | SKS: 4 | VERSI: 01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F7AED46-7063-1D3B-25A7-4434569B4A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42600" y="1634028"/>
            <a:ext cx="14816699" cy="774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550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442600" y="1790700"/>
            <a:ext cx="1418115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800" b="1" i="0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Konsep</a:t>
            </a:r>
            <a:r>
              <a:rPr lang="en-US" sz="4800" b="1" i="0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Utama </a:t>
            </a:r>
            <a:r>
              <a:rPr lang="en-US" sz="4800" b="1" i="0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4800" b="1" i="0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Unsupervised Learning</a:t>
            </a:r>
            <a:endParaRPr lang="en-US" sz="4799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447800" y="2781300"/>
            <a:ext cx="15709861" cy="71455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600" b="1" i="0" dirty="0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Clustering (</a:t>
            </a:r>
            <a:r>
              <a:rPr lang="en-US" sz="3600" b="1" i="0" dirty="0" err="1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Pengelompokan</a:t>
            </a:r>
            <a:r>
              <a:rPr lang="en-US" sz="3600" b="1" i="0" dirty="0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3600" b="0" i="0" dirty="0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579438" lvl="1" indent="-122238" algn="just">
              <a:spcBef>
                <a:spcPts val="600"/>
              </a:spcBef>
              <a:spcAft>
                <a:spcPts val="600"/>
              </a:spcAft>
            </a:pP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Salah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tugas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utama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unsupervised learning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pengelompokan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data.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melibatkan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pemisahan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menjadi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kelompok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(cluster)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berdasarkan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kesamaan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fitur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atribut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Contoh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tugas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clustering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termasuk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pengelompokan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pelanggan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berdasarkan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perilaku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pembelian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pengelompokan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dokumen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berdasarkan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topik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600" b="1" i="0" dirty="0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0" dirty="0" err="1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Reduksi</a:t>
            </a:r>
            <a:r>
              <a:rPr lang="en-US" sz="3600" b="1" i="0" dirty="0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0" dirty="0" err="1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Dimensi</a:t>
            </a:r>
            <a:r>
              <a:rPr lang="en-US" sz="3600" b="0" i="0" dirty="0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623888" lvl="1" algn="just">
              <a:spcBef>
                <a:spcPts val="600"/>
              </a:spcBef>
              <a:spcAft>
                <a:spcPts val="600"/>
              </a:spcAft>
            </a:pP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Unsupervised learning juga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digunakan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mereduksi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dimensi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data.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proses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mengurangi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jumlah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atribut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fitur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dataset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sambil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mempertahankan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sebanyak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mungkin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informasi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penting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Salah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teknik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umum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Principal Component Analysis (PCA).</a:t>
            </a:r>
          </a:p>
          <a:p>
            <a:pPr algn="just"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</a:pPr>
            <a:endParaRPr lang="en-US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C4076682-A8C2-40A2-9401-1F02DB0A848C}"/>
              </a:ext>
            </a:extLst>
          </p:cNvPr>
          <p:cNvSpPr txBox="1"/>
          <p:nvPr/>
        </p:nvSpPr>
        <p:spPr>
          <a:xfrm>
            <a:off x="1030236" y="9715500"/>
            <a:ext cx="16229064" cy="341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SD230411 | MATAKULIAH: MATEMATIKA | SKS: 4 | VERSI: 01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490226" y="2915950"/>
            <a:ext cx="14667435" cy="603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b="1" i="0" dirty="0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sz="3600" b="1" i="0" dirty="0" err="1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Tugas</a:t>
            </a:r>
            <a:r>
              <a:rPr lang="en-US" sz="3600" b="1" i="0" dirty="0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Association (</a:t>
            </a:r>
            <a:r>
              <a:rPr lang="en-US" sz="3600" b="1" i="0" dirty="0" err="1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Asosiasi</a:t>
            </a:r>
            <a:r>
              <a:rPr lang="en-US" sz="3600" b="1" i="0" dirty="0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3600" b="0" i="0" dirty="0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623888" lvl="1" algn="just">
              <a:spcBef>
                <a:spcPts val="600"/>
              </a:spcBef>
              <a:spcAft>
                <a:spcPts val="600"/>
              </a:spcAft>
            </a:pP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Tugas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asosiasi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unsupervised learning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melibatkan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penemuan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asosiasi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hubungan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antara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item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dataset.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Misalnya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analisis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belanja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tugas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digunakan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menemukan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hubungan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antara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sering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dibeli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bersama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b="1" i="0" dirty="0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en-US" sz="3600" b="1" i="0" dirty="0" err="1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sz="3600" b="1" i="0" dirty="0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Ada Label Target</a:t>
            </a:r>
            <a:r>
              <a:rPr lang="en-US" sz="3600" b="0" i="0" dirty="0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623888" lvl="1" algn="just">
              <a:spcBef>
                <a:spcPts val="600"/>
              </a:spcBef>
              <a:spcAft>
                <a:spcPts val="600"/>
              </a:spcAft>
            </a:pP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unsupervised learning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memiliki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label target yang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harus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diprediksi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membedakannya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supervised learning, di mana model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dilatih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memprediksi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output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tertentu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</a:pPr>
            <a:endParaRPr lang="en-US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C4076682-A8C2-40A2-9401-1F02DB0A848C}"/>
              </a:ext>
            </a:extLst>
          </p:cNvPr>
          <p:cNvSpPr txBox="1"/>
          <p:nvPr/>
        </p:nvSpPr>
        <p:spPr>
          <a:xfrm>
            <a:off x="1030236" y="9715500"/>
            <a:ext cx="16229064" cy="341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SD230411 | MATAKULIAH: MATEMATIKA | SKS: 4 | VERSI: 01</a:t>
            </a:r>
          </a:p>
        </p:txBody>
      </p:sp>
    </p:spTree>
    <p:extLst>
      <p:ext uri="{BB962C8B-B14F-4D97-AF65-F5344CB8AC3E}">
        <p14:creationId xmlns:p14="http://schemas.microsoft.com/office/powerpoint/2010/main" val="2202543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490226" y="1839982"/>
            <a:ext cx="14667435" cy="8561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b="1" i="0" dirty="0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Overfitting</a:t>
            </a:r>
            <a:r>
              <a:rPr lang="en-US" sz="3600" b="0" i="0" dirty="0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579438" lvl="1" algn="just">
              <a:spcBef>
                <a:spcPts val="600"/>
              </a:spcBef>
              <a:spcAft>
                <a:spcPts val="600"/>
              </a:spcAft>
            </a:pP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Seperti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supervised learning, overfitting juga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bisa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menjadi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masalah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unsupervised learning. Model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memisahkan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menjadi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kelompok-kelompok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sangat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kecil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relevan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yang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mengarah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pada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hasil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berguna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579438" lvl="1" algn="just">
              <a:spcBef>
                <a:spcPts val="600"/>
              </a:spcBef>
              <a:spcAft>
                <a:spcPts val="600"/>
              </a:spcAft>
            </a:pPr>
            <a:endParaRPr lang="en-US" sz="3600" b="0" i="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b="1" i="0" dirty="0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</a:t>
            </a:r>
            <a:r>
              <a:rPr lang="en-US" sz="3600" b="1" i="0" dirty="0" err="1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Contoh</a:t>
            </a:r>
            <a:r>
              <a:rPr lang="en-US" sz="3600" b="1" i="0" dirty="0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0" dirty="0" err="1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Aplikasi</a:t>
            </a:r>
            <a:r>
              <a:rPr lang="en-US" sz="3600" b="0" i="0" dirty="0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579438" lvl="1" algn="just">
              <a:spcBef>
                <a:spcPts val="600"/>
              </a:spcBef>
              <a:spcAft>
                <a:spcPts val="600"/>
              </a:spcAft>
            </a:pP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Aplikasi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unsupervised learning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mencakup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segmentasi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pasar,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pengelompokan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dokumen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deteksi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outlier,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kompresi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data, dan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analisis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faktor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Algoritma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unsupervised learning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membantu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mengungkap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yang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mungkin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terlihat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telanjang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3600" b="0" i="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</a:pPr>
            <a:endParaRPr lang="en-US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C4076682-A8C2-40A2-9401-1F02DB0A848C}"/>
              </a:ext>
            </a:extLst>
          </p:cNvPr>
          <p:cNvSpPr txBox="1"/>
          <p:nvPr/>
        </p:nvSpPr>
        <p:spPr>
          <a:xfrm>
            <a:off x="1030236" y="9715500"/>
            <a:ext cx="16229064" cy="341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SD230411 | MATAKULIAH: MATEMATIKA | SKS: 4 | VERSI: 01</a:t>
            </a:r>
          </a:p>
        </p:txBody>
      </p:sp>
    </p:spTree>
    <p:extLst>
      <p:ext uri="{BB962C8B-B14F-4D97-AF65-F5344CB8AC3E}">
        <p14:creationId xmlns:p14="http://schemas.microsoft.com/office/powerpoint/2010/main" val="272453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442600" y="2202508"/>
            <a:ext cx="1195919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en-US" sz="4400" b="1" i="0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Tipe-Tipe</a:t>
            </a:r>
            <a:r>
              <a:rPr lang="en-US" sz="4400" b="1" i="0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Masalah</a:t>
            </a:r>
            <a:r>
              <a:rPr lang="en-US" sz="4400" b="1" i="0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Unsupervised Learning</a:t>
            </a:r>
            <a:endParaRPr lang="en-US" sz="44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514289" y="3314700"/>
            <a:ext cx="14667435" cy="6001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Unsupervised learning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digunakan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berbagai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tipe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masalah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tergantung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pada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jenis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tugas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ingin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dipecahkan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Berikut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beberapa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tipe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masalah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utama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unsupervised learning: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3600" b="0" i="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b="1" i="0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Clustering (</a:t>
            </a:r>
            <a:r>
              <a:rPr lang="en-US" sz="3600" b="1" i="0" dirty="0" err="1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Pengelompokan</a:t>
            </a:r>
            <a:r>
              <a:rPr lang="en-US" sz="3600" b="1" i="0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3600" b="0" i="0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512763" algn="just">
              <a:spcBef>
                <a:spcPts val="600"/>
              </a:spcBef>
              <a:spcAft>
                <a:spcPts val="600"/>
              </a:spcAft>
            </a:pP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Tugas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clustering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melibatkan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pengelompokan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kelompok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berdasarkan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kemiripan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fitur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Kelompok-kelompok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membantu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mengidentifikasi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yang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mungkin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terlihat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sebelumnya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Contoh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algoritma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clustering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termasuk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K-Means, Hierarchical Clustering, dan DBSCAN.</a:t>
            </a:r>
            <a:endParaRPr lang="en-US" sz="3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C4076682-A8C2-40A2-9401-1F02DB0A848C}"/>
              </a:ext>
            </a:extLst>
          </p:cNvPr>
          <p:cNvSpPr txBox="1"/>
          <p:nvPr/>
        </p:nvSpPr>
        <p:spPr>
          <a:xfrm>
            <a:off x="1030236" y="9715500"/>
            <a:ext cx="16229064" cy="341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SD230411 | MATAKULIAH: MATEMATIKA | SKS: 4 | VERSI: 01</a:t>
            </a:r>
          </a:p>
        </p:txBody>
      </p:sp>
    </p:spTree>
    <p:extLst>
      <p:ext uri="{BB962C8B-B14F-4D97-AF65-F5344CB8AC3E}">
        <p14:creationId xmlns:p14="http://schemas.microsoft.com/office/powerpoint/2010/main" val="3677634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73976</TotalTime>
  <Words>1198</Words>
  <Application>Microsoft Office PowerPoint</Application>
  <PresentationFormat>Custom</PresentationFormat>
  <Paragraphs>101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Tahoma Bold</vt:lpstr>
      <vt:lpstr>Open Sauce</vt:lpstr>
      <vt:lpstr>Calibri</vt:lpstr>
      <vt:lpstr>Arial</vt:lpstr>
      <vt:lpstr>Tahoma</vt:lpstr>
      <vt:lpstr>Open Sans Bold Bold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future technology is developing very fast</dc:title>
  <dc:creator>Hendra Kurniawan</dc:creator>
  <cp:lastModifiedBy>Nurjoko Nurjoko</cp:lastModifiedBy>
  <cp:revision>6</cp:revision>
  <dcterms:created xsi:type="dcterms:W3CDTF">2006-08-16T00:00:00Z</dcterms:created>
  <dcterms:modified xsi:type="dcterms:W3CDTF">2023-12-05T04:13:10Z</dcterms:modified>
  <dc:identifier>DAFtcN56TXg</dc:identifier>
</cp:coreProperties>
</file>