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1"/>
  </p:handoutMasterIdLst>
  <p:sldIdLst>
    <p:sldId id="256" r:id="rId3"/>
    <p:sldId id="426" r:id="rId5"/>
    <p:sldId id="414" r:id="rId6"/>
    <p:sldId id="415" r:id="rId7"/>
    <p:sldId id="416" r:id="rId8"/>
    <p:sldId id="417" r:id="rId9"/>
    <p:sldId id="419" r:id="rId10"/>
    <p:sldId id="420" r:id="rId11"/>
    <p:sldId id="421" r:id="rId12"/>
    <p:sldId id="422" r:id="rId13"/>
    <p:sldId id="429" r:id="rId14"/>
    <p:sldId id="430" r:id="rId15"/>
    <p:sldId id="431" r:id="rId16"/>
    <p:sldId id="432" r:id="rId17"/>
    <p:sldId id="433" r:id="rId18"/>
    <p:sldId id="434" r:id="rId19"/>
    <p:sldId id="300" r:id="rId20"/>
  </p:sldIdLst>
  <p:sldSz cx="9144000" cy="6858000" type="screen4x3"/>
  <p:notesSz cx="7045325" cy="9345295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22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891"/>
        <p:guide pos="22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gs" Target="tags/tag2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40454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1918097"/>
            <a:ext cx="9144000" cy="2214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Implikasi Hukum dan Peraturan dari Cryptocurrency  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10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Perbandingan Regulasi Internasional </a:t>
            </a:r>
            <a:endParaRPr lang="en-US" altLang="en-US" sz="21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Amerika Serikat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Tidak ada satu UU khusus crypto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SEC: beberapa crypto = sekuritas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CFTC: crypto = komoditas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IRS: diperlakukan sebagai properti (kena pajak capital gain)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Uni Eropa – Regulasi MiCA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MiCA menjadi standar global baru. Atur: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Crypto-asset service provider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Perlindungan konsumen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Stability terhadap stablecoin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Kewajiban transparansi &amp; whitepaper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UE memimpin dalam regulasi komprehensif.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30505" y="577215"/>
            <a:ext cx="8637270" cy="5528310"/>
          </a:xfrm>
        </p:spPr>
        <p:txBody>
          <a:bodyPr>
            <a:noAutofit/>
          </a:bodyPr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1. Singapura (MAS)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Crypto legal dan sangat diawasi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Retail investor dibatasi agar tidak FOMO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Ketat dalam AML-CFT (Anti Money Laundering – Combating the Financing of Terrorism)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2. China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Crypto: dilarang total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Mining: dilarang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Pembayaran crypto: dilarang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Negara fokus pada CBDC (digital Yuan)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000">
                <a:solidFill>
                  <a:schemeClr val="tx1"/>
                </a:solidFill>
              </a:rPr>
              <a:t>3. Japan (FSA)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Memiliki sistem perlindungan konsumen paling baik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Exchange wajib punya cadangan dana &amp; cold storage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Crypto legal sebagai properti digital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Cryptocurrency Sebagai Alat Pembayaran </a:t>
            </a:r>
            <a:endParaRPr lang="en-US" altLang="en-US" sz="2100">
              <a:solidFill>
                <a:schemeClr val="tx1"/>
              </a:solidFill>
            </a:endParaRPr>
          </a:p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Implikasi Hukum Mendalam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Jika pelaku usaha menerima crypto: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Tidak sah secara hukum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Bisa kena sanksi BI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Potensi pidana jika mengakibatkan kerugian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Dapat dituntut konsumen bila terjadi sengketa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Yurisprudensi: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Indonesia belum banyak memiliki putusan pengadilan tentang crypto sebagai alat pembayaran, tetapi tren global menunjukkan sengketa biasanya dimenangkan otoritas negara.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05460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Risiko Hukum, Teknologi, dan Keuangan</a:t>
            </a:r>
            <a:endParaRPr lang="en-US" altLang="en-US" sz="20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1. Risiko Teknologi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Hack terhadap exchange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Serangan ke wallet (phishing, malware)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Hilangnya private key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2. Risiko Hukum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Tidak ada perlindungan hukum saat rugi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Transaksi ilegal → berpotensi pidana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Simpan di exchange tidak resmi → sangat berbahaya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3. Risiko Ekonomi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Bubble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Manipulasi pasar (pump-dump)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Sh*tcoin project gagal (rugpull)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8160" y="505460"/>
            <a:ext cx="7919085" cy="5583555"/>
          </a:xfrm>
        </p:spPr>
        <p:txBody>
          <a:bodyPr>
            <a:noAutofit/>
          </a:bodyPr>
          <a:p>
            <a:pPr algn="just"/>
            <a:r>
              <a:rPr lang="en-US" altLang="en-US" sz="1900">
                <a:solidFill>
                  <a:schemeClr val="tx1"/>
                </a:solidFill>
              </a:rPr>
              <a:t>1. FTX (Dunia)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Exchange terbesar runtuh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CEO ditangkap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Kerugian global Rp 100 triliun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Pelajaran: pentingnya regulasi exchange dan audit.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2. DNA Pro &amp; Robot Trading Indonesia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Menggunakan kedok crypto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Modus: menjanjikan fixed return, Implikasi hukum: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Penipuan &amp; pencucian uang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3. Kasus Bali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Banyak merchant menerima Bitcoin</a:t>
            </a:r>
            <a:endParaRPr lang="en-US" altLang="en-US" sz="19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BI melakukan inspeksi langsung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Analisis: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Melanggar UU Mata Uang.</a:t>
            </a:r>
            <a:endParaRPr lang="en-US" altLang="en-US" sz="19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8160" y="505460"/>
            <a:ext cx="7919085" cy="5583555"/>
          </a:xfrm>
        </p:spPr>
        <p:txBody>
          <a:bodyPr>
            <a:noAutofit/>
          </a:bodyPr>
          <a:p>
            <a:pPr algn="ctr"/>
            <a:r>
              <a:rPr lang="en-US" altLang="en-US" sz="1900">
                <a:solidFill>
                  <a:schemeClr val="tx1"/>
                </a:solidFill>
              </a:rPr>
              <a:t>Kesimpulan Kunci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Crypto legal sebagai komoditas, ilegal sebagai alat pembayaran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Regulasi Indonesia berkembang menuju model perlindungan konsumen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Dunia belum memiliki aturan seragam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Crypto membawa peluang ekonomi, tetapi risiko hukum yang besar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Edukasi publik menjadi kunci utama</a:t>
            </a:r>
            <a:endParaRPr lang="en-US" altLang="en-US" sz="19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86740" y="699770"/>
            <a:ext cx="7905115" cy="5363210"/>
          </a:xfrm>
        </p:spPr>
        <p:txBody>
          <a:bodyPr>
            <a:normAutofit fontScale="70000"/>
          </a:bodyPr>
          <a:p>
            <a:pPr algn="ctr"/>
            <a:r>
              <a:rPr lang="en-US" altLang="en-US" sz="2500">
                <a:solidFill>
                  <a:schemeClr val="tx1"/>
                </a:solidFill>
              </a:rPr>
              <a:t>Kompleksitas Pengaturan Cryptocurrency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/>
            <a:endParaRPr lang="en-US" altLang="en-US" sz="2500">
              <a:solidFill>
                <a:schemeClr val="tx1"/>
              </a:solidFill>
            </a:endParaRPr>
          </a:p>
          <a:p>
            <a:pPr algn="just"/>
            <a:r>
              <a:rPr lang="en-US" altLang="en-US" sz="2500">
                <a:solidFill>
                  <a:schemeClr val="tx1"/>
                </a:solidFill>
              </a:rPr>
              <a:t>Cryptocurrency adalah fenomena global yang melampaui batas negara, tetapi hukum bersifat teritorial. Ketegangan inilah yang menjadi akar semua persoalan regulasi.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/>
            <a:endParaRPr lang="en-US" altLang="en-US" sz="2500">
              <a:solidFill>
                <a:schemeClr val="tx1"/>
              </a:solidFill>
            </a:endParaRPr>
          </a:p>
          <a:p>
            <a:pPr algn="just"/>
            <a:r>
              <a:rPr lang="en-US" altLang="en-US" sz="2500">
                <a:solidFill>
                  <a:schemeClr val="tx1"/>
                </a:solidFill>
              </a:rPr>
              <a:t>Alasan crypto perlu diatur: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500">
                <a:solidFill>
                  <a:schemeClr val="tx1"/>
                </a:solidFill>
              </a:rPr>
              <a:t>Sifatnya borderless → transaksi sulit dilacak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500">
                <a:solidFill>
                  <a:schemeClr val="tx1"/>
                </a:solidFill>
              </a:rPr>
              <a:t>Tidak ada otoritas yang menjamin → risiko kehilangan total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500">
                <a:solidFill>
                  <a:schemeClr val="tx1"/>
                </a:solidFill>
              </a:rPr>
              <a:t>Aset digital baru muncul → hukum selalu terlambat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500">
                <a:solidFill>
                  <a:schemeClr val="tx1"/>
                </a:solidFill>
              </a:rPr>
              <a:t>Banyak digunakan dalam pencucian uang, ransomware, judi online, pendanaan gelap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500">
                <a:solidFill>
                  <a:schemeClr val="tx1"/>
                </a:solidFill>
              </a:rPr>
              <a:t>Banyak masyarakat tidak memahami risiko teknologi (asymmetric knowledge)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/>
            <a:endParaRPr lang="en-US" altLang="en-US" sz="2500">
              <a:solidFill>
                <a:schemeClr val="tx1"/>
              </a:solidFill>
            </a:endParaRPr>
          </a:p>
          <a:p>
            <a:pPr algn="just"/>
            <a:r>
              <a:rPr lang="en-US" altLang="en-US" sz="2500">
                <a:solidFill>
                  <a:schemeClr val="tx1"/>
                </a:solidFill>
              </a:rPr>
              <a:t>Regulasi crypto bukan hanya persoalan ekonomi dan teknologi, tetapi juga menyangkut kedaulatan negara, stabilitas keuangan, dan perlindungan publik.</a:t>
            </a:r>
            <a:endParaRPr lang="en-US" altLang="en-US" sz="25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fontScale="60000"/>
          </a:bodyPr>
          <a:p>
            <a:pPr algn="ctr">
              <a:buFont typeface="Wingdings" panose="05000000000000000000" charset="0"/>
            </a:pPr>
            <a:r>
              <a:rPr lang="en-US" altLang="en-US" sz="2625">
                <a:solidFill>
                  <a:schemeClr val="tx1"/>
                </a:solidFill>
              </a:rPr>
              <a:t>Pengertian Cryptocurrency</a:t>
            </a:r>
            <a:endParaRPr lang="en-US" altLang="en-US" sz="2625">
              <a:solidFill>
                <a:schemeClr val="tx1"/>
              </a:solidFill>
            </a:endParaRPr>
          </a:p>
          <a:p>
            <a:pPr algn="ctr">
              <a:buFont typeface="Wingdings" panose="05000000000000000000" charset="0"/>
            </a:pPr>
            <a:endParaRPr lang="en-US" altLang="en-US" sz="262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3145">
                <a:solidFill>
                  <a:schemeClr val="tx1"/>
                </a:solidFill>
              </a:rPr>
              <a:t>Cryptocurrency adalah aset digital yang beroperasi di jaringan blockchain.</a:t>
            </a: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3145">
                <a:solidFill>
                  <a:schemeClr val="tx1"/>
                </a:solidFill>
              </a:rPr>
              <a:t>Ciri-ciri utamanya:</a:t>
            </a: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3145">
                <a:solidFill>
                  <a:schemeClr val="tx1"/>
                </a:solidFill>
              </a:rPr>
              <a:t>Desentralisasi</a:t>
            </a:r>
            <a:endParaRPr lang="en-US" altLang="en-US" sz="31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Tidak berada di bawah otoritas tunggal seperti bank sentral</a:t>
            </a:r>
            <a:endParaRPr lang="en-US" altLang="en-US" sz="31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Bergantung pada node dan miner yang tersebar di seluruh dunia</a:t>
            </a:r>
            <a:endParaRPr lang="en-US" altLang="en-US" sz="314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Menyulitkan penegakan hukum tradisional</a:t>
            </a: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314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3145">
                <a:solidFill>
                  <a:schemeClr val="tx1"/>
                </a:solidFill>
              </a:rPr>
              <a:t>Transparan tetapi anonim</a:t>
            </a:r>
            <a:endParaRPr lang="en-US" altLang="en-US" sz="314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Semua transaksi tercatat</a:t>
            </a:r>
            <a:endParaRPr lang="en-US" altLang="en-US" sz="314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Identitas pengguna tidak sepenuhnya diketahui → menggunakan wallet address</a:t>
            </a:r>
            <a:endParaRPr lang="en-US" altLang="en-US" sz="314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3145">
                <a:solidFill>
                  <a:schemeClr val="tx1"/>
                </a:solidFill>
              </a:rPr>
              <a:t>Menjadi celah untuk kejahatan finansial</a:t>
            </a:r>
            <a:endParaRPr lang="en-US" altLang="en-US" sz="3145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310880" cy="5604510"/>
          </a:xfrm>
        </p:spPr>
        <p:txBody>
          <a:bodyPr>
            <a:noAutofit/>
          </a:bodyPr>
          <a:p>
            <a:pPr algn="just"/>
            <a:r>
              <a:rPr lang="en-US" altLang="en-US" sz="2000">
                <a:solidFill>
                  <a:schemeClr val="tx1"/>
                </a:solidFill>
              </a:rPr>
              <a:t>Volatilitas ekstrem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Nilai bisa naik-turun hingga 20–50% dalam beberapa jam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Menjadikannya tidak cocok sebagai alat pertukaran nilai (medium of exchange)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/>
            <a:endParaRPr lang="en-US" altLang="en-US" sz="2000">
              <a:solidFill>
                <a:schemeClr val="tx1"/>
              </a:solidFill>
            </a:endParaRPr>
          </a:p>
          <a:p>
            <a:pPr algn="just"/>
            <a:r>
              <a:rPr lang="en-US" altLang="en-US" sz="2000">
                <a:solidFill>
                  <a:schemeClr val="tx1"/>
                </a:solidFill>
              </a:rPr>
              <a:t>Tidak bisa dibatalkan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Jika salah kirim, crypto hilang</a:t>
            </a:r>
            <a:endParaRPr lang="en-US" altLang="en-US" sz="20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</a:rPr>
              <a:t>Berbeda dengan sistem bank yang memiliki mekanisme dispute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fontScale="80000"/>
          </a:bodyPr>
          <a:p>
            <a:pPr algn="ctr"/>
            <a:r>
              <a:rPr lang="en-US" altLang="en-US" sz="2445">
                <a:solidFill>
                  <a:schemeClr val="tx1"/>
                </a:solidFill>
              </a:rPr>
              <a:t>Status Hukum Cryptocurrency di Indonesia</a:t>
            </a:r>
            <a:endParaRPr lang="en-US" altLang="en-US" sz="2445">
              <a:solidFill>
                <a:schemeClr val="tx1"/>
              </a:solidFill>
            </a:endParaRPr>
          </a:p>
          <a:p>
            <a:pPr algn="ctr"/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a. Crypto Boleh Diperdagangkan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Menurut Bappebti, crypto adalah komoditas digital layaknya emas, minyak, atau komoditas lain.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Dasar hukum: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UU No. 10 Tahun 2011 tentang Perdagangan Berjangka Komoditi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Peraturan Bappebti No. 8 Tahun 2021 (Tata Kelola Perdagangan Aset Kripto)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Peraturan Bappebti No. 13 Tahun 2022 (Daftar aset kripto yang boleh diperdagangkan)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b. Crypto Tidak Diakui Sebagai Mata Uang / Alat Pembayaran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Rupiah adalah satu-satunya alat pembayaran resm</a:t>
            </a:r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Tidak ada legal tender selain rupiah</a:t>
            </a:r>
            <a:endParaRPr lang="en-US" altLang="en-US" sz="2445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09930"/>
            <a:ext cx="8469630" cy="5754370"/>
          </a:xfrm>
        </p:spPr>
        <p:txBody>
          <a:bodyPr>
            <a:noAutofit/>
          </a:bodyPr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Dasar hukum: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UU No. 7 Tahun 2011 tentang Mata Uang (Pasal 21)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PBI No. 18/40/PBI/2016 &amp; PBI No. 20/6/PBI/2018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SEBI 20/2018 melarang penyelenggara fintech menerima crypto sebagai pembayaran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c. Peran Lembaga Pengatur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Bappebti: regulasi perdagangan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OJK: proteksi konsumen aset digital secara bertahap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Bank Indonesia: pengaturan sistem pembayaran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PPATK: pemantauan anti pencucian uang &amp; pendanaan terorisme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2260" y="648970"/>
            <a:ext cx="8637270" cy="5528310"/>
          </a:xfrm>
        </p:spPr>
        <p:txBody>
          <a:bodyPr>
            <a:noAutofit/>
          </a:bodyPr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Mengapa Crypto Dilarang Sebagai Alat Pembayaran (Analisis Yuridis Ekonomis)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1. Mengancam kedaulatan moneter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Jika masyarakat menggunakan Bitcoin untuk transaksi, BI kehilangan kontrol terhadap jumlah uang beredar.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2. Harga tidak stabil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Tidak ada negara yang mau memakai aset volatil sebagai alat tukar.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3. Tidak diawasi bank sentral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Membuka celah kejahatan keuangan, penghindaran pajak, judi online, dan pendanaan terorisme.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4. Tidak ada jaminan pemerintah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Jika uang fiat hilang karena sistem bank rusak → negara bertanggung jawab.</a:t>
            </a:r>
            <a:endParaRPr lang="en-US" altLang="en-US" sz="20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>
                <a:solidFill>
                  <a:schemeClr val="tx1"/>
                </a:solidFill>
              </a:rPr>
              <a:t>Jika crypto hilang → tanggung sendiri.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17220"/>
            <a:ext cx="8469630" cy="5631815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Mekanisme Perdagangan Crypto di Indonesia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Penutupan sistem perdagangan diatur secara ketat: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1. Bursa Berjangka Aset Kripto - Berfungsi mirip BEI, tapi khusus crypto.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2. Lembaga Kustodian - Penyimpan aset milik investor.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3. Pedagang Aset Kripto Berizin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Indodax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Tokocrypto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Pluang (melalui kerja sama teregulasi)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Mereka wajib menerapkan: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Manajemen risiko keamanan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Proteksi data nasaba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Dana nasabah disimpan terpisah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Pelaporan transaksi periodik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4. Jenis Crypto yang Legal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Hanya crypto yang sudah lulus penilaian risiko, kapitalisasi pasar, serta kepatuhan AML diizinkan diperdagangkan.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Bappebti menyeleksi ribuan crypto → menjadi ratusan yang legal.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5834</Words>
  <Application>WPS Presentation</Application>
  <PresentationFormat>On-screen Show (4:3)</PresentationFormat>
  <Paragraphs>197</Paragraphs>
  <Slides>17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535</cp:revision>
  <cp:lastPrinted>2017-08-29T02:54:00Z</cp:lastPrinted>
  <dcterms:created xsi:type="dcterms:W3CDTF">2010-04-18T12:06:00Z</dcterms:created>
  <dcterms:modified xsi:type="dcterms:W3CDTF">2025-12-05T02:44:37Z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1033-12.2.0.23155</vt:lpwstr>
  </property>
</Properties>
</file>