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03DF6E10-DC79-44FA-96ED-355BFF8AA006}"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03DF6E10-DC79-44FA-96ED-355BFF8AA006}"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03DF6E10-DC79-44FA-96ED-355BFF8AA006}"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03DF6E10-DC79-44FA-96ED-355BFF8AA006}"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DF6E10-DC79-44FA-96ED-355BFF8AA006}"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03DF6E10-DC79-44FA-96ED-355BFF8AA006}" type="datetimeFigureOut">
              <a:rPr lang="id-ID" smtClean="0"/>
              <a:t>05/12/2025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03DF6E10-DC79-44FA-96ED-355BFF8AA006}" type="datetimeFigureOut">
              <a:rPr lang="id-ID" smtClean="0"/>
              <a:t>05/12/2025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03DF6E10-DC79-44FA-96ED-355BFF8AA006}" type="datetimeFigureOut">
              <a:rPr lang="id-ID" smtClean="0"/>
              <a:t>05/12/2025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DF6E10-DC79-44FA-96ED-355BFF8AA006}" type="datetimeFigureOut">
              <a:rPr lang="id-ID" smtClean="0"/>
              <a:t>05/12/2025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DF6E10-DC79-44FA-96ED-355BFF8AA006}" type="datetimeFigureOut">
              <a:rPr lang="id-ID" smtClean="0"/>
              <a:t>05/12/2025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DF6E10-DC79-44FA-96ED-355BFF8AA006}" type="datetimeFigureOut">
              <a:rPr lang="id-ID" smtClean="0"/>
              <a:t>05/12/2025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B30E9DE-4AC9-4313-BF36-7E9229C3B036}"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DF6E10-DC79-44FA-96ED-355BFF8AA006}" type="datetimeFigureOut">
              <a:rPr lang="id-ID" smtClean="0"/>
              <a:t>05/12/2025</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30E9DE-4AC9-4313-BF36-7E9229C3B036}"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a:t>MANAJEMEN STRATEGIS PERUSAHAAN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STRATEGI DI TINGKAT BISNIS</a:t>
            </a:r>
          </a:p>
        </p:txBody>
      </p:sp>
      <p:sp>
        <p:nvSpPr>
          <p:cNvPr id="3" name="Content Placeholder 2"/>
          <p:cNvSpPr>
            <a:spLocks noGrp="1"/>
          </p:cNvSpPr>
          <p:nvPr>
            <p:ph idx="1"/>
          </p:nvPr>
        </p:nvSpPr>
        <p:spPr>
          <a:xfrm>
            <a:off x="457200" y="1340768"/>
            <a:ext cx="8229600" cy="5184576"/>
          </a:xfrm>
        </p:spPr>
        <p:txBody>
          <a:bodyPr>
            <a:normAutofit fontScale="92500" lnSpcReduction="10000"/>
          </a:bodyPr>
          <a:lstStyle/>
          <a:p>
            <a:r>
              <a:rPr lang="id-ID" dirty="0"/>
              <a:t>Strategi di tingkat bisnis dilakukan dalam rangka mempertahankan kemampuan kompetisi dari perusahaan dibandingkan para pesaingnya pada bisnis yang sama</a:t>
            </a:r>
          </a:p>
          <a:p>
            <a:r>
              <a:rPr lang="id-ID" dirty="0"/>
              <a:t>Model 5 faktor pendorong kompetisi ini (Five Forces Factor Model)</a:t>
            </a:r>
          </a:p>
          <a:p>
            <a:pPr>
              <a:buNone/>
            </a:pPr>
            <a:r>
              <a:rPr lang="id-ID" dirty="0"/>
              <a:t>	1.  Pelanggan</a:t>
            </a:r>
          </a:p>
          <a:p>
            <a:pPr>
              <a:buNone/>
            </a:pPr>
            <a:r>
              <a:rPr lang="id-ID" dirty="0"/>
              <a:t>	2.  Persaingan dalam bisnis yang sama</a:t>
            </a:r>
          </a:p>
          <a:p>
            <a:pPr>
              <a:buNone/>
            </a:pPr>
            <a:r>
              <a:rPr lang="id-ID" dirty="0"/>
              <a:t>	3.  Potensi pendatang baru</a:t>
            </a:r>
          </a:p>
          <a:p>
            <a:pPr>
              <a:buNone/>
            </a:pPr>
            <a:r>
              <a:rPr lang="id-ID" dirty="0"/>
              <a:t>	4.  Pemasok faktor input</a:t>
            </a:r>
          </a:p>
          <a:p>
            <a:pPr>
              <a:buNone/>
            </a:pPr>
            <a:r>
              <a:rPr lang="id-ID" dirty="0"/>
              <a:t>	5.  Perusahaan substitusi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STRATEGI YANG DAPAT DILAKUKAN PADA TINGKAT BISNIS, YAITU :</a:t>
            </a:r>
          </a:p>
        </p:txBody>
      </p:sp>
      <p:sp>
        <p:nvSpPr>
          <p:cNvPr id="3" name="Content Placeholder 2"/>
          <p:cNvSpPr>
            <a:spLocks noGrp="1"/>
          </p:cNvSpPr>
          <p:nvPr>
            <p:ph idx="1"/>
          </p:nvPr>
        </p:nvSpPr>
        <p:spPr>
          <a:xfrm>
            <a:off x="323528" y="1600200"/>
            <a:ext cx="8496944" cy="4925144"/>
          </a:xfrm>
        </p:spPr>
        <p:txBody>
          <a:bodyPr>
            <a:normAutofit lnSpcReduction="10000"/>
          </a:bodyPr>
          <a:lstStyle/>
          <a:p>
            <a:r>
              <a:rPr lang="id-ID" dirty="0"/>
              <a:t>Strategi pemosisian (Positioning Strategy)</a:t>
            </a:r>
          </a:p>
          <a:p>
            <a:pPr>
              <a:buNone/>
            </a:pPr>
            <a:r>
              <a:rPr lang="id-ID" dirty="0"/>
              <a:t>	Strategi yang dapat dilakukan oleh perusahaan untuk memastikan dengan cara bagaimana perusahaan dapat memperoleh perhatian dari pelanggan atau memenangkan persaingan</a:t>
            </a:r>
          </a:p>
          <a:p>
            <a:pPr>
              <a:buNone/>
            </a:pPr>
            <a:r>
              <a:rPr lang="id-ID" dirty="0"/>
              <a:t>	a.  Strategi keunggulan biaya</a:t>
            </a:r>
          </a:p>
          <a:p>
            <a:pPr>
              <a:buNone/>
            </a:pPr>
            <a:r>
              <a:rPr lang="id-ID" dirty="0"/>
              <a:t>	b.  Strategi diferensiasi</a:t>
            </a:r>
          </a:p>
          <a:p>
            <a:pPr>
              <a:buNone/>
            </a:pPr>
            <a:r>
              <a:rPr lang="id-ID" dirty="0"/>
              <a:t>	c.  Strategi fokus </a:t>
            </a:r>
          </a:p>
          <a:p>
            <a:pPr>
              <a:buNone/>
            </a:pPr>
            <a:r>
              <a:rPr lang="id-ID"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r>
              <a:rPr lang="id-ID" dirty="0"/>
              <a:t>Strategi penyesuaian (Adaptive Strategy)</a:t>
            </a:r>
          </a:p>
          <a:p>
            <a:pPr>
              <a:buNone/>
            </a:pPr>
            <a:r>
              <a:rPr lang="id-ID" dirty="0"/>
              <a:t>	Strategi yang dilakukan perusahaan dengan tujuan untuk memilih strategi yang paling sesuai ketika perusahaan berhadapan dengan berbagai perubahan yang terjadi di lingkungan bisnis yang sedang dijalankan.</a:t>
            </a:r>
          </a:p>
          <a:p>
            <a:pPr>
              <a:buNone/>
            </a:pPr>
            <a:r>
              <a:rPr lang="id-ID" dirty="0"/>
              <a:t>	a.  Strategi defenders</a:t>
            </a:r>
          </a:p>
          <a:p>
            <a:pPr>
              <a:buNone/>
            </a:pPr>
            <a:r>
              <a:rPr lang="id-ID" dirty="0"/>
              <a:t>	b.  Strategi prospectors</a:t>
            </a:r>
          </a:p>
          <a:p>
            <a:pPr>
              <a:buNone/>
            </a:pPr>
            <a:r>
              <a:rPr lang="id-ID" dirty="0"/>
              <a:t>	c.  Strategi Analyzers</a:t>
            </a:r>
          </a:p>
          <a:p>
            <a:pPr>
              <a:buNone/>
            </a:pPr>
            <a:r>
              <a:rPr lang="id-ID" dirty="0"/>
              <a:t>	d.  Strategi reactors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STRATEGI DITINGKAT FUNGSIONAL</a:t>
            </a:r>
          </a:p>
        </p:txBody>
      </p:sp>
      <p:sp>
        <p:nvSpPr>
          <p:cNvPr id="3" name="Content Placeholder 2"/>
          <p:cNvSpPr>
            <a:spLocks noGrp="1"/>
          </p:cNvSpPr>
          <p:nvPr>
            <p:ph idx="1"/>
          </p:nvPr>
        </p:nvSpPr>
        <p:spPr/>
        <p:txBody>
          <a:bodyPr>
            <a:normAutofit fontScale="92500" lnSpcReduction="10000"/>
          </a:bodyPr>
          <a:lstStyle/>
          <a:p>
            <a:r>
              <a:rPr lang="id-ID" dirty="0"/>
              <a:t>Strategi ditingkat fungsional dilakukan perusahaan yang cenderung melakukan persaingan pada jenis bisnis tertentu – yang sedang dijalankan dan tidak pada tingkat perusahaan maupun sektor bisnis yang diperdagangkan.</a:t>
            </a:r>
          </a:p>
          <a:p>
            <a:r>
              <a:rPr lang="id-ID" dirty="0"/>
              <a:t>2 faktor yang menentukan bagaimana strategi di tingkat fungsional perlu dilakukan :</a:t>
            </a:r>
          </a:p>
          <a:p>
            <a:pPr>
              <a:buNone/>
            </a:pPr>
            <a:r>
              <a:rPr lang="id-ID" dirty="0"/>
              <a:t>	1.  Kesamaan pasar</a:t>
            </a:r>
          </a:p>
          <a:p>
            <a:pPr>
              <a:buNone/>
            </a:pPr>
            <a:r>
              <a:rPr lang="id-ID" dirty="0"/>
              <a:t>	2.  Kesamaan Sumber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DEFINISI STRATEGI</a:t>
            </a:r>
          </a:p>
        </p:txBody>
      </p:sp>
      <p:sp>
        <p:nvSpPr>
          <p:cNvPr id="3" name="Content Placeholder 2"/>
          <p:cNvSpPr>
            <a:spLocks noGrp="1"/>
          </p:cNvSpPr>
          <p:nvPr>
            <p:ph idx="1"/>
          </p:nvPr>
        </p:nvSpPr>
        <p:spPr/>
        <p:txBody>
          <a:bodyPr/>
          <a:lstStyle/>
          <a:p>
            <a:r>
              <a:rPr lang="id-ID" dirty="0"/>
              <a:t>Strategi adalah rencana komprehensif untuk mencapai tujuan organisasi</a:t>
            </a:r>
          </a:p>
          <a:p>
            <a:r>
              <a:rPr lang="id-ID" dirty="0"/>
              <a:t>Komponen Strategi : </a:t>
            </a:r>
          </a:p>
          <a:p>
            <a:pPr>
              <a:buNone/>
            </a:pPr>
            <a:r>
              <a:rPr lang="id-ID" dirty="0"/>
              <a:t>	1.  Kompetensi yang berbeda</a:t>
            </a:r>
          </a:p>
          <a:p>
            <a:pPr>
              <a:buNone/>
            </a:pPr>
            <a:r>
              <a:rPr lang="id-ID" dirty="0"/>
              <a:t>	2.  Ruang lingkup</a:t>
            </a:r>
          </a:p>
          <a:p>
            <a:pPr>
              <a:buNone/>
            </a:pPr>
            <a:r>
              <a:rPr lang="id-ID" dirty="0"/>
              <a:t>	3.  Distribusi sumber daya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JENIS STRATEGI</a:t>
            </a:r>
          </a:p>
        </p:txBody>
      </p:sp>
      <p:sp>
        <p:nvSpPr>
          <p:cNvPr id="3" name="Content Placeholder 2"/>
          <p:cNvSpPr>
            <a:spLocks noGrp="1"/>
          </p:cNvSpPr>
          <p:nvPr>
            <p:ph idx="1"/>
          </p:nvPr>
        </p:nvSpPr>
        <p:spPr/>
        <p:txBody>
          <a:bodyPr/>
          <a:lstStyle/>
          <a:p>
            <a:r>
              <a:rPr lang="id-ID" dirty="0"/>
              <a:t>Strategi pada tingkat perusahaan (Corporate-Level Strategy)</a:t>
            </a:r>
          </a:p>
          <a:p>
            <a:r>
              <a:rPr lang="id-ID" dirty="0"/>
              <a:t>Strategi pada tingkat bisnis (Business-Level Strategy)</a:t>
            </a:r>
          </a:p>
          <a:p>
            <a:r>
              <a:rPr lang="id-ID" dirty="0"/>
              <a:t>Strategi pada tingkat fungsional (Fungsiuo)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PROSES PENYUSUNAN STRATEGI TERDIRI DARI 3 FASE :</a:t>
            </a:r>
          </a:p>
        </p:txBody>
      </p:sp>
      <p:sp>
        <p:nvSpPr>
          <p:cNvPr id="3" name="Content Placeholder 2"/>
          <p:cNvSpPr>
            <a:spLocks noGrp="1"/>
          </p:cNvSpPr>
          <p:nvPr>
            <p:ph idx="1"/>
          </p:nvPr>
        </p:nvSpPr>
        <p:spPr/>
        <p:txBody>
          <a:bodyPr/>
          <a:lstStyle/>
          <a:p>
            <a:r>
              <a:rPr lang="id-ID" dirty="0"/>
              <a:t>Penilaian keperluan penyusunan strategi</a:t>
            </a:r>
          </a:p>
          <a:p>
            <a:r>
              <a:rPr lang="id-ID" dirty="0"/>
              <a:t>Analisis Situasi</a:t>
            </a:r>
          </a:p>
          <a:p>
            <a:r>
              <a:rPr lang="id-ID" dirty="0"/>
              <a:t>Pemilihan Strategi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ANALISIS SWOT</a:t>
            </a:r>
          </a:p>
        </p:txBody>
      </p:sp>
      <p:sp>
        <p:nvSpPr>
          <p:cNvPr id="3" name="Content Placeholder 2"/>
          <p:cNvSpPr>
            <a:spLocks noGrp="1"/>
          </p:cNvSpPr>
          <p:nvPr>
            <p:ph idx="1"/>
          </p:nvPr>
        </p:nvSpPr>
        <p:spPr/>
        <p:txBody>
          <a:bodyPr>
            <a:normAutofit fontScale="92500" lnSpcReduction="20000"/>
          </a:bodyPr>
          <a:lstStyle/>
          <a:p>
            <a:r>
              <a:rPr lang="id-ID" dirty="0"/>
              <a:t>Analisis SWOT : Analisa yang mencoba menyeimbangkan kekuatan dan kelemahan internal organisasi dengan peluang dan ancaman lingkungan eksternal organisasi</a:t>
            </a:r>
          </a:p>
          <a:p>
            <a:pPr>
              <a:buNone/>
            </a:pPr>
            <a:r>
              <a:rPr lang="id-ID" dirty="0"/>
              <a:t>	-  Strength (Kekuatan) : Suatu kondisi dimana perusahaan mampu melakukan semua tugasnya secara sangat baik</a:t>
            </a:r>
          </a:p>
          <a:p>
            <a:pPr>
              <a:buNone/>
            </a:pPr>
            <a:r>
              <a:rPr lang="id-ID" dirty="0"/>
              <a:t>	-  Weakness (Kelemahan) : Kondisi dimana perusahaan kurang mampu melaksanakan tugasnya dengan baik dikarenakan saranan dan prasarananya kurang mencukupi.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a:buNone/>
            </a:pPr>
            <a:r>
              <a:rPr lang="id-ID" dirty="0"/>
              <a:t>	-  Opportunity (Peluang) : Suatu potensi bisnis menguntungkan yang dapat diraih oleh perusahaan yang masih belum dikuasai oleh pihak pesaing dan masih belum tersentuh oleh pihak manapun.</a:t>
            </a:r>
          </a:p>
          <a:p>
            <a:pPr>
              <a:buNone/>
            </a:pPr>
            <a:r>
              <a:rPr lang="id-ID" dirty="0"/>
              <a:t>	-  Threats (Ancaman) : Suatu keadaan dimana perusahaan mengalami kesulitan yang disebabkan oleh kinerja pihak pesaing, yang jika dibiarkan maka perusahaan akan mengalami kesulitan dikemudian hari.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ANALISIS MATRIKS BCG</a:t>
            </a:r>
          </a:p>
        </p:txBody>
      </p:sp>
      <p:sp>
        <p:nvSpPr>
          <p:cNvPr id="3" name="Content Placeholder 2"/>
          <p:cNvSpPr>
            <a:spLocks noGrp="1"/>
          </p:cNvSpPr>
          <p:nvPr>
            <p:ph idx="1"/>
          </p:nvPr>
        </p:nvSpPr>
        <p:spPr>
          <a:xfrm>
            <a:off x="323528" y="1600200"/>
            <a:ext cx="8496944" cy="4997152"/>
          </a:xfrm>
        </p:spPr>
        <p:txBody>
          <a:bodyPr>
            <a:normAutofit fontScale="92500" lnSpcReduction="10000"/>
          </a:bodyPr>
          <a:lstStyle/>
          <a:p>
            <a:r>
              <a:rPr lang="id-ID" dirty="0"/>
              <a:t>Analisis matriks BCG : model analisis yang diperkenalkan oleh Boston Consulting Group untuk mengetahui bagaimana posisi perusahaan dalam sektor bisnis yang sedang dijalankannya.  Sehingga dapat menilai keadaan setiap unit bisnis yang dijalankannya.  Apakah masih perlu untuk diteruskan, dikembangkan atau justru harus ditutup.</a:t>
            </a:r>
          </a:p>
          <a:p>
            <a:pPr>
              <a:buNone/>
            </a:pPr>
            <a:r>
              <a:rPr lang="id-ID" dirty="0"/>
              <a:t>	-  Question Mark : Merupakan indikator bagi keadaan SBU, dimana pangsa pasar rendah, namun tingkat pertumbuhan pasar tinggi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pPr>
              <a:buNone/>
            </a:pPr>
            <a:r>
              <a:rPr lang="id-ID" dirty="0"/>
              <a:t>	-  Star : Merupakan indikator bagi keadaan SBU dimana pangsa pasar tinggi dan tingkat pertumbuhan pasar tinggi.</a:t>
            </a:r>
          </a:p>
          <a:p>
            <a:pPr>
              <a:buNone/>
            </a:pPr>
            <a:r>
              <a:rPr lang="id-ID" dirty="0"/>
              <a:t>	-  Cash Cow : Merupakan indikator bagi keadaan SBU dimana pangsa pasar tinggi, akan tetapi tingkat pertumbuhan pasar rendah.</a:t>
            </a:r>
          </a:p>
          <a:p>
            <a:pPr>
              <a:buNone/>
            </a:pPr>
            <a:r>
              <a:rPr lang="id-ID" dirty="0"/>
              <a:t>	-  Dogs : Merupakan indikator bagi keadaan SBU dimana pangsa pasar rendah dan tingkat pertumbuhan pasar juga rendah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STRATEGI UTAMA</a:t>
            </a:r>
          </a:p>
        </p:txBody>
      </p:sp>
      <p:sp>
        <p:nvSpPr>
          <p:cNvPr id="3" name="Content Placeholder 2"/>
          <p:cNvSpPr>
            <a:spLocks noGrp="1"/>
          </p:cNvSpPr>
          <p:nvPr>
            <p:ph idx="1"/>
          </p:nvPr>
        </p:nvSpPr>
        <p:spPr/>
        <p:txBody>
          <a:bodyPr/>
          <a:lstStyle/>
          <a:p>
            <a:r>
              <a:rPr lang="id-ID" dirty="0"/>
              <a:t>Strategi utama (Main strategy) : Strategi yang dapat dipilih oleh perusahaan untuk mempertahankan kegiatan perusahaan dalam jangka panjang</a:t>
            </a:r>
          </a:p>
          <a:p>
            <a:r>
              <a:rPr lang="id-ID" dirty="0"/>
              <a:t>Ada 3 jenis strategi utama : </a:t>
            </a:r>
          </a:p>
          <a:p>
            <a:pPr>
              <a:buNone/>
            </a:pPr>
            <a:r>
              <a:rPr lang="id-ID" dirty="0"/>
              <a:t>	1.  Strategi pertumbuhan</a:t>
            </a:r>
          </a:p>
          <a:p>
            <a:pPr>
              <a:buNone/>
            </a:pPr>
            <a:r>
              <a:rPr lang="id-ID" dirty="0"/>
              <a:t>	2.  Strategi kestabilan</a:t>
            </a:r>
          </a:p>
          <a:p>
            <a:pPr>
              <a:buNone/>
            </a:pPr>
            <a:r>
              <a:rPr lang="id-ID" dirty="0"/>
              <a:t>	3.  Strategi penghematan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596</Words>
  <Application>Microsoft Office PowerPoint</Application>
  <PresentationFormat>On-screen Show (4:3)</PresentationFormat>
  <Paragraphs>59</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MANAJEMEN STRATEGIS PERUSAHAAN</vt:lpstr>
      <vt:lpstr>DEFINISI STRATEGI</vt:lpstr>
      <vt:lpstr>JENIS STRATEGI</vt:lpstr>
      <vt:lpstr>PROSES PENYUSUNAN STRATEGI TERDIRI DARI 3 FASE :</vt:lpstr>
      <vt:lpstr>ANALISIS SWOT</vt:lpstr>
      <vt:lpstr>PowerPoint Presentation</vt:lpstr>
      <vt:lpstr>ANALISIS MATRIKS BCG</vt:lpstr>
      <vt:lpstr>PowerPoint Presentation</vt:lpstr>
      <vt:lpstr>STRATEGI UTAMA</vt:lpstr>
      <vt:lpstr>STRATEGI DI TINGKAT BISNIS</vt:lpstr>
      <vt:lpstr>STRATEGI YANG DAPAT DILAKUKAN PADA TINGKAT BISNIS, YAITU :</vt:lpstr>
      <vt:lpstr>PowerPoint Presentation</vt:lpstr>
      <vt:lpstr>STRATEGI DITINGKAT FUNGSIONAL</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STRATEGIS PERUSAHAAN</dc:title>
  <dc:creator>juli abdul ghapur</dc:creator>
  <cp:lastModifiedBy>indera _</cp:lastModifiedBy>
  <cp:revision>1</cp:revision>
  <dcterms:created xsi:type="dcterms:W3CDTF">2010-11-01T01:41:45Z</dcterms:created>
  <dcterms:modified xsi:type="dcterms:W3CDTF">2025-12-05T07:23:53Z</dcterms:modified>
</cp:coreProperties>
</file>