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70" r:id="rId3"/>
    <p:sldId id="275" r:id="rId4"/>
    <p:sldId id="274" r:id="rId5"/>
    <p:sldId id="276" r:id="rId6"/>
    <p:sldId id="277" r:id="rId7"/>
    <p:sldId id="278" r:id="rId8"/>
    <p:sldId id="279" r:id="rId9"/>
    <p:sldId id="271" r:id="rId10"/>
    <p:sldId id="264" r:id="rId11"/>
    <p:sldId id="257" r:id="rId12"/>
    <p:sldId id="263" r:id="rId13"/>
    <p:sldId id="261" r:id="rId14"/>
    <p:sldId id="262" r:id="rId15"/>
    <p:sldId id="268" r:id="rId16"/>
    <p:sldId id="265" r:id="rId17"/>
    <p:sldId id="280" r:id="rId18"/>
    <p:sldId id="266" r:id="rId19"/>
    <p:sldId id="289" r:id="rId20"/>
    <p:sldId id="259" r:id="rId21"/>
    <p:sldId id="282" r:id="rId22"/>
    <p:sldId id="283" r:id="rId23"/>
    <p:sldId id="284" r:id="rId24"/>
    <p:sldId id="285" r:id="rId25"/>
    <p:sldId id="281" r:id="rId26"/>
    <p:sldId id="287" r:id="rId27"/>
    <p:sldId id="286" r:id="rId28"/>
    <p:sldId id="288" r:id="rId29"/>
    <p:sldId id="260" r:id="rId30"/>
    <p:sldId id="272" r:id="rId31"/>
    <p:sldId id="273" r:id="rId3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72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1956-1955-4C27-8E02-1CD63CD4EDAE}" type="datetimeFigureOut">
              <a:rPr lang="id-ID" smtClean="0"/>
              <a:t>12/12/2020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1DF9-F5AF-4A26-AA0C-A867AA44F4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6949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1956-1955-4C27-8E02-1CD63CD4EDAE}" type="datetimeFigureOut">
              <a:rPr lang="id-ID" smtClean="0"/>
              <a:t>12/12/2020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1DF9-F5AF-4A26-AA0C-A867AA44F4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50187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1956-1955-4C27-8E02-1CD63CD4EDAE}" type="datetimeFigureOut">
              <a:rPr lang="id-ID" smtClean="0"/>
              <a:t>12/12/2020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1DF9-F5AF-4A26-AA0C-A867AA44F4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0986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1956-1955-4C27-8E02-1CD63CD4EDAE}" type="datetimeFigureOut">
              <a:rPr lang="id-ID" smtClean="0"/>
              <a:t>12/12/2020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1DF9-F5AF-4A26-AA0C-A867AA44F4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858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1956-1955-4C27-8E02-1CD63CD4EDAE}" type="datetimeFigureOut">
              <a:rPr lang="id-ID" smtClean="0"/>
              <a:t>12/12/2020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1DF9-F5AF-4A26-AA0C-A867AA44F4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20751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1956-1955-4C27-8E02-1CD63CD4EDAE}" type="datetimeFigureOut">
              <a:rPr lang="id-ID" smtClean="0"/>
              <a:t>12/12/2020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1DF9-F5AF-4A26-AA0C-A867AA44F4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07827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1956-1955-4C27-8E02-1CD63CD4EDAE}" type="datetimeFigureOut">
              <a:rPr lang="id-ID" smtClean="0"/>
              <a:t>12/12/2020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1DF9-F5AF-4A26-AA0C-A867AA44F4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43257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1956-1955-4C27-8E02-1CD63CD4EDAE}" type="datetimeFigureOut">
              <a:rPr lang="id-ID" smtClean="0"/>
              <a:t>12/12/2020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1DF9-F5AF-4A26-AA0C-A867AA44F4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94521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1956-1955-4C27-8E02-1CD63CD4EDAE}" type="datetimeFigureOut">
              <a:rPr lang="id-ID" smtClean="0"/>
              <a:t>12/12/2020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1DF9-F5AF-4A26-AA0C-A867AA44F4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45872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1956-1955-4C27-8E02-1CD63CD4EDAE}" type="datetimeFigureOut">
              <a:rPr lang="id-ID" smtClean="0"/>
              <a:t>12/12/2020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1DF9-F5AF-4A26-AA0C-A867AA44F4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86808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1956-1955-4C27-8E02-1CD63CD4EDAE}" type="datetimeFigureOut">
              <a:rPr lang="id-ID" smtClean="0"/>
              <a:t>12/12/2020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B1DF9-F5AF-4A26-AA0C-A867AA44F4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45522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71956-1955-4C27-8E02-1CD63CD4EDAE}" type="datetimeFigureOut">
              <a:rPr lang="id-ID" smtClean="0"/>
              <a:t>12/12/2020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B1DF9-F5AF-4A26-AA0C-A867AA44F4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79649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Pengelolaan Pengadaan Dalam Rantai Pasok</a:t>
            </a:r>
            <a:endParaRPr lang="id-ID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6237312"/>
            <a:ext cx="73422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Source : http://dinus.ac.id/repository/docs/ajar/08_PENGELOLAAN_PENGADAAN_DLM_SCM.pptx</a:t>
            </a:r>
            <a:endParaRPr lang="id-ID" sz="1400" dirty="0"/>
          </a:p>
        </p:txBody>
      </p:sp>
    </p:spTree>
    <p:extLst>
      <p:ext uri="{BB962C8B-B14F-4D97-AF65-F5344CB8AC3E}">
        <p14:creationId xmlns:p14="http://schemas.microsoft.com/office/powerpoint/2010/main" val="338411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124744"/>
            <a:ext cx="8568952" cy="539377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752"/>
            <a:ext cx="7620000" cy="1143000"/>
          </a:xfrm>
        </p:spPr>
        <p:txBody>
          <a:bodyPr>
            <a:normAutofit/>
          </a:bodyPr>
          <a:lstStyle/>
          <a:p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Kriteria Pemilihan </a:t>
            </a:r>
            <a:r>
              <a:rPr lang="id-ID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Supplier</a:t>
            </a:r>
            <a:endParaRPr lang="id-ID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8363272" cy="554461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id-ID" sz="2800" dirty="0" smtClean="0"/>
              <a:t>Kriteria pemilihan</a:t>
            </a:r>
            <a:r>
              <a:rPr lang="id-ID" sz="2800" i="1" dirty="0" smtClean="0"/>
              <a:t> supplier </a:t>
            </a:r>
            <a:r>
              <a:rPr lang="id-ID" sz="2800" dirty="0" smtClean="0"/>
              <a:t>menurut </a:t>
            </a:r>
            <a:r>
              <a:rPr lang="id-ID" sz="2800" i="1" dirty="0" smtClean="0"/>
              <a:t>Dickson</a:t>
            </a:r>
            <a:r>
              <a:rPr lang="id-ID" sz="2800" dirty="0" smtClean="0"/>
              <a:t> berdasarkan urutan tingkat kepentingannya :</a:t>
            </a:r>
          </a:p>
          <a:p>
            <a:pPr marL="1065213" indent="-514350">
              <a:lnSpc>
                <a:spcPct val="11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id-ID" sz="2600" dirty="0" smtClean="0"/>
              <a:t>Kualitas (</a:t>
            </a:r>
            <a:r>
              <a:rPr lang="id-ID" sz="2600" i="1" dirty="0" smtClean="0"/>
              <a:t>Quality</a:t>
            </a:r>
            <a:r>
              <a:rPr lang="id-ID" sz="2600" dirty="0" smtClean="0"/>
              <a:t>) </a:t>
            </a:r>
          </a:p>
          <a:p>
            <a:pPr marL="1065213" indent="-514350">
              <a:lnSpc>
                <a:spcPct val="11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id-ID" sz="2600" dirty="0" smtClean="0"/>
              <a:t>Pengiriman (</a:t>
            </a:r>
            <a:r>
              <a:rPr lang="id-ID" sz="2600" i="1" dirty="0" smtClean="0"/>
              <a:t>Delivery</a:t>
            </a:r>
            <a:r>
              <a:rPr lang="id-ID" sz="2600" dirty="0" smtClean="0"/>
              <a:t>) </a:t>
            </a:r>
          </a:p>
          <a:p>
            <a:pPr marL="1065213" indent="-514350">
              <a:lnSpc>
                <a:spcPct val="11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id-ID" sz="2600" dirty="0" smtClean="0"/>
              <a:t>Kinerja masa lalu (</a:t>
            </a:r>
            <a:r>
              <a:rPr lang="id-ID" sz="2600" i="1" dirty="0" smtClean="0"/>
              <a:t>Performance history</a:t>
            </a:r>
            <a:r>
              <a:rPr lang="id-ID" sz="2600" dirty="0" smtClean="0"/>
              <a:t>) </a:t>
            </a:r>
          </a:p>
          <a:p>
            <a:pPr marL="1065213" indent="-514350">
              <a:lnSpc>
                <a:spcPct val="11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id-ID" sz="2600" dirty="0" smtClean="0"/>
              <a:t>Jaminan dan Kebijakan Klaim (</a:t>
            </a:r>
            <a:r>
              <a:rPr lang="id-ID" sz="2600" i="1" dirty="0" smtClean="0"/>
              <a:t>Warranties &amp; Claims Policies</a:t>
            </a:r>
            <a:r>
              <a:rPr lang="id-ID" sz="2600" dirty="0" smtClean="0"/>
              <a:t>) </a:t>
            </a:r>
          </a:p>
          <a:p>
            <a:pPr marL="1065213" indent="-514350">
              <a:lnSpc>
                <a:spcPct val="11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id-ID" sz="2600" dirty="0" smtClean="0"/>
              <a:t>Fasilitas Produksi dan Kapasitas (</a:t>
            </a:r>
            <a:r>
              <a:rPr lang="id-ID" sz="2600" i="1" dirty="0" smtClean="0"/>
              <a:t>Production Facilities and Capacity</a:t>
            </a:r>
            <a:r>
              <a:rPr lang="id-ID" sz="2600" dirty="0" smtClean="0"/>
              <a:t>) </a:t>
            </a:r>
          </a:p>
          <a:p>
            <a:pPr marL="1065213" indent="-514350">
              <a:lnSpc>
                <a:spcPct val="11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id-ID" sz="2600" dirty="0" smtClean="0"/>
              <a:t>Harga (</a:t>
            </a:r>
            <a:r>
              <a:rPr lang="id-ID" sz="2600" i="1" dirty="0" smtClean="0"/>
              <a:t>Price</a:t>
            </a:r>
            <a:r>
              <a:rPr lang="id-ID" sz="2600" dirty="0" smtClean="0"/>
              <a:t>) </a:t>
            </a:r>
          </a:p>
          <a:p>
            <a:pPr marL="1065213" indent="-514350">
              <a:lnSpc>
                <a:spcPct val="11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id-ID" sz="2600" dirty="0" smtClean="0"/>
              <a:t>Kemampuan Teknis (</a:t>
            </a:r>
            <a:r>
              <a:rPr lang="id-ID" sz="2600" i="1" dirty="0" smtClean="0"/>
              <a:t>Technical Capability</a:t>
            </a:r>
            <a:r>
              <a:rPr lang="id-ID" sz="2600" dirty="0" smtClean="0"/>
              <a:t>) </a:t>
            </a:r>
          </a:p>
          <a:p>
            <a:pPr marL="1333500" indent="-514350" algn="r">
              <a:lnSpc>
                <a:spcPct val="11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id-ID" dirty="0" smtClean="0"/>
              <a:t>Keadaan..............</a:t>
            </a:r>
          </a:p>
        </p:txBody>
      </p:sp>
    </p:spTree>
    <p:extLst>
      <p:ext uri="{BB962C8B-B14F-4D97-AF65-F5344CB8AC3E}">
        <p14:creationId xmlns:p14="http://schemas.microsoft.com/office/powerpoint/2010/main" val="250440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261938"/>
            <a:ext cx="8568952" cy="52565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91264" cy="1143000"/>
          </a:xfrm>
        </p:spPr>
        <p:txBody>
          <a:bodyPr>
            <a:normAutofit/>
          </a:bodyPr>
          <a:lstStyle/>
          <a:p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Kriteria Pemilihan </a:t>
            </a:r>
            <a:r>
              <a:rPr lang="id-ID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Supplier</a:t>
            </a:r>
            <a:endParaRPr lang="id-ID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368" y="1378937"/>
            <a:ext cx="8363272" cy="5445224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id-ID" sz="2800" dirty="0" smtClean="0"/>
              <a:t>Kriteria menurut </a:t>
            </a:r>
            <a:r>
              <a:rPr lang="id-ID" sz="2800" i="1" dirty="0" smtClean="0"/>
              <a:t>Dickson</a:t>
            </a:r>
            <a:r>
              <a:rPr lang="id-ID" sz="2800" dirty="0" smtClean="0"/>
              <a:t> ............</a:t>
            </a:r>
          </a:p>
          <a:p>
            <a:pPr marL="1065213" indent="-514350">
              <a:spcBef>
                <a:spcPts val="1200"/>
              </a:spcBef>
              <a:buFont typeface="+mj-lt"/>
              <a:buAutoNum type="arabicPeriod" startAt="8"/>
            </a:pPr>
            <a:r>
              <a:rPr lang="id-ID" sz="2400" dirty="0" smtClean="0"/>
              <a:t>Keadaan Finansial (</a:t>
            </a:r>
            <a:r>
              <a:rPr lang="id-ID" sz="2400" i="1" dirty="0" smtClean="0"/>
              <a:t>Financial Position</a:t>
            </a:r>
            <a:r>
              <a:rPr lang="id-ID" sz="2400" dirty="0" smtClean="0"/>
              <a:t>) </a:t>
            </a:r>
          </a:p>
          <a:p>
            <a:pPr marL="1065213" indent="-514350">
              <a:spcBef>
                <a:spcPts val="1200"/>
              </a:spcBef>
              <a:buFont typeface="+mj-lt"/>
              <a:buAutoNum type="arabicPeriod" startAt="8"/>
            </a:pPr>
            <a:r>
              <a:rPr lang="id-ID" sz="2400" dirty="0" smtClean="0"/>
              <a:t>Pemenuhan procedural (</a:t>
            </a:r>
            <a:r>
              <a:rPr lang="id-ID" sz="2400" i="1" dirty="0" smtClean="0"/>
              <a:t>Procedural Compliance</a:t>
            </a:r>
            <a:r>
              <a:rPr lang="id-ID" sz="2400" dirty="0" smtClean="0"/>
              <a:t>) </a:t>
            </a:r>
          </a:p>
          <a:p>
            <a:pPr marL="1065213" indent="-514350">
              <a:spcBef>
                <a:spcPts val="1200"/>
              </a:spcBef>
              <a:buFont typeface="+mj-lt"/>
              <a:buAutoNum type="arabicPeriod" startAt="8"/>
            </a:pPr>
            <a:r>
              <a:rPr lang="id-ID" sz="2400" dirty="0" smtClean="0"/>
              <a:t>Sistem Komunikasi (</a:t>
            </a:r>
            <a:r>
              <a:rPr lang="id-ID" sz="2400" i="1" dirty="0" smtClean="0"/>
              <a:t>Communication System</a:t>
            </a:r>
            <a:r>
              <a:rPr lang="id-ID" sz="2400" dirty="0" smtClean="0"/>
              <a:t>) </a:t>
            </a:r>
          </a:p>
          <a:p>
            <a:pPr marL="1065213" indent="-514350">
              <a:spcBef>
                <a:spcPts val="1200"/>
              </a:spcBef>
              <a:buFont typeface="+mj-lt"/>
              <a:buAutoNum type="arabicPeriod" startAt="8"/>
            </a:pPr>
            <a:r>
              <a:rPr lang="id-ID" sz="2400" dirty="0" smtClean="0"/>
              <a:t>Reputasi </a:t>
            </a:r>
            <a:r>
              <a:rPr lang="id-ID" sz="2400" dirty="0"/>
              <a:t>dan Posisi dalam Industri (</a:t>
            </a:r>
            <a:r>
              <a:rPr lang="id-ID" sz="2400" i="1" dirty="0"/>
              <a:t>Reputation and Position in Industry</a:t>
            </a:r>
            <a:r>
              <a:rPr lang="id-ID" sz="2400" dirty="0"/>
              <a:t>) </a:t>
            </a:r>
            <a:endParaRPr lang="id-ID" sz="2400" dirty="0" smtClean="0"/>
          </a:p>
          <a:p>
            <a:pPr marL="1065213" indent="-514350">
              <a:spcBef>
                <a:spcPts val="1200"/>
              </a:spcBef>
              <a:buFont typeface="+mj-lt"/>
              <a:buAutoNum type="arabicPeriod" startAt="8"/>
            </a:pPr>
            <a:r>
              <a:rPr lang="id-ID" sz="2400" dirty="0" smtClean="0"/>
              <a:t>Hasrat </a:t>
            </a:r>
            <a:r>
              <a:rPr lang="id-ID" sz="2400" dirty="0"/>
              <a:t>Berbisnis (</a:t>
            </a:r>
            <a:r>
              <a:rPr lang="id-ID" sz="2400" i="1" dirty="0"/>
              <a:t>Desire for Business</a:t>
            </a:r>
            <a:r>
              <a:rPr lang="id-ID" sz="2400" dirty="0"/>
              <a:t>) </a:t>
            </a:r>
            <a:endParaRPr lang="id-ID" sz="2400" dirty="0" smtClean="0"/>
          </a:p>
          <a:p>
            <a:pPr marL="1065213" indent="-514350">
              <a:spcBef>
                <a:spcPts val="1200"/>
              </a:spcBef>
              <a:buFont typeface="+mj-lt"/>
              <a:buAutoNum type="arabicPeriod" startAt="8"/>
            </a:pPr>
            <a:r>
              <a:rPr lang="id-ID" sz="2400" dirty="0" smtClean="0"/>
              <a:t>Manajemen </a:t>
            </a:r>
            <a:r>
              <a:rPr lang="id-ID" sz="2400" dirty="0"/>
              <a:t>dan Organisasi (</a:t>
            </a:r>
            <a:r>
              <a:rPr lang="id-ID" sz="2400" i="1" dirty="0"/>
              <a:t>Management and Organization</a:t>
            </a:r>
            <a:r>
              <a:rPr lang="id-ID" sz="2400" dirty="0"/>
              <a:t>) </a:t>
            </a:r>
            <a:endParaRPr lang="id-ID" sz="2400" dirty="0" smtClean="0"/>
          </a:p>
          <a:p>
            <a:pPr marL="1065213" indent="-514350">
              <a:spcBef>
                <a:spcPts val="1200"/>
              </a:spcBef>
              <a:buFont typeface="+mj-lt"/>
              <a:buAutoNum type="arabicPeriod" startAt="8"/>
            </a:pPr>
            <a:r>
              <a:rPr lang="id-ID" sz="2400" dirty="0" smtClean="0"/>
              <a:t>Kontrol </a:t>
            </a:r>
            <a:r>
              <a:rPr lang="id-ID" sz="2400" dirty="0"/>
              <a:t>Operasi (</a:t>
            </a:r>
            <a:r>
              <a:rPr lang="id-ID" sz="2400" i="1" dirty="0"/>
              <a:t>Operating Controls</a:t>
            </a:r>
            <a:r>
              <a:rPr lang="id-ID" sz="2400" dirty="0"/>
              <a:t>) </a:t>
            </a:r>
            <a:endParaRPr lang="id-ID" sz="2400" dirty="0" smtClean="0"/>
          </a:p>
          <a:p>
            <a:pPr marL="1333500" indent="-514350" algn="r">
              <a:spcBef>
                <a:spcPts val="1200"/>
              </a:spcBef>
              <a:buFont typeface="+mj-lt"/>
              <a:buAutoNum type="arabicPeriod" startAt="8"/>
            </a:pPr>
            <a:r>
              <a:rPr lang="id-ID" dirty="0" smtClean="0"/>
              <a:t>Layanan ...............</a:t>
            </a:r>
            <a:endParaRPr lang="id-ID" dirty="0"/>
          </a:p>
          <a:p>
            <a:pPr marL="1333500" indent="-514350">
              <a:spcBef>
                <a:spcPts val="1200"/>
              </a:spcBef>
              <a:buFont typeface="+mj-lt"/>
              <a:buAutoNum type="arabicPeriod" startAt="8"/>
            </a:pPr>
            <a:endParaRPr lang="id-ID" dirty="0" smtClean="0"/>
          </a:p>
        </p:txBody>
      </p:sp>
    </p:spTree>
    <p:extLst>
      <p:ext uri="{BB962C8B-B14F-4D97-AF65-F5344CB8AC3E}">
        <p14:creationId xmlns:p14="http://schemas.microsoft.com/office/powerpoint/2010/main" val="73989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261938"/>
            <a:ext cx="8568952" cy="52565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91264" cy="1143000"/>
          </a:xfrm>
        </p:spPr>
        <p:txBody>
          <a:bodyPr>
            <a:normAutofit/>
          </a:bodyPr>
          <a:lstStyle/>
          <a:p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Kriteria Pemilihan </a:t>
            </a:r>
            <a:r>
              <a:rPr lang="id-ID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Supplier</a:t>
            </a:r>
            <a:endParaRPr lang="id-ID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551" y="1412776"/>
            <a:ext cx="8363272" cy="4752528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id-ID" sz="2000" dirty="0" smtClean="0"/>
              <a:t>Kriteria menurut </a:t>
            </a:r>
            <a:r>
              <a:rPr lang="id-ID" sz="2000" i="1" dirty="0" smtClean="0"/>
              <a:t>Dickson</a:t>
            </a:r>
            <a:r>
              <a:rPr lang="id-ID" sz="2000" dirty="0" smtClean="0"/>
              <a:t> ......</a:t>
            </a:r>
          </a:p>
          <a:p>
            <a:pPr marL="898525" indent="-457200">
              <a:spcBef>
                <a:spcPts val="1200"/>
              </a:spcBef>
              <a:buFont typeface="+mj-lt"/>
              <a:buAutoNum type="arabicPeriod" startAt="15"/>
            </a:pPr>
            <a:r>
              <a:rPr lang="id-ID" sz="2000" dirty="0" smtClean="0"/>
              <a:t>Perbaikan Layanan (</a:t>
            </a:r>
            <a:r>
              <a:rPr lang="id-ID" sz="2000" i="1" dirty="0"/>
              <a:t>Repair Service</a:t>
            </a:r>
            <a:r>
              <a:rPr lang="id-ID" sz="2000" dirty="0" smtClean="0"/>
              <a:t>)</a:t>
            </a:r>
          </a:p>
          <a:p>
            <a:pPr marL="898525" indent="-457200">
              <a:spcBef>
                <a:spcPts val="1200"/>
              </a:spcBef>
              <a:buFont typeface="+mj-lt"/>
              <a:buAutoNum type="arabicPeriod" startAt="15"/>
            </a:pPr>
            <a:r>
              <a:rPr lang="id-ID" sz="2000" dirty="0" smtClean="0"/>
              <a:t>Sikap (</a:t>
            </a:r>
            <a:r>
              <a:rPr lang="id-ID" sz="2000" i="1" dirty="0" smtClean="0"/>
              <a:t>Attitude</a:t>
            </a:r>
            <a:r>
              <a:rPr lang="id-ID" sz="2000" dirty="0" smtClean="0"/>
              <a:t>) </a:t>
            </a:r>
          </a:p>
          <a:p>
            <a:pPr marL="898525" indent="-457200">
              <a:spcBef>
                <a:spcPts val="1200"/>
              </a:spcBef>
              <a:buFont typeface="+mj-lt"/>
              <a:buAutoNum type="arabicPeriod" startAt="15"/>
            </a:pPr>
            <a:r>
              <a:rPr lang="id-ID" sz="2000" dirty="0" smtClean="0"/>
              <a:t>Kesan (</a:t>
            </a:r>
            <a:r>
              <a:rPr lang="id-ID" sz="2000" i="1" dirty="0" smtClean="0"/>
              <a:t>Impression</a:t>
            </a:r>
            <a:r>
              <a:rPr lang="id-ID" sz="2000" dirty="0" smtClean="0"/>
              <a:t>) </a:t>
            </a:r>
          </a:p>
          <a:p>
            <a:pPr marL="898525" indent="-457200">
              <a:spcBef>
                <a:spcPts val="1200"/>
              </a:spcBef>
              <a:buFont typeface="+mj-lt"/>
              <a:buAutoNum type="arabicPeriod" startAt="15"/>
            </a:pPr>
            <a:r>
              <a:rPr lang="id-ID" sz="2000" dirty="0" smtClean="0"/>
              <a:t>Kemampuan Mengepak (</a:t>
            </a:r>
            <a:r>
              <a:rPr lang="id-ID" sz="2000" i="1" dirty="0" smtClean="0"/>
              <a:t>Packaging Ability</a:t>
            </a:r>
            <a:r>
              <a:rPr lang="id-ID" sz="2000" dirty="0" smtClean="0"/>
              <a:t>) </a:t>
            </a:r>
          </a:p>
          <a:p>
            <a:pPr marL="898525" indent="-457200">
              <a:spcBef>
                <a:spcPts val="1200"/>
              </a:spcBef>
              <a:buFont typeface="+mj-lt"/>
              <a:buAutoNum type="arabicPeriod" startAt="15"/>
            </a:pPr>
            <a:r>
              <a:rPr lang="id-ID" sz="2000" dirty="0" smtClean="0"/>
              <a:t>Hubungan dengan Buruh (</a:t>
            </a:r>
            <a:r>
              <a:rPr lang="id-ID" sz="2000" i="1" dirty="0" smtClean="0"/>
              <a:t>Labor Relations Record</a:t>
            </a:r>
            <a:r>
              <a:rPr lang="id-ID" sz="2000" dirty="0" smtClean="0"/>
              <a:t>) </a:t>
            </a:r>
          </a:p>
          <a:p>
            <a:pPr marL="898525" indent="-457200">
              <a:spcBef>
                <a:spcPts val="1200"/>
              </a:spcBef>
              <a:buFont typeface="+mj-lt"/>
              <a:buAutoNum type="arabicPeriod" startAt="15"/>
            </a:pPr>
            <a:r>
              <a:rPr lang="id-ID" sz="2000" dirty="0" smtClean="0"/>
              <a:t>Lokasi Geografis (</a:t>
            </a:r>
            <a:r>
              <a:rPr lang="id-ID" sz="2000" i="1" dirty="0" smtClean="0"/>
              <a:t>Geographical Location</a:t>
            </a:r>
            <a:r>
              <a:rPr lang="id-ID" sz="2000" dirty="0" smtClean="0"/>
              <a:t>) </a:t>
            </a:r>
          </a:p>
          <a:p>
            <a:pPr marL="898525" indent="-457200">
              <a:spcBef>
                <a:spcPts val="1200"/>
              </a:spcBef>
              <a:buFont typeface="+mj-lt"/>
              <a:buAutoNum type="arabicPeriod" startAt="15"/>
            </a:pPr>
            <a:r>
              <a:rPr lang="id-ID" sz="2000" dirty="0" smtClean="0"/>
              <a:t>Nilai Bisnis Terdahulu (</a:t>
            </a:r>
            <a:r>
              <a:rPr lang="id-ID" sz="2000" i="1" dirty="0" smtClean="0"/>
              <a:t>Amount of Past Business</a:t>
            </a:r>
            <a:r>
              <a:rPr lang="id-ID" sz="2000" dirty="0" smtClean="0"/>
              <a:t>) </a:t>
            </a:r>
          </a:p>
          <a:p>
            <a:pPr marL="898525" indent="-457200">
              <a:spcBef>
                <a:spcPts val="1200"/>
              </a:spcBef>
              <a:buFont typeface="+mj-lt"/>
              <a:buAutoNum type="arabicPeriod" startAt="15"/>
            </a:pPr>
            <a:r>
              <a:rPr lang="id-ID" sz="2000" dirty="0" smtClean="0"/>
              <a:t>Bantuan Pelatihan (</a:t>
            </a:r>
            <a:r>
              <a:rPr lang="id-ID" sz="2000" i="1" dirty="0" smtClean="0"/>
              <a:t>Training Aids</a:t>
            </a:r>
            <a:r>
              <a:rPr lang="id-ID" sz="2000" dirty="0" smtClean="0"/>
              <a:t>) </a:t>
            </a:r>
          </a:p>
          <a:p>
            <a:pPr marL="898525" indent="-457200">
              <a:spcBef>
                <a:spcPts val="1200"/>
              </a:spcBef>
              <a:buFont typeface="+mj-lt"/>
              <a:buAutoNum type="arabicPeriod" startAt="15"/>
            </a:pPr>
            <a:r>
              <a:rPr lang="id-ID" sz="2000" dirty="0" smtClean="0"/>
              <a:t>Pengaturan Hubungan Timbal Balik (</a:t>
            </a:r>
            <a:r>
              <a:rPr lang="id-ID" sz="2000" i="1" dirty="0" smtClean="0"/>
              <a:t>Reciprocal Arrangements</a:t>
            </a:r>
            <a:r>
              <a:rPr lang="id-ID" sz="2000" dirty="0" smtClean="0"/>
              <a:t>)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51968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261938"/>
            <a:ext cx="8568952" cy="52565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620000" cy="1143000"/>
          </a:xfrm>
        </p:spPr>
        <p:txBody>
          <a:bodyPr>
            <a:normAutofit/>
          </a:bodyPr>
          <a:lstStyle/>
          <a:p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Kriteria Pemilihan </a:t>
            </a:r>
            <a:r>
              <a:rPr lang="id-ID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Supplier</a:t>
            </a:r>
            <a:endParaRPr lang="id-ID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600200"/>
            <a:ext cx="8003232" cy="434908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id-ID" sz="2800" dirty="0" smtClean="0"/>
              <a:t>Kriteria pemilihan supplier menurut </a:t>
            </a:r>
            <a:r>
              <a:rPr lang="id-ID" sz="2800" i="1" dirty="0" smtClean="0"/>
              <a:t>Nydick</a:t>
            </a:r>
            <a:r>
              <a:rPr lang="id-ID" sz="2800" dirty="0" smtClean="0"/>
              <a:t> dan </a:t>
            </a:r>
            <a:r>
              <a:rPr lang="id-ID" sz="2800" i="1" dirty="0" smtClean="0"/>
              <a:t>Hill </a:t>
            </a:r>
            <a:r>
              <a:rPr lang="id-ID" sz="2800" dirty="0" smtClean="0"/>
              <a:t>(1992): </a:t>
            </a:r>
          </a:p>
          <a:p>
            <a:pPr marL="1065213" indent="-514350">
              <a:spcBef>
                <a:spcPts val="1200"/>
              </a:spcBef>
              <a:buFont typeface="+mj-lt"/>
              <a:buAutoNum type="arabicPeriod"/>
            </a:pPr>
            <a:r>
              <a:rPr lang="id-ID" sz="2400" dirty="0" smtClean="0"/>
              <a:t>Kualitas  / </a:t>
            </a:r>
            <a:r>
              <a:rPr lang="id-ID" sz="2400" i="1" dirty="0" smtClean="0"/>
              <a:t>Quality</a:t>
            </a:r>
            <a:r>
              <a:rPr lang="id-ID" sz="2400" dirty="0" smtClean="0"/>
              <a:t> </a:t>
            </a:r>
          </a:p>
          <a:p>
            <a:pPr marL="1065213" indent="-514350">
              <a:spcBef>
                <a:spcPts val="1200"/>
              </a:spcBef>
              <a:buFont typeface="+mj-lt"/>
              <a:buAutoNum type="arabicPeriod"/>
            </a:pPr>
            <a:r>
              <a:rPr lang="id-ID" sz="2400" dirty="0" smtClean="0"/>
              <a:t>Harga / </a:t>
            </a:r>
            <a:r>
              <a:rPr lang="id-ID" sz="2400" i="1" dirty="0" smtClean="0"/>
              <a:t>Price</a:t>
            </a:r>
            <a:endParaRPr lang="id-ID" sz="2400" dirty="0" smtClean="0"/>
          </a:p>
          <a:p>
            <a:pPr marL="1065213" indent="-514350">
              <a:spcBef>
                <a:spcPts val="1200"/>
              </a:spcBef>
              <a:buFont typeface="+mj-lt"/>
              <a:buAutoNum type="arabicPeriod"/>
            </a:pPr>
            <a:r>
              <a:rPr lang="id-ID" sz="2400" dirty="0" smtClean="0"/>
              <a:t>Layanan / </a:t>
            </a:r>
            <a:r>
              <a:rPr lang="id-ID" sz="2400" i="1" dirty="0" smtClean="0"/>
              <a:t>Service</a:t>
            </a:r>
            <a:endParaRPr lang="id-ID" sz="2400" dirty="0" smtClean="0"/>
          </a:p>
          <a:p>
            <a:pPr marL="1065213" indent="-514350">
              <a:spcBef>
                <a:spcPts val="1200"/>
              </a:spcBef>
              <a:buFont typeface="+mj-lt"/>
              <a:buAutoNum type="arabicPeriod"/>
            </a:pPr>
            <a:r>
              <a:rPr lang="id-ID" sz="2400" dirty="0" smtClean="0"/>
              <a:t>Pengiriman / </a:t>
            </a:r>
            <a:r>
              <a:rPr lang="id-ID" sz="2400" i="1" dirty="0" smtClean="0"/>
              <a:t>Delivery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103364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261938"/>
            <a:ext cx="8568952" cy="52565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620000" cy="1143000"/>
          </a:xfrm>
        </p:spPr>
        <p:txBody>
          <a:bodyPr>
            <a:normAutofit/>
          </a:bodyPr>
          <a:lstStyle/>
          <a:p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Kriteria Pemilihan </a:t>
            </a:r>
            <a:r>
              <a:rPr lang="id-ID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Supplier</a:t>
            </a:r>
            <a:endParaRPr lang="id-ID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12776"/>
            <a:ext cx="7920880" cy="4392488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id-ID" sz="2800" dirty="0" smtClean="0"/>
              <a:t>Kriteria dan sub kriteria dalam pemilihan supplier menurut  </a:t>
            </a:r>
            <a:r>
              <a:rPr lang="id-ID" sz="2800" dirty="0"/>
              <a:t>Surjasa dkk </a:t>
            </a:r>
            <a:r>
              <a:rPr lang="id-ID" sz="2800" dirty="0" smtClean="0"/>
              <a:t>: </a:t>
            </a:r>
          </a:p>
          <a:p>
            <a:pPr marL="996950" indent="-457200">
              <a:spcBef>
                <a:spcPts val="1200"/>
              </a:spcBef>
              <a:buFont typeface="+mj-lt"/>
              <a:buAutoNum type="arabicPeriod"/>
            </a:pPr>
            <a:r>
              <a:rPr lang="id-ID" sz="2800" dirty="0" smtClean="0">
                <a:solidFill>
                  <a:srgbClr val="C00000"/>
                </a:solidFill>
              </a:rPr>
              <a:t>Kriteria Harga </a:t>
            </a:r>
          </a:p>
          <a:p>
            <a:pPr marL="1609725" lvl="1" indent="-457200">
              <a:spcBef>
                <a:spcPts val="600"/>
              </a:spcBef>
              <a:buFont typeface="+mj-lt"/>
              <a:buAutoNum type="alphaLcPeriod"/>
            </a:pPr>
            <a:r>
              <a:rPr lang="id-ID" sz="2400" dirty="0" smtClean="0"/>
              <a:t>Kepantasan harga dengan kualitas barang yang dihasilkan</a:t>
            </a:r>
          </a:p>
          <a:p>
            <a:pPr marL="1609725" lvl="1" indent="-457200">
              <a:spcBef>
                <a:spcPts val="600"/>
              </a:spcBef>
              <a:buFont typeface="+mj-lt"/>
              <a:buAutoNum type="alphaLcPeriod"/>
            </a:pPr>
            <a:r>
              <a:rPr lang="id-ID" sz="2400" dirty="0" smtClean="0"/>
              <a:t>Kemampuan untuk memberikan potongan harga  pada pemesanan dalam jumlah tertentu.</a:t>
            </a:r>
          </a:p>
        </p:txBody>
      </p:sp>
    </p:spTree>
    <p:extLst>
      <p:ext uri="{BB962C8B-B14F-4D97-AF65-F5344CB8AC3E}">
        <p14:creationId xmlns:p14="http://schemas.microsoft.com/office/powerpoint/2010/main" val="79730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261938"/>
            <a:ext cx="8568952" cy="52565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620000" cy="1143000"/>
          </a:xfrm>
        </p:spPr>
        <p:txBody>
          <a:bodyPr>
            <a:normAutofit/>
          </a:bodyPr>
          <a:lstStyle/>
          <a:p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Kriteria Pemilihan </a:t>
            </a:r>
            <a:r>
              <a:rPr lang="id-ID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Supplier</a:t>
            </a:r>
            <a:endParaRPr lang="id-ID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368" y="1287348"/>
            <a:ext cx="8363272" cy="5328592"/>
          </a:xfrm>
        </p:spPr>
        <p:txBody>
          <a:bodyPr>
            <a:noAutofit/>
          </a:bodyPr>
          <a:lstStyle/>
          <a:p>
            <a:pPr marL="268288" indent="-268288">
              <a:spcBef>
                <a:spcPts val="1200"/>
              </a:spcBef>
            </a:pPr>
            <a:r>
              <a:rPr lang="id-ID" sz="2400" dirty="0" smtClean="0"/>
              <a:t>Kriteria menurut  </a:t>
            </a:r>
            <a:r>
              <a:rPr lang="id-ID" sz="2400" dirty="0"/>
              <a:t>Surjasa </a:t>
            </a:r>
            <a:r>
              <a:rPr lang="id-ID" sz="2400" dirty="0" smtClean="0"/>
              <a:t>.............. </a:t>
            </a:r>
          </a:p>
          <a:p>
            <a:pPr marL="630238" indent="-361950">
              <a:spcBef>
                <a:spcPts val="1200"/>
              </a:spcBef>
              <a:buFont typeface="+mj-lt"/>
              <a:buAutoNum type="arabicPeriod" startAt="2"/>
            </a:pPr>
            <a:r>
              <a:rPr lang="id-ID" sz="2400" dirty="0" smtClean="0">
                <a:solidFill>
                  <a:srgbClr val="C00000"/>
                </a:solidFill>
              </a:rPr>
              <a:t>Kriteria Kualitas </a:t>
            </a:r>
          </a:p>
          <a:p>
            <a:pPr marL="1168400" lvl="1" indent="-457200" defTabSz="1608138">
              <a:spcBef>
                <a:spcPts val="1200"/>
              </a:spcBef>
              <a:buFont typeface="+mj-lt"/>
              <a:buAutoNum type="alphaLcPeriod"/>
            </a:pPr>
            <a:r>
              <a:rPr lang="id-ID" sz="2000" dirty="0" smtClean="0"/>
              <a:t>Kesesuaian barang dengan spesifikasi yang sudah ditetapkan </a:t>
            </a:r>
          </a:p>
          <a:p>
            <a:pPr marL="1168400" lvl="1" indent="-457200" defTabSz="1608138">
              <a:spcBef>
                <a:spcPts val="600"/>
              </a:spcBef>
              <a:buFont typeface="+mj-lt"/>
              <a:buAutoNum type="alphaLcPeriod"/>
            </a:pPr>
            <a:r>
              <a:rPr lang="id-ID" sz="2000" dirty="0" smtClean="0"/>
              <a:t>Penyediaan barang tanpa cacat </a:t>
            </a:r>
          </a:p>
          <a:p>
            <a:pPr marL="1168400" lvl="1" indent="-457200" defTabSz="1608138">
              <a:spcBef>
                <a:spcPts val="600"/>
              </a:spcBef>
              <a:buFont typeface="+mj-lt"/>
              <a:buAutoNum type="alphaLcPeriod"/>
            </a:pPr>
            <a:r>
              <a:rPr lang="id-ID" sz="2000" dirty="0" smtClean="0"/>
              <a:t>Kemampuan memberikan kualitas yang konsisten</a:t>
            </a:r>
          </a:p>
          <a:p>
            <a:pPr marL="1609725" lvl="1" indent="-457200" defTabSz="1608138">
              <a:spcBef>
                <a:spcPts val="600"/>
              </a:spcBef>
              <a:buFont typeface="+mj-lt"/>
              <a:buAutoNum type="alphaLcPeriod"/>
            </a:pPr>
            <a:endParaRPr lang="id-ID" sz="2000" dirty="0"/>
          </a:p>
          <a:p>
            <a:pPr marL="630238" indent="-361950">
              <a:spcBef>
                <a:spcPts val="1200"/>
              </a:spcBef>
              <a:buFont typeface="+mj-lt"/>
              <a:buAutoNum type="arabicPeriod" startAt="3"/>
            </a:pPr>
            <a:r>
              <a:rPr lang="id-ID" sz="2400" dirty="0">
                <a:solidFill>
                  <a:srgbClr val="C00000"/>
                </a:solidFill>
              </a:rPr>
              <a:t>Kriteria Ketepatan Pengiriman </a:t>
            </a:r>
          </a:p>
          <a:p>
            <a:pPr marL="1168400" lvl="1" indent="-457200">
              <a:spcBef>
                <a:spcPts val="1200"/>
              </a:spcBef>
              <a:buFont typeface="+mj-lt"/>
              <a:buAutoNum type="alphaLcPeriod"/>
            </a:pPr>
            <a:r>
              <a:rPr lang="id-ID" sz="2000" dirty="0"/>
              <a:t>Kemampuan untuk mengirimkan barang sesuai dengan tanggal yang telah disepakati </a:t>
            </a:r>
          </a:p>
          <a:p>
            <a:pPr marL="1168400" lvl="1" indent="-457200">
              <a:spcBef>
                <a:spcPts val="1200"/>
              </a:spcBef>
              <a:buFont typeface="+mj-lt"/>
              <a:buAutoNum type="alphaLcPeriod"/>
            </a:pPr>
            <a:r>
              <a:rPr lang="id-ID" sz="2000" dirty="0"/>
              <a:t>Kemampuan dalam hal penanganan sistem transportasi</a:t>
            </a:r>
          </a:p>
          <a:p>
            <a:pPr marL="711200" lvl="1" indent="0">
              <a:spcBef>
                <a:spcPts val="1200"/>
              </a:spcBef>
              <a:buNone/>
            </a:pPr>
            <a:r>
              <a:rPr lang="id-ID" sz="2000" dirty="0"/>
              <a:t> </a:t>
            </a:r>
          </a:p>
          <a:p>
            <a:pPr marL="1609725" lvl="1" indent="-457200" defTabSz="1608138">
              <a:spcBef>
                <a:spcPts val="600"/>
              </a:spcBef>
              <a:buFont typeface="+mj-lt"/>
              <a:buAutoNum type="alphaLcPeriod"/>
            </a:pP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105971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3528" y="1261938"/>
            <a:ext cx="8568952" cy="52565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9208" y="1377354"/>
            <a:ext cx="8363272" cy="4715942"/>
          </a:xfrm>
        </p:spPr>
        <p:txBody>
          <a:bodyPr>
            <a:normAutofit/>
          </a:bodyPr>
          <a:lstStyle/>
          <a:p>
            <a:pPr marL="441325" indent="-441325">
              <a:spcBef>
                <a:spcPts val="1200"/>
              </a:spcBef>
              <a:buFont typeface="+mj-lt"/>
              <a:buAutoNum type="arabicPeriod" startAt="4"/>
            </a:pPr>
            <a:r>
              <a:rPr lang="id-ID" sz="2200" dirty="0" smtClean="0">
                <a:solidFill>
                  <a:srgbClr val="C00000"/>
                </a:solidFill>
              </a:rPr>
              <a:t>Kriteria Ketepatan Jumlah</a:t>
            </a:r>
            <a:r>
              <a:rPr lang="id-ID" sz="2200" dirty="0" smtClean="0"/>
              <a:t> </a:t>
            </a:r>
          </a:p>
          <a:p>
            <a:pPr marL="993775" lvl="1" indent="-457200">
              <a:spcBef>
                <a:spcPts val="1200"/>
              </a:spcBef>
              <a:buFont typeface="+mj-lt"/>
              <a:buAutoNum type="alphaLcPeriod"/>
            </a:pPr>
            <a:r>
              <a:rPr lang="id-ID" sz="2200" dirty="0" smtClean="0"/>
              <a:t>Ketepatan dan kesesuaian jumlah dalam pengiriman </a:t>
            </a:r>
          </a:p>
          <a:p>
            <a:pPr marL="993775" lvl="1" indent="-457200">
              <a:spcBef>
                <a:spcPts val="1200"/>
              </a:spcBef>
              <a:buFont typeface="+mj-lt"/>
              <a:buAutoNum type="alphaLcPeriod"/>
            </a:pPr>
            <a:r>
              <a:rPr lang="id-ID" sz="2200" dirty="0" smtClean="0"/>
              <a:t>Kesesuaian isi kemasan </a:t>
            </a:r>
          </a:p>
          <a:p>
            <a:pPr marL="993775" lvl="1" indent="-457200">
              <a:spcBef>
                <a:spcPts val="1200"/>
              </a:spcBef>
              <a:buFont typeface="+mj-lt"/>
              <a:buAutoNum type="alphaLcPeriod"/>
            </a:pPr>
            <a:endParaRPr lang="id-ID" sz="2200" dirty="0"/>
          </a:p>
          <a:p>
            <a:pPr marL="441325" indent="-441325">
              <a:buFont typeface="+mj-lt"/>
              <a:buAutoNum type="arabicPeriod" startAt="5"/>
            </a:pPr>
            <a:r>
              <a:rPr lang="id-ID" sz="2200" dirty="0">
                <a:solidFill>
                  <a:srgbClr val="C00000"/>
                </a:solidFill>
              </a:rPr>
              <a:t>Kriteria </a:t>
            </a:r>
            <a:r>
              <a:rPr lang="id-ID" sz="2200" i="1" dirty="0">
                <a:solidFill>
                  <a:srgbClr val="C00000"/>
                </a:solidFill>
              </a:rPr>
              <a:t>Customer Care </a:t>
            </a:r>
          </a:p>
          <a:p>
            <a:pPr marL="993775" lvl="1" indent="-457200">
              <a:buFont typeface="+mj-lt"/>
              <a:buAutoNum type="alphaLcPeriod"/>
            </a:pPr>
            <a:r>
              <a:rPr lang="id-ID" sz="2200" dirty="0"/>
              <a:t>Kemudahan untuk dihubungi </a:t>
            </a:r>
          </a:p>
          <a:p>
            <a:pPr marL="993775" lvl="1" indent="-457200">
              <a:buFont typeface="+mj-lt"/>
              <a:buAutoNum type="alphaLcPeriod"/>
            </a:pPr>
            <a:r>
              <a:rPr lang="id-ID" sz="2200" dirty="0"/>
              <a:t>Kemampuan untuk memberikan informasi secara jelas dan mudah untuk dimengerti </a:t>
            </a:r>
          </a:p>
          <a:p>
            <a:pPr marL="993775" lvl="1" indent="-457200">
              <a:buFont typeface="+mj-lt"/>
              <a:buAutoNum type="alphaLcPeriod"/>
            </a:pPr>
            <a:r>
              <a:rPr lang="id-ID" sz="2200" dirty="0"/>
              <a:t>Kecepatan dalam hal menanggapi permintaan pelanggan </a:t>
            </a:r>
          </a:p>
          <a:p>
            <a:pPr marL="993775" lvl="1" indent="-457200">
              <a:buFont typeface="+mj-lt"/>
              <a:buAutoNum type="alphaLcPeriod"/>
            </a:pPr>
            <a:r>
              <a:rPr lang="id-ID" sz="2200" dirty="0"/>
              <a:t>Cepat tanggap dalam menyelesaikan keluhan pelanggan</a:t>
            </a:r>
          </a:p>
          <a:p>
            <a:pPr marL="993775" lvl="1" indent="-457200">
              <a:spcBef>
                <a:spcPts val="1200"/>
              </a:spcBef>
              <a:buFont typeface="+mj-lt"/>
              <a:buAutoNum type="alphaLcPeriod"/>
            </a:pPr>
            <a:endParaRPr lang="id-ID" sz="22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44624"/>
            <a:ext cx="814724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Kriteria Pemilihan </a:t>
            </a:r>
            <a:r>
              <a:rPr lang="id-ID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Supplier</a:t>
            </a:r>
            <a:endParaRPr lang="id-ID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2115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23528" y="1261938"/>
            <a:ext cx="8568952" cy="52565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9208" y="1451130"/>
            <a:ext cx="8363272" cy="460851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</a:pPr>
            <a:r>
              <a:rPr lang="id-ID" sz="2400" dirty="0" smtClean="0"/>
              <a:t>Kriteria Kodak :</a:t>
            </a:r>
            <a:endParaRPr lang="id-ID" sz="2400" dirty="0"/>
          </a:p>
          <a:p>
            <a:pPr lvl="1">
              <a:spcBef>
                <a:spcPts val="1200"/>
              </a:spcBef>
            </a:pPr>
            <a:r>
              <a:rPr lang="id-ID" sz="2400" dirty="0" smtClean="0"/>
              <a:t>Banyaknya </a:t>
            </a:r>
            <a:r>
              <a:rPr lang="id-ID" sz="2400" i="1" dirty="0"/>
              <a:t>technical support </a:t>
            </a:r>
            <a:r>
              <a:rPr lang="id-ID" sz="2400" dirty="0"/>
              <a:t>yang diberikan</a:t>
            </a:r>
          </a:p>
          <a:p>
            <a:pPr lvl="1">
              <a:spcBef>
                <a:spcPts val="1200"/>
              </a:spcBef>
            </a:pPr>
            <a:r>
              <a:rPr lang="id-ID" sz="2400" dirty="0" smtClean="0"/>
              <a:t>Banyaknya </a:t>
            </a:r>
            <a:r>
              <a:rPr lang="id-ID" sz="2400" dirty="0"/>
              <a:t>ide-ide inovatif</a:t>
            </a:r>
          </a:p>
          <a:p>
            <a:pPr lvl="1">
              <a:spcBef>
                <a:spcPts val="1200"/>
              </a:spcBef>
            </a:pPr>
            <a:r>
              <a:rPr lang="id-ID" sz="2400" dirty="0" smtClean="0"/>
              <a:t>Kemampuan </a:t>
            </a:r>
            <a:r>
              <a:rPr lang="id-ID" sz="2400" i="1" dirty="0"/>
              <a:t>supplier</a:t>
            </a:r>
            <a:r>
              <a:rPr lang="id-ID" sz="2400" dirty="0"/>
              <a:t> untuk berkomunikasi secara efektif untuk isu-isu penting</a:t>
            </a:r>
          </a:p>
          <a:p>
            <a:pPr lvl="1">
              <a:spcBef>
                <a:spcPts val="1200"/>
              </a:spcBef>
            </a:pPr>
            <a:r>
              <a:rPr lang="id-ID" sz="2400" dirty="0" smtClean="0"/>
              <a:t>Fleksibilitas </a:t>
            </a:r>
            <a:r>
              <a:rPr lang="id-ID" sz="2400" dirty="0"/>
              <a:t>yang ditunjukan oleh </a:t>
            </a:r>
            <a:r>
              <a:rPr lang="id-ID" sz="2400" i="1" dirty="0"/>
              <a:t>supplier</a:t>
            </a:r>
          </a:p>
          <a:p>
            <a:pPr lvl="1">
              <a:spcBef>
                <a:spcPts val="1200"/>
              </a:spcBef>
            </a:pPr>
            <a:r>
              <a:rPr lang="id-ID" sz="2400" i="1" dirty="0" smtClean="0"/>
              <a:t>Cycle </a:t>
            </a:r>
            <a:r>
              <a:rPr lang="id-ID" sz="2400" i="1" dirty="0"/>
              <a:t>time </a:t>
            </a:r>
            <a:r>
              <a:rPr lang="id-ID" sz="2400" dirty="0"/>
              <a:t>dan kecepatan respon</a:t>
            </a:r>
          </a:p>
          <a:p>
            <a:pPr lvl="1">
              <a:spcBef>
                <a:spcPts val="1200"/>
              </a:spcBef>
            </a:pPr>
            <a:r>
              <a:rPr lang="id-ID" sz="2400" dirty="0" smtClean="0"/>
              <a:t>Kemiripan </a:t>
            </a:r>
            <a:r>
              <a:rPr lang="id-ID" sz="2400" dirty="0"/>
              <a:t>tujuan antara Kodak dengan </a:t>
            </a:r>
            <a:r>
              <a:rPr lang="id-ID" sz="2400" i="1" dirty="0"/>
              <a:t>supplier</a:t>
            </a:r>
          </a:p>
          <a:p>
            <a:pPr lvl="1">
              <a:spcBef>
                <a:spcPts val="1200"/>
              </a:spcBef>
            </a:pPr>
            <a:r>
              <a:rPr lang="id-ID" sz="2400" dirty="0" smtClean="0"/>
              <a:t>Tingkat </a:t>
            </a:r>
            <a:r>
              <a:rPr lang="id-ID" sz="2400" dirty="0"/>
              <a:t>kepercayaan yang ada antara perusahaan dengan </a:t>
            </a:r>
            <a:r>
              <a:rPr lang="id-ID" sz="2400" i="1" dirty="0"/>
              <a:t>supplier</a:t>
            </a:r>
          </a:p>
          <a:p>
            <a:pPr lvl="1">
              <a:spcBef>
                <a:spcPts val="1200"/>
              </a:spcBef>
            </a:pPr>
            <a:r>
              <a:rPr lang="id-ID" sz="2400" dirty="0" smtClean="0"/>
              <a:t>Kekuatan </a:t>
            </a:r>
            <a:r>
              <a:rPr lang="id-ID" sz="2400" dirty="0"/>
              <a:t>hubungan pada berbagai dimensi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87821" y="44624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Kriteria Pemilihan </a:t>
            </a:r>
            <a:r>
              <a:rPr lang="id-ID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Supplier</a:t>
            </a:r>
            <a:endParaRPr lang="id-ID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396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3528" y="1261938"/>
            <a:ext cx="8568952" cy="525658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147248" cy="1143000"/>
          </a:xfrm>
        </p:spPr>
        <p:txBody>
          <a:bodyPr>
            <a:normAutofit/>
          </a:bodyPr>
          <a:lstStyle/>
          <a:p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Teknik Pemilihan </a:t>
            </a:r>
            <a:r>
              <a:rPr lang="id-ID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Supplier</a:t>
            </a:r>
            <a:endParaRPr lang="id-ID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392" y="1412776"/>
            <a:ext cx="7931224" cy="468052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defRPr/>
            </a:pPr>
            <a:r>
              <a:rPr lang="en-US" sz="2400" dirty="0"/>
              <a:t>Salah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yang </a:t>
            </a:r>
            <a:r>
              <a:rPr lang="id-ID" sz="2400" dirty="0" smtClean="0"/>
              <a:t>sering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id-ID" sz="2400" dirty="0" smtClean="0"/>
              <a:t>proses pemilihan </a:t>
            </a:r>
            <a:r>
              <a:rPr lang="id-ID" sz="2400" i="1" dirty="0" smtClean="0"/>
              <a:t>supplier</a:t>
            </a:r>
            <a:r>
              <a:rPr lang="en-US" sz="2400" i="1" dirty="0" smtClean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id-ID" sz="2400" dirty="0" smtClean="0"/>
              <a:t> metode </a:t>
            </a:r>
            <a:r>
              <a:rPr lang="en-US" sz="2400" i="1" dirty="0" smtClean="0"/>
              <a:t>AHP</a:t>
            </a:r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en-US" sz="2400" i="1" dirty="0"/>
              <a:t>Analytical Hierarchy Process</a:t>
            </a:r>
            <a:r>
              <a:rPr lang="en-US" sz="2400" dirty="0"/>
              <a:t>)</a:t>
            </a:r>
          </a:p>
          <a:p>
            <a:pPr fontAlgn="base">
              <a:spcBef>
                <a:spcPts val="1200"/>
              </a:spcBef>
            </a:pPr>
            <a:r>
              <a:rPr lang="id-ID" sz="2400" dirty="0" smtClean="0"/>
              <a:t>Prosesnya:</a:t>
            </a:r>
          </a:p>
          <a:p>
            <a:pPr lvl="1" fontAlgn="base">
              <a:spcBef>
                <a:spcPts val="1200"/>
              </a:spcBef>
            </a:pPr>
            <a:r>
              <a:rPr lang="id-ID" sz="2000" dirty="0" smtClean="0"/>
              <a:t>Tentukan </a:t>
            </a:r>
            <a:r>
              <a:rPr lang="id-ID" sz="2000" dirty="0"/>
              <a:t>kriteria-kriteria pemilihan</a:t>
            </a:r>
          </a:p>
          <a:p>
            <a:pPr lvl="1" fontAlgn="base">
              <a:spcBef>
                <a:spcPts val="1200"/>
              </a:spcBef>
            </a:pPr>
            <a:r>
              <a:rPr lang="id-ID" sz="2000" dirty="0"/>
              <a:t>Tentukan bobot masing-masing kriteria</a:t>
            </a:r>
          </a:p>
          <a:p>
            <a:pPr lvl="1" fontAlgn="base">
              <a:spcBef>
                <a:spcPts val="1200"/>
              </a:spcBef>
            </a:pPr>
            <a:r>
              <a:rPr lang="id-ID" sz="2000" dirty="0"/>
              <a:t>Identifikasi alternatif (</a:t>
            </a:r>
            <a:r>
              <a:rPr lang="id-ID" sz="2000" i="1" dirty="0"/>
              <a:t>supplier</a:t>
            </a:r>
            <a:r>
              <a:rPr lang="id-ID" sz="2000" dirty="0"/>
              <a:t>) yang akan dievaluasi</a:t>
            </a:r>
          </a:p>
          <a:p>
            <a:pPr lvl="1" fontAlgn="base">
              <a:spcBef>
                <a:spcPts val="1200"/>
              </a:spcBef>
            </a:pPr>
            <a:r>
              <a:rPr lang="id-ID" sz="2000" dirty="0"/>
              <a:t>Evaluasi masing-masing alternative dengan kriteria di atas</a:t>
            </a:r>
          </a:p>
          <a:p>
            <a:pPr lvl="1" fontAlgn="base">
              <a:spcBef>
                <a:spcPts val="1200"/>
              </a:spcBef>
            </a:pPr>
            <a:r>
              <a:rPr lang="id-ID" sz="2000" dirty="0"/>
              <a:t>Hitung nilai berbobot masing-masing supplier</a:t>
            </a:r>
          </a:p>
          <a:p>
            <a:pPr lvl="1" fontAlgn="base">
              <a:spcBef>
                <a:spcPts val="1200"/>
              </a:spcBef>
            </a:pPr>
            <a:r>
              <a:rPr lang="id-ID" sz="2000" dirty="0"/>
              <a:t>Urutkan </a:t>
            </a:r>
            <a:r>
              <a:rPr lang="id-ID" sz="2000" i="1" dirty="0"/>
              <a:t>supplier</a:t>
            </a:r>
            <a:r>
              <a:rPr lang="id-ID" sz="2000" dirty="0"/>
              <a:t> berdasarkan nilai berbobot tersebut</a:t>
            </a:r>
          </a:p>
          <a:p>
            <a:pPr>
              <a:spcBef>
                <a:spcPts val="1200"/>
              </a:spcBef>
            </a:pP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105888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88640"/>
            <a:ext cx="8568952" cy="63298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026" name="Picture 2" descr="http://www.innovationinpractice.com/.a/6a00e54ef4f376883401b8d13dbf94970c-320w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4560" y="764704"/>
            <a:ext cx="4777451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8496" y="3068960"/>
            <a:ext cx="6059016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id-ID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Keterlibatan </a:t>
            </a:r>
            <a:r>
              <a:rPr lang="id-ID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Supplier</a:t>
            </a:r>
            <a:r>
              <a:rPr lang="id-ID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dlm Pengembangan Produk Baru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9612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261938"/>
            <a:ext cx="8568952" cy="525658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435280" cy="1143000"/>
          </a:xfrm>
        </p:spPr>
        <p:txBody>
          <a:bodyPr>
            <a:normAutofit/>
          </a:bodyPr>
          <a:lstStyle/>
          <a:p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Pengelolaan Pengadaan </a:t>
            </a:r>
            <a:endParaRPr lang="id-ID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548" y="1412776"/>
            <a:ext cx="8208912" cy="518457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800" dirty="0" err="1" smtClean="0"/>
              <a:t>Manajemen</a:t>
            </a:r>
            <a:r>
              <a:rPr lang="en-US" sz="2800" dirty="0" smtClean="0"/>
              <a:t> </a:t>
            </a:r>
            <a:r>
              <a:rPr lang="en-US" sz="2800" dirty="0" err="1" smtClean="0"/>
              <a:t>pengadaan</a:t>
            </a:r>
            <a:r>
              <a:rPr lang="en-US" sz="2800" dirty="0" smtClean="0"/>
              <a:t> </a:t>
            </a:r>
            <a:r>
              <a:rPr lang="id-ID" sz="2800" dirty="0" smtClean="0"/>
              <a:t>merupakan </a:t>
            </a:r>
            <a:r>
              <a:rPr lang="id-ID" sz="2800" dirty="0"/>
              <a:t>salah satu komponen utama  </a:t>
            </a:r>
            <a:r>
              <a:rPr lang="id-ID" sz="2800" dirty="0" smtClean="0"/>
              <a:t>SCM</a:t>
            </a:r>
            <a:endParaRPr lang="id-ID" sz="2800" dirty="0"/>
          </a:p>
          <a:p>
            <a:pPr>
              <a:spcBef>
                <a:spcPts val="1200"/>
              </a:spcBef>
            </a:pPr>
            <a:r>
              <a:rPr lang="id-ID" sz="2800" dirty="0"/>
              <a:t>Tugas Utama dari manajemen pengadaan adalah</a:t>
            </a:r>
            <a:r>
              <a:rPr lang="id-ID" sz="2800" dirty="0" smtClean="0"/>
              <a:t>:</a:t>
            </a:r>
            <a:endParaRPr lang="en-US" sz="2800" dirty="0"/>
          </a:p>
          <a:p>
            <a:pPr lvl="1">
              <a:spcBef>
                <a:spcPts val="1200"/>
              </a:spcBef>
            </a:pPr>
            <a:r>
              <a:rPr lang="en-US" sz="2400" dirty="0" err="1" smtClean="0">
                <a:solidFill>
                  <a:schemeClr val="tx2"/>
                </a:solidFill>
              </a:rPr>
              <a:t>Menyediakan</a:t>
            </a:r>
            <a:r>
              <a:rPr lang="en-US" sz="2400" dirty="0" smtClean="0">
                <a:solidFill>
                  <a:schemeClr val="tx2"/>
                </a:solidFill>
              </a:rPr>
              <a:t> input </a:t>
            </a:r>
            <a:r>
              <a:rPr lang="en-US" sz="2400" dirty="0" smtClean="0"/>
              <a:t>(</a:t>
            </a: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jasa</a:t>
            </a:r>
            <a:r>
              <a:rPr lang="en-US" sz="2400" dirty="0" smtClean="0"/>
              <a:t>) yang </a:t>
            </a:r>
            <a:r>
              <a:rPr lang="en-US" sz="2400" dirty="0" err="1" smtClean="0"/>
              <a:t>dibutuhkan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kegiatan</a:t>
            </a:r>
            <a:r>
              <a:rPr lang="en-US" sz="2400" dirty="0" smtClean="0"/>
              <a:t> </a:t>
            </a:r>
            <a:r>
              <a:rPr lang="en-US" sz="2400" dirty="0" err="1" smtClean="0"/>
              <a:t>produksi</a:t>
            </a:r>
            <a:r>
              <a:rPr lang="en-US" sz="2400" dirty="0" smtClean="0"/>
              <a:t>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</a:t>
            </a:r>
            <a:r>
              <a:rPr lang="en-US" sz="2400" dirty="0" err="1" smtClean="0"/>
              <a:t>kegiatan</a:t>
            </a:r>
            <a:r>
              <a:rPr lang="en-US" sz="2400" dirty="0" smtClean="0"/>
              <a:t> lain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endParaRPr lang="en-US" sz="2400" dirty="0" smtClean="0"/>
          </a:p>
          <a:p>
            <a:pPr lvl="1">
              <a:spcBef>
                <a:spcPts val="1200"/>
              </a:spcBef>
            </a:pPr>
            <a:r>
              <a:rPr lang="en-US" sz="2400" dirty="0" err="1" smtClean="0">
                <a:solidFill>
                  <a:schemeClr val="tx2"/>
                </a:solidFill>
              </a:rPr>
              <a:t>Menyediakan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</a:rPr>
              <a:t>jasa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transportasi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pergudangan</a:t>
            </a:r>
            <a:r>
              <a:rPr lang="en-US" sz="2400" dirty="0" smtClean="0"/>
              <a:t>, </a:t>
            </a:r>
            <a:r>
              <a:rPr lang="en-US" sz="2400" dirty="0" err="1" smtClean="0"/>
              <a:t>jasa</a:t>
            </a:r>
            <a:r>
              <a:rPr lang="en-US" sz="2400" dirty="0" smtClean="0"/>
              <a:t> </a:t>
            </a:r>
            <a:r>
              <a:rPr lang="en-US" sz="2400" dirty="0" err="1" smtClean="0"/>
              <a:t>konsultasi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sebagainya</a:t>
            </a:r>
            <a:r>
              <a:rPr lang="en-US" sz="2400" dirty="0" smtClean="0"/>
              <a:t>)</a:t>
            </a:r>
          </a:p>
          <a:p>
            <a:pPr lvl="1">
              <a:spcBef>
                <a:spcPts val="1200"/>
              </a:spcBef>
            </a:pPr>
            <a:r>
              <a:rPr lang="en-US" sz="2400" dirty="0" err="1" smtClean="0">
                <a:solidFill>
                  <a:schemeClr val="tx2"/>
                </a:solidFill>
              </a:rPr>
              <a:t>Mendapatkan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</a:rPr>
              <a:t>barang-barang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 smtClean="0"/>
              <a:t>(</a:t>
            </a:r>
            <a:r>
              <a:rPr lang="en-US" sz="2400" i="1" dirty="0" smtClean="0"/>
              <a:t>merchandise</a:t>
            </a:r>
            <a:r>
              <a:rPr lang="en-US" sz="2400" dirty="0" smtClean="0"/>
              <a:t>) yang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dijual</a:t>
            </a:r>
            <a:r>
              <a:rPr lang="en-US" sz="2400" dirty="0" smtClean="0"/>
              <a:t> (</a:t>
            </a:r>
            <a:r>
              <a:rPr lang="en-US" sz="2400" i="1" dirty="0" smtClean="0"/>
              <a:t>resale</a:t>
            </a:r>
            <a:r>
              <a:rPr lang="en-US" sz="2400" dirty="0" smtClean="0"/>
              <a:t>), </a:t>
            </a:r>
            <a:r>
              <a:rPr lang="en-US" sz="2400" dirty="0" err="1" smtClean="0"/>
              <a:t>biasanya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 </a:t>
            </a:r>
            <a:r>
              <a:rPr lang="en-US" sz="2400" dirty="0" err="1" smtClean="0"/>
              <a:t>ritel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8160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88640"/>
            <a:ext cx="8568952" cy="63298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620000" cy="1143000"/>
          </a:xfrm>
        </p:spPr>
        <p:txBody>
          <a:bodyPr>
            <a:noAutofit/>
          </a:bodyPr>
          <a:lstStyle/>
          <a:p>
            <a:r>
              <a:rPr lang="id-ID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 to Market  </a:t>
            </a:r>
            <a:r>
              <a:rPr lang="id-I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sebagai  Faktor Keunggulan Bersaing</a:t>
            </a:r>
            <a:endParaRPr lang="id-ID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72816"/>
            <a:ext cx="7992888" cy="48006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id-ID" sz="2400" dirty="0"/>
              <a:t>Dalam perspektif </a:t>
            </a:r>
            <a:r>
              <a:rPr lang="id-ID" sz="2400" i="1" dirty="0"/>
              <a:t>supply chain</a:t>
            </a:r>
            <a:r>
              <a:rPr lang="id-ID" sz="2400" dirty="0"/>
              <a:t>, </a:t>
            </a:r>
            <a:r>
              <a:rPr lang="id-ID" sz="2400" dirty="0">
                <a:solidFill>
                  <a:srgbClr val="0070C0"/>
                </a:solidFill>
              </a:rPr>
              <a:t>perancangan produk baru </a:t>
            </a:r>
            <a:r>
              <a:rPr lang="id-ID" sz="2400" dirty="0"/>
              <a:t>adalah salah satu </a:t>
            </a:r>
            <a:r>
              <a:rPr lang="id-ID" sz="2400" dirty="0">
                <a:solidFill>
                  <a:srgbClr val="0070C0"/>
                </a:solidFill>
              </a:rPr>
              <a:t>fungsi vital </a:t>
            </a:r>
            <a:r>
              <a:rPr lang="id-ID" sz="2400" dirty="0"/>
              <a:t>yang sejajar dengan fungsi-fungsi lain seperti </a:t>
            </a:r>
            <a:r>
              <a:rPr lang="id-ID" sz="2400" dirty="0">
                <a:solidFill>
                  <a:srgbClr val="0070C0"/>
                </a:solidFill>
              </a:rPr>
              <a:t>pengadaan material</a:t>
            </a:r>
            <a:r>
              <a:rPr lang="id-ID" sz="2400" dirty="0"/>
              <a:t>, </a:t>
            </a:r>
            <a:r>
              <a:rPr lang="id-ID" sz="2400" dirty="0">
                <a:solidFill>
                  <a:srgbClr val="0070C0"/>
                </a:solidFill>
              </a:rPr>
              <a:t>produksi</a:t>
            </a:r>
            <a:r>
              <a:rPr lang="id-ID" sz="2400" dirty="0"/>
              <a:t>, dan </a:t>
            </a:r>
            <a:r>
              <a:rPr lang="id-ID" sz="2400" dirty="0">
                <a:solidFill>
                  <a:srgbClr val="0070C0"/>
                </a:solidFill>
              </a:rPr>
              <a:t>distribusi</a:t>
            </a:r>
            <a:r>
              <a:rPr lang="id-ID" sz="2400" dirty="0"/>
              <a:t>.  </a:t>
            </a:r>
            <a:endParaRPr lang="id-ID" sz="2400" dirty="0" smtClean="0"/>
          </a:p>
          <a:p>
            <a:pPr>
              <a:spcBef>
                <a:spcPts val="1200"/>
              </a:spcBef>
            </a:pPr>
            <a:r>
              <a:rPr lang="id-ID" sz="2400" dirty="0" smtClean="0"/>
              <a:t>Perancangan </a:t>
            </a:r>
            <a:r>
              <a:rPr lang="id-ID" sz="2400" dirty="0"/>
              <a:t>produk baru termasuk dalam kelompok fungsi </a:t>
            </a:r>
            <a:r>
              <a:rPr lang="id-ID" sz="2400" dirty="0">
                <a:solidFill>
                  <a:srgbClr val="0070C0"/>
                </a:solidFill>
              </a:rPr>
              <a:t>mediasi pasar </a:t>
            </a:r>
            <a:r>
              <a:rPr lang="id-ID" sz="2400" dirty="0"/>
              <a:t>bersama aktivitas riset pasar, dan pelayanan purna jual.  </a:t>
            </a:r>
            <a:endParaRPr lang="id-ID" sz="2400" dirty="0" smtClean="0"/>
          </a:p>
          <a:p>
            <a:pPr>
              <a:spcBef>
                <a:spcPts val="1200"/>
              </a:spcBef>
            </a:pPr>
            <a:r>
              <a:rPr lang="id-ID" sz="2400" dirty="0" smtClean="0"/>
              <a:t>Dikatakan </a:t>
            </a:r>
            <a:r>
              <a:rPr lang="id-ID" sz="2400" dirty="0"/>
              <a:t>demikian karena perancangan produk adalah </a:t>
            </a:r>
            <a:r>
              <a:rPr lang="id-ID" sz="2400" dirty="0">
                <a:solidFill>
                  <a:srgbClr val="0070C0"/>
                </a:solidFill>
              </a:rPr>
              <a:t>upaya untuk mengakomodasikan aspirasi pelanggan </a:t>
            </a:r>
            <a:r>
              <a:rPr lang="id-ID" sz="2400" dirty="0"/>
              <a:t>sehingga produk yang dihasilkan akan sesuai dengan yang diinginkan.</a:t>
            </a:r>
          </a:p>
        </p:txBody>
      </p:sp>
    </p:spTree>
    <p:extLst>
      <p:ext uri="{BB962C8B-B14F-4D97-AF65-F5344CB8AC3E}">
        <p14:creationId xmlns:p14="http://schemas.microsoft.com/office/powerpoint/2010/main" val="338326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3528" y="188640"/>
            <a:ext cx="8568952" cy="63298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7922"/>
            <a:ext cx="7992888" cy="48006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id-ID" sz="2400" dirty="0"/>
              <a:t>Keinginan pelanggan yang beragam dan semakin tinggi serta persaingan yang ketat mendorong </a:t>
            </a:r>
            <a:r>
              <a:rPr lang="id-ID" sz="2400" dirty="0" smtClean="0"/>
              <a:t> perusahaan </a:t>
            </a:r>
            <a:r>
              <a:rPr lang="id-ID" sz="2400" dirty="0"/>
              <a:t>untuk semakin </a:t>
            </a:r>
            <a:r>
              <a:rPr lang="id-ID" sz="2400" dirty="0">
                <a:solidFill>
                  <a:srgbClr val="0070C0"/>
                </a:solidFill>
              </a:rPr>
              <a:t>inovatif dalam </a:t>
            </a:r>
            <a:r>
              <a:rPr lang="id-ID" sz="2400" dirty="0" smtClean="0">
                <a:solidFill>
                  <a:srgbClr val="0070C0"/>
                </a:solidFill>
              </a:rPr>
              <a:t>menciptakan produk </a:t>
            </a:r>
            <a:r>
              <a:rPr lang="id-ID" sz="2400" dirty="0">
                <a:solidFill>
                  <a:srgbClr val="0070C0"/>
                </a:solidFill>
              </a:rPr>
              <a:t>baru</a:t>
            </a:r>
            <a:r>
              <a:rPr lang="id-ID" sz="2400" dirty="0"/>
              <a:t>.  </a:t>
            </a:r>
            <a:endParaRPr lang="id-ID" sz="2400" dirty="0" smtClean="0"/>
          </a:p>
          <a:p>
            <a:pPr>
              <a:spcBef>
                <a:spcPts val="1200"/>
              </a:spcBef>
            </a:pPr>
            <a:r>
              <a:rPr lang="id-ID" sz="2400" dirty="0" smtClean="0"/>
              <a:t>Selera </a:t>
            </a:r>
            <a:r>
              <a:rPr lang="id-ID" sz="2400" dirty="0"/>
              <a:t>konsumen yang dinamis disertai kemampuan </a:t>
            </a:r>
            <a:r>
              <a:rPr lang="id-ID" sz="2400" i="1" dirty="0"/>
              <a:t>supply chain</a:t>
            </a:r>
            <a:r>
              <a:rPr lang="id-ID" sz="2400" dirty="0"/>
              <a:t> untuk mengantisipasinya mengakibatkan siklus hidup </a:t>
            </a:r>
            <a:r>
              <a:rPr lang="id-ID" sz="2400" dirty="0" smtClean="0"/>
              <a:t>produk-produk </a:t>
            </a:r>
            <a:r>
              <a:rPr lang="id-ID" sz="2400" dirty="0"/>
              <a:t>inovatif menjadi semakin pendek.  </a:t>
            </a:r>
            <a:endParaRPr lang="id-ID" sz="2400" dirty="0" smtClean="0"/>
          </a:p>
          <a:p>
            <a:pPr>
              <a:spcBef>
                <a:spcPts val="1200"/>
              </a:spcBef>
            </a:pPr>
            <a:r>
              <a:rPr lang="id-ID" sz="2400" dirty="0" smtClean="0"/>
              <a:t>Siklus </a:t>
            </a:r>
            <a:r>
              <a:rPr lang="id-ID" sz="2400" dirty="0"/>
              <a:t>hidup produk yang semakin pendek membawa banyak implikasi terhadap bagaimana perusahaan bersaing di pasar serta bagaimana harus mengelola aktivitas-aktivitas </a:t>
            </a:r>
            <a:r>
              <a:rPr lang="id-ID" sz="2400" i="1" dirty="0"/>
              <a:t>supply chain</a:t>
            </a:r>
            <a:r>
              <a:rPr lang="id-ID" sz="2400" dirty="0"/>
              <a:t>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3221" y="332656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id-I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 to Market sebagai  Faktor Keunggulan Bersaing</a:t>
            </a:r>
            <a:endParaRPr lang="id-ID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2718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3528" y="193850"/>
            <a:ext cx="8568952" cy="63298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689" y="1844824"/>
            <a:ext cx="7992888" cy="403244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id-ID" sz="2400" dirty="0"/>
              <a:t>Dalam penanganan produk-produk inovatif, kecepatan meluncurkan rancangan-rancangan baru sangat penting. </a:t>
            </a:r>
            <a:endParaRPr lang="id-ID" sz="2400" dirty="0" smtClean="0"/>
          </a:p>
          <a:p>
            <a:pPr>
              <a:spcBef>
                <a:spcPts val="1200"/>
              </a:spcBef>
            </a:pPr>
            <a:r>
              <a:rPr lang="id-ID" sz="2400" i="1" dirty="0" smtClean="0">
                <a:solidFill>
                  <a:srgbClr val="0070C0"/>
                </a:solidFill>
              </a:rPr>
              <a:t>Time </a:t>
            </a:r>
            <a:r>
              <a:rPr lang="id-ID" sz="2400" i="1" dirty="0">
                <a:solidFill>
                  <a:srgbClr val="0070C0"/>
                </a:solidFill>
              </a:rPr>
              <a:t>To Market </a:t>
            </a:r>
            <a:r>
              <a:rPr lang="id-ID" sz="2400" dirty="0"/>
              <a:t>adalah </a:t>
            </a:r>
            <a:r>
              <a:rPr lang="id-ID" sz="2400" dirty="0">
                <a:solidFill>
                  <a:srgbClr val="0070C0"/>
                </a:solidFill>
              </a:rPr>
              <a:t>waktu antara gagasan perancangan produk di mulai sampai produk tersebut dipasarkan</a:t>
            </a:r>
            <a:r>
              <a:rPr lang="id-ID" sz="2400" dirty="0"/>
              <a:t>.  </a:t>
            </a:r>
            <a:endParaRPr lang="id-ID" sz="2400" dirty="0" smtClean="0"/>
          </a:p>
          <a:p>
            <a:pPr>
              <a:spcBef>
                <a:spcPts val="1200"/>
              </a:spcBef>
            </a:pPr>
            <a:r>
              <a:rPr lang="id-ID" sz="2400" dirty="0" smtClean="0"/>
              <a:t>Proses </a:t>
            </a:r>
            <a:r>
              <a:rPr lang="id-ID" sz="2400" dirty="0"/>
              <a:t>dari pencarian ide sampai rancangan siap diluncurkan bisa cukup lama dan seringkali terjadi pengulangan-pengulangan untuk menyesuaikan rancangan dengan informasi-informasi terbaru yang </a:t>
            </a:r>
            <a:r>
              <a:rPr lang="id-ID" sz="2400" dirty="0" smtClean="0"/>
              <a:t>diperoleh. </a:t>
            </a:r>
            <a:endParaRPr lang="id-ID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79391" y="193850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id-I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 to Market sebagai  Faktor Keunggulan Bersaing</a:t>
            </a:r>
            <a:endParaRPr lang="id-ID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8685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3528" y="193850"/>
            <a:ext cx="8568952" cy="63298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23132"/>
            <a:ext cx="7992888" cy="4800600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id-ID" sz="2400" dirty="0"/>
              <a:t>Fase-fase kegiatan dalam perancangan produk baru, secara umum adalah : </a:t>
            </a:r>
          </a:p>
          <a:p>
            <a:pPr lvl="1">
              <a:spcBef>
                <a:spcPts val="1200"/>
              </a:spcBef>
            </a:pPr>
            <a:r>
              <a:rPr lang="id-ID" i="1" dirty="0" smtClean="0"/>
              <a:t>Idea </a:t>
            </a:r>
            <a:r>
              <a:rPr lang="id-ID" i="1" dirty="0"/>
              <a:t>Generation </a:t>
            </a:r>
          </a:p>
          <a:p>
            <a:pPr lvl="1">
              <a:spcBef>
                <a:spcPts val="600"/>
              </a:spcBef>
            </a:pPr>
            <a:r>
              <a:rPr lang="id-ID" i="1" dirty="0" smtClean="0"/>
              <a:t>Business </a:t>
            </a:r>
            <a:r>
              <a:rPr lang="id-ID" i="1" dirty="0"/>
              <a:t>/ Technical Assesment  </a:t>
            </a:r>
            <a:endParaRPr lang="id-ID" i="1" dirty="0" smtClean="0"/>
          </a:p>
          <a:p>
            <a:pPr lvl="1">
              <a:spcBef>
                <a:spcPts val="600"/>
              </a:spcBef>
            </a:pPr>
            <a:r>
              <a:rPr lang="id-ID" i="1" dirty="0" smtClean="0"/>
              <a:t>Product </a:t>
            </a:r>
            <a:r>
              <a:rPr lang="id-ID" i="1" dirty="0"/>
              <a:t>Concept  </a:t>
            </a:r>
            <a:endParaRPr lang="id-ID" i="1" dirty="0" smtClean="0"/>
          </a:p>
          <a:p>
            <a:pPr lvl="1">
              <a:spcBef>
                <a:spcPts val="600"/>
              </a:spcBef>
            </a:pPr>
            <a:r>
              <a:rPr lang="id-ID" i="1" dirty="0" smtClean="0"/>
              <a:t>Product </a:t>
            </a:r>
            <a:r>
              <a:rPr lang="id-ID" i="1" dirty="0"/>
              <a:t>Engineering &amp; Design  </a:t>
            </a:r>
            <a:endParaRPr lang="id-ID" i="1" dirty="0" smtClean="0"/>
          </a:p>
          <a:p>
            <a:pPr lvl="1">
              <a:spcBef>
                <a:spcPts val="600"/>
              </a:spcBef>
            </a:pPr>
            <a:r>
              <a:rPr lang="id-ID" i="1" dirty="0" smtClean="0"/>
              <a:t>Prototype </a:t>
            </a:r>
            <a:r>
              <a:rPr lang="id-ID" i="1" dirty="0"/>
              <a:t>Design  </a:t>
            </a:r>
            <a:endParaRPr lang="id-ID" i="1" dirty="0" smtClean="0"/>
          </a:p>
          <a:p>
            <a:pPr lvl="1">
              <a:spcBef>
                <a:spcPts val="600"/>
              </a:spcBef>
            </a:pPr>
            <a:r>
              <a:rPr lang="id-ID" i="1" dirty="0" smtClean="0"/>
              <a:t>Test </a:t>
            </a:r>
            <a:r>
              <a:rPr lang="id-ID" i="1" dirty="0"/>
              <a:t>&amp; Pilot Production  </a:t>
            </a:r>
            <a:endParaRPr lang="id-ID" i="1" dirty="0" smtClean="0"/>
          </a:p>
          <a:p>
            <a:pPr lvl="1">
              <a:spcBef>
                <a:spcPts val="600"/>
              </a:spcBef>
            </a:pPr>
            <a:r>
              <a:rPr lang="id-ID" i="1" dirty="0" smtClean="0"/>
              <a:t>Manufacturing </a:t>
            </a:r>
            <a:r>
              <a:rPr lang="id-ID" i="1" dirty="0"/>
              <a:t>Ramp Up </a:t>
            </a:r>
          </a:p>
          <a:p>
            <a:pPr lvl="1">
              <a:spcBef>
                <a:spcPts val="600"/>
              </a:spcBef>
            </a:pPr>
            <a:r>
              <a:rPr lang="id-ID" i="1" dirty="0" smtClean="0"/>
              <a:t>Launch</a:t>
            </a:r>
            <a:endParaRPr lang="id-ID" i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332656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id-I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 to Market sebagai  Faktor Keunggulan Bersaing</a:t>
            </a:r>
            <a:endParaRPr lang="id-ID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8237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13954" y="123454"/>
            <a:ext cx="8568952" cy="63298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350" y="1679030"/>
            <a:ext cx="7992888" cy="4774306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id-ID" sz="2400" dirty="0"/>
              <a:t>Lamanya waktu antara ide sampai produk baru diluncurkan ke pasar berbeda-beda antara satu produk dengan produk lainnya.  </a:t>
            </a:r>
            <a:endParaRPr lang="id-ID" sz="2400" dirty="0" smtClean="0"/>
          </a:p>
          <a:p>
            <a:pPr>
              <a:spcBef>
                <a:spcPts val="1200"/>
              </a:spcBef>
            </a:pPr>
            <a:r>
              <a:rPr lang="id-ID" sz="2400" dirty="0" smtClean="0"/>
              <a:t>Ada </a:t>
            </a:r>
            <a:r>
              <a:rPr lang="id-ID" sz="2400" dirty="0"/>
              <a:t>banyak cara yang bisa dilakukan perusahaan untuk </a:t>
            </a:r>
            <a:r>
              <a:rPr lang="id-ID" sz="2400" dirty="0">
                <a:solidFill>
                  <a:srgbClr val="0070C0"/>
                </a:solidFill>
              </a:rPr>
              <a:t>memperpendek </a:t>
            </a:r>
            <a:r>
              <a:rPr lang="id-ID" sz="2400" i="1" dirty="0">
                <a:solidFill>
                  <a:srgbClr val="0070C0"/>
                </a:solidFill>
              </a:rPr>
              <a:t>Time To Market</a:t>
            </a:r>
            <a:r>
              <a:rPr lang="id-ID" sz="2400" dirty="0"/>
              <a:t>, </a:t>
            </a:r>
            <a:r>
              <a:rPr lang="id-ID" sz="2400" dirty="0" smtClean="0"/>
              <a:t>adalah:</a:t>
            </a:r>
          </a:p>
          <a:p>
            <a:pPr lvl="1">
              <a:spcBef>
                <a:spcPts val="1200"/>
              </a:spcBef>
            </a:pPr>
            <a:r>
              <a:rPr lang="id-ID" sz="2200" dirty="0" smtClean="0">
                <a:solidFill>
                  <a:srgbClr val="0070C0"/>
                </a:solidFill>
              </a:rPr>
              <a:t>Keterlibatan</a:t>
            </a:r>
            <a:r>
              <a:rPr lang="id-ID" sz="2200" dirty="0" smtClean="0"/>
              <a:t> </a:t>
            </a:r>
            <a:r>
              <a:rPr lang="id-ID" sz="2200" dirty="0"/>
              <a:t>banyak pihak mulai dari wakil-wakil bagian (fungsional) di dalam perusahaan maupun pihak luar </a:t>
            </a:r>
            <a:r>
              <a:rPr lang="id-ID" sz="2200" dirty="0" smtClean="0"/>
              <a:t>seperti </a:t>
            </a:r>
            <a:r>
              <a:rPr lang="id-ID" sz="2200" i="1" dirty="0">
                <a:solidFill>
                  <a:srgbClr val="0070C0"/>
                </a:solidFill>
              </a:rPr>
              <a:t>supplier</a:t>
            </a:r>
            <a:r>
              <a:rPr lang="id-ID" sz="2200" dirty="0"/>
              <a:t> dan pelanggan,  </a:t>
            </a:r>
            <a:endParaRPr lang="id-ID" sz="2200" dirty="0" smtClean="0"/>
          </a:p>
          <a:p>
            <a:pPr lvl="1">
              <a:spcBef>
                <a:spcPts val="1200"/>
              </a:spcBef>
            </a:pPr>
            <a:r>
              <a:rPr lang="id-ID" sz="2200" dirty="0" smtClean="0">
                <a:solidFill>
                  <a:srgbClr val="0070C0"/>
                </a:solidFill>
              </a:rPr>
              <a:t>Manajemen</a:t>
            </a:r>
            <a:r>
              <a:rPr lang="id-ID" sz="2200" dirty="0" smtClean="0"/>
              <a:t> </a:t>
            </a:r>
            <a:r>
              <a:rPr lang="id-ID" sz="2200" dirty="0"/>
              <a:t>proyek yang bagus,  </a:t>
            </a:r>
            <a:endParaRPr lang="id-ID" sz="2200" dirty="0" smtClean="0"/>
          </a:p>
          <a:p>
            <a:pPr lvl="1">
              <a:spcBef>
                <a:spcPts val="1200"/>
              </a:spcBef>
            </a:pPr>
            <a:r>
              <a:rPr lang="id-ID" sz="2200" dirty="0" smtClean="0">
                <a:solidFill>
                  <a:srgbClr val="0070C0"/>
                </a:solidFill>
              </a:rPr>
              <a:t>Team </a:t>
            </a:r>
            <a:r>
              <a:rPr lang="id-ID" sz="2200" dirty="0"/>
              <a:t>perancang produk yang </a:t>
            </a:r>
            <a:r>
              <a:rPr lang="id-ID" sz="2200" dirty="0">
                <a:solidFill>
                  <a:srgbClr val="0070C0"/>
                </a:solidFill>
              </a:rPr>
              <a:t>solid, dinamis, dan enerjik</a:t>
            </a:r>
            <a:r>
              <a:rPr lang="id-ID" sz="2200" dirty="0"/>
              <a:t>, </a:t>
            </a:r>
            <a:endParaRPr lang="id-ID" sz="2200" dirty="0" smtClean="0"/>
          </a:p>
          <a:p>
            <a:pPr lvl="1">
              <a:spcBef>
                <a:spcPts val="1200"/>
              </a:spcBef>
            </a:pPr>
            <a:r>
              <a:rPr lang="id-ID" sz="2200" dirty="0" smtClean="0">
                <a:solidFill>
                  <a:srgbClr val="0070C0"/>
                </a:solidFill>
              </a:rPr>
              <a:t>Teknologi </a:t>
            </a:r>
            <a:r>
              <a:rPr lang="id-ID" sz="2200" dirty="0"/>
              <a:t>yang mendukung</a:t>
            </a:r>
            <a:r>
              <a:rPr lang="id-ID" dirty="0"/>
              <a:t>.</a:t>
            </a:r>
            <a:endParaRPr lang="id-ID" i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8430" y="123454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id-I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 to Market sebagai  Faktor Keunggulan Bersaing</a:t>
            </a:r>
            <a:endParaRPr lang="id-ID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2058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620000" cy="1143000"/>
          </a:xfrm>
        </p:spPr>
        <p:txBody>
          <a:bodyPr>
            <a:noAutofit/>
          </a:bodyPr>
          <a:lstStyle/>
          <a:p>
            <a:r>
              <a:rPr lang="id-I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Keterlibatan </a:t>
            </a:r>
            <a:r>
              <a:rPr lang="id-ID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Supplier</a:t>
            </a:r>
            <a:r>
              <a:rPr lang="id-I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dlm Pengembangan Produk Baru</a:t>
            </a:r>
            <a:endParaRPr lang="id-ID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064896" cy="5069160"/>
          </a:xfrm>
        </p:spPr>
        <p:txBody>
          <a:bodyPr>
            <a:normAutofit fontScale="77500" lnSpcReduction="20000"/>
          </a:bodyPr>
          <a:lstStyle/>
          <a:p>
            <a:r>
              <a:rPr lang="id-ID" dirty="0"/>
              <a:t>Secara tradisional, </a:t>
            </a:r>
            <a:r>
              <a:rPr lang="id-ID" i="1" dirty="0"/>
              <a:t>supplier</a:t>
            </a:r>
            <a:r>
              <a:rPr lang="id-ID" dirty="0"/>
              <a:t> sering </a:t>
            </a:r>
            <a:r>
              <a:rPr lang="id-ID" dirty="0">
                <a:solidFill>
                  <a:srgbClr val="0070C0"/>
                </a:solidFill>
              </a:rPr>
              <a:t>dipilih setelah rancangan Produk selesai</a:t>
            </a:r>
            <a:r>
              <a:rPr lang="id-ID" dirty="0"/>
              <a:t> dibuat dan siap diproduksi.  </a:t>
            </a:r>
            <a:endParaRPr lang="id-ID" dirty="0" smtClean="0"/>
          </a:p>
          <a:p>
            <a:r>
              <a:rPr lang="id-ID" dirty="0" smtClean="0"/>
              <a:t>Dewasa </a:t>
            </a:r>
            <a:r>
              <a:rPr lang="id-ID" dirty="0"/>
              <a:t>ini, banyak perusahaan yang </a:t>
            </a:r>
            <a:r>
              <a:rPr lang="id-ID" dirty="0">
                <a:solidFill>
                  <a:srgbClr val="0070C0"/>
                </a:solidFill>
              </a:rPr>
              <a:t>memilih </a:t>
            </a:r>
            <a:r>
              <a:rPr lang="id-ID" i="1" dirty="0">
                <a:solidFill>
                  <a:srgbClr val="0070C0"/>
                </a:solidFill>
              </a:rPr>
              <a:t>supplier</a:t>
            </a:r>
            <a:r>
              <a:rPr lang="id-ID" dirty="0">
                <a:solidFill>
                  <a:srgbClr val="0070C0"/>
                </a:solidFill>
              </a:rPr>
              <a:t> sebelum proses rancangan Produk dimulai </a:t>
            </a:r>
            <a:r>
              <a:rPr lang="id-ID" dirty="0"/>
              <a:t>sehingga </a:t>
            </a:r>
            <a:r>
              <a:rPr lang="id-ID" i="1" dirty="0"/>
              <a:t>supplier</a:t>
            </a:r>
            <a:r>
              <a:rPr lang="id-ID" dirty="0"/>
              <a:t> tersebut bisa dilibatkan dalam kegiatan perancangan Produk.  </a:t>
            </a:r>
            <a:endParaRPr lang="id-ID" dirty="0" smtClean="0"/>
          </a:p>
          <a:p>
            <a:r>
              <a:rPr lang="id-ID" i="1" dirty="0" smtClean="0"/>
              <a:t>Supplier</a:t>
            </a:r>
            <a:r>
              <a:rPr lang="id-ID" dirty="0" smtClean="0"/>
              <a:t> diperlukan </a:t>
            </a:r>
            <a:r>
              <a:rPr lang="id-ID" dirty="0"/>
              <a:t>untuk </a:t>
            </a:r>
            <a:r>
              <a:rPr lang="id-ID" dirty="0">
                <a:solidFill>
                  <a:srgbClr val="0070C0"/>
                </a:solidFill>
              </a:rPr>
              <a:t>memberikan masukan </a:t>
            </a:r>
            <a:r>
              <a:rPr lang="id-ID" dirty="0" smtClean="0"/>
              <a:t>tentang </a:t>
            </a:r>
            <a:r>
              <a:rPr lang="id-ID" dirty="0"/>
              <a:t>material apa yang cocok </a:t>
            </a:r>
            <a:r>
              <a:rPr lang="id-ID" dirty="0" smtClean="0"/>
              <a:t>dan </a:t>
            </a:r>
            <a:r>
              <a:rPr lang="id-ID" dirty="0"/>
              <a:t>apakah </a:t>
            </a:r>
            <a:r>
              <a:rPr lang="id-ID" i="1" dirty="0"/>
              <a:t>supplier </a:t>
            </a:r>
            <a:r>
              <a:rPr lang="id-ID" i="1" dirty="0" smtClean="0"/>
              <a:t> </a:t>
            </a:r>
            <a:r>
              <a:rPr lang="id-ID" dirty="0" smtClean="0"/>
              <a:t>tersebut </a:t>
            </a:r>
            <a:r>
              <a:rPr lang="id-ID" dirty="0"/>
              <a:t>nantinya bisa memasok material yang dibutuhkan.  </a:t>
            </a:r>
            <a:endParaRPr lang="id-ID" dirty="0" smtClean="0"/>
          </a:p>
          <a:p>
            <a:r>
              <a:rPr lang="id-ID" dirty="0" smtClean="0"/>
              <a:t>Beberapa </a:t>
            </a:r>
            <a:r>
              <a:rPr lang="id-ID" dirty="0"/>
              <a:t>manfaat yang diperoleh antara lain </a:t>
            </a:r>
            <a:r>
              <a:rPr lang="id-ID" dirty="0">
                <a:solidFill>
                  <a:srgbClr val="0070C0"/>
                </a:solidFill>
              </a:rPr>
              <a:t>penghematan biaya material</a:t>
            </a:r>
            <a:r>
              <a:rPr lang="id-ID" dirty="0"/>
              <a:t>, </a:t>
            </a:r>
            <a:r>
              <a:rPr lang="id-ID" dirty="0">
                <a:solidFill>
                  <a:srgbClr val="0070C0"/>
                </a:solidFill>
              </a:rPr>
              <a:t>peningkatan kualitas </a:t>
            </a:r>
            <a:r>
              <a:rPr lang="id-ID" dirty="0"/>
              <a:t>dan </a:t>
            </a:r>
            <a:r>
              <a:rPr lang="id-ID" dirty="0">
                <a:solidFill>
                  <a:srgbClr val="0070C0"/>
                </a:solidFill>
              </a:rPr>
              <a:t>kecocokan material </a:t>
            </a:r>
            <a:r>
              <a:rPr lang="id-ID" dirty="0"/>
              <a:t>dengan rancangan yang dibuat, serta </a:t>
            </a:r>
            <a:r>
              <a:rPr lang="id-ID" dirty="0">
                <a:solidFill>
                  <a:srgbClr val="0070C0"/>
                </a:solidFill>
              </a:rPr>
              <a:t>pengurangan waktu perancangan </a:t>
            </a:r>
            <a:r>
              <a:rPr lang="id-ID" dirty="0"/>
              <a:t>maupun waktu manufaktur</a:t>
            </a:r>
          </a:p>
        </p:txBody>
      </p:sp>
    </p:spTree>
    <p:extLst>
      <p:ext uri="{BB962C8B-B14F-4D97-AF65-F5344CB8AC3E}">
        <p14:creationId xmlns:p14="http://schemas.microsoft.com/office/powerpoint/2010/main" val="189192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93850"/>
            <a:ext cx="8568952" cy="63298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004" y="223954"/>
            <a:ext cx="7620000" cy="1143000"/>
          </a:xfrm>
        </p:spPr>
        <p:txBody>
          <a:bodyPr>
            <a:noAutofit/>
          </a:bodyPr>
          <a:lstStyle/>
          <a:p>
            <a:r>
              <a:rPr lang="id-I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Keterlibatan </a:t>
            </a:r>
            <a:r>
              <a:rPr lang="id-ID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Supplier</a:t>
            </a:r>
            <a:r>
              <a:rPr lang="id-I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dlm Pengembangan Produk Baru</a:t>
            </a:r>
            <a:endParaRPr lang="id-ID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064896" cy="506916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id-ID" sz="2400" dirty="0"/>
              <a:t>Menurut Handfield &amp; Nichols (2002), tidak semua supplier perlu dilibatkan secara dini dalam perancangan produk </a:t>
            </a:r>
            <a:r>
              <a:rPr lang="id-ID" sz="2400" dirty="0" smtClean="0"/>
              <a:t>baru.</a:t>
            </a:r>
          </a:p>
          <a:p>
            <a:pPr>
              <a:spcBef>
                <a:spcPts val="1200"/>
              </a:spcBef>
            </a:pPr>
            <a:r>
              <a:rPr lang="id-ID" sz="2400" i="1" dirty="0" smtClean="0"/>
              <a:t>Supplier</a:t>
            </a:r>
            <a:r>
              <a:rPr lang="id-ID" sz="2400" dirty="0" smtClean="0"/>
              <a:t> </a:t>
            </a:r>
            <a:r>
              <a:rPr lang="id-ID" sz="2400" dirty="0"/>
              <a:t>untuk item-item yang kompleks dan </a:t>
            </a:r>
            <a:r>
              <a:rPr lang="id-ID" sz="2400" dirty="0" smtClean="0"/>
              <a:t>kritis </a:t>
            </a:r>
            <a:r>
              <a:rPr lang="id-ID" sz="2400" dirty="0"/>
              <a:t>perlu </a:t>
            </a:r>
            <a:r>
              <a:rPr lang="id-ID" sz="2400" dirty="0">
                <a:solidFill>
                  <a:srgbClr val="0070C0"/>
                </a:solidFill>
              </a:rPr>
              <a:t>dilibatkan sejak </a:t>
            </a:r>
            <a:r>
              <a:rPr lang="id-ID" sz="2400" dirty="0" smtClean="0">
                <a:solidFill>
                  <a:srgbClr val="0070C0"/>
                </a:solidFill>
              </a:rPr>
              <a:t>awal</a:t>
            </a:r>
          </a:p>
          <a:p>
            <a:pPr>
              <a:spcBef>
                <a:spcPts val="1200"/>
              </a:spcBef>
            </a:pPr>
            <a:r>
              <a:rPr lang="id-ID" sz="2400" i="1" dirty="0" smtClean="0"/>
              <a:t>Supplier-supplier </a:t>
            </a:r>
            <a:r>
              <a:rPr lang="id-ID" sz="2400" dirty="0" smtClean="0"/>
              <a:t>untuk </a:t>
            </a:r>
            <a:r>
              <a:rPr lang="id-ID" sz="2400" dirty="0"/>
              <a:t>material atau </a:t>
            </a:r>
            <a:r>
              <a:rPr lang="id-ID" sz="2400" dirty="0">
                <a:solidFill>
                  <a:srgbClr val="0070C0"/>
                </a:solidFill>
              </a:rPr>
              <a:t>komponen yang sederhana </a:t>
            </a:r>
            <a:r>
              <a:rPr lang="id-ID" sz="2400" dirty="0"/>
              <a:t>dan relatif standar bisa </a:t>
            </a:r>
            <a:r>
              <a:rPr lang="id-ID" sz="2400" dirty="0">
                <a:solidFill>
                  <a:srgbClr val="0070C0"/>
                </a:solidFill>
              </a:rPr>
              <a:t>dilibatkan hanya pada fase-fase akhir</a:t>
            </a:r>
            <a:r>
              <a:rPr lang="id-ID" sz="2400" dirty="0"/>
              <a:t> perancangan produk.  </a:t>
            </a:r>
            <a:endParaRPr lang="id-ID" sz="2400" dirty="0" smtClean="0"/>
          </a:p>
          <a:p>
            <a:pPr>
              <a:spcBef>
                <a:spcPts val="1200"/>
              </a:spcBef>
            </a:pPr>
            <a:r>
              <a:rPr lang="id-ID" sz="2400" i="1" dirty="0" smtClean="0"/>
              <a:t>Supplier</a:t>
            </a:r>
            <a:r>
              <a:rPr lang="id-ID" sz="2400" dirty="0" smtClean="0"/>
              <a:t> perlu </a:t>
            </a:r>
            <a:r>
              <a:rPr lang="id-ID" sz="2400" dirty="0">
                <a:solidFill>
                  <a:srgbClr val="0070C0"/>
                </a:solidFill>
              </a:rPr>
              <a:t>dilibatkan lebih awal apabila </a:t>
            </a:r>
            <a:r>
              <a:rPr lang="id-ID" sz="2400" dirty="0"/>
              <a:t>mereka </a:t>
            </a:r>
            <a:r>
              <a:rPr lang="id-ID" sz="2400" dirty="0">
                <a:solidFill>
                  <a:srgbClr val="0070C0"/>
                </a:solidFill>
              </a:rPr>
              <a:t>punya keahlian</a:t>
            </a:r>
            <a:r>
              <a:rPr lang="id-ID" sz="2400" dirty="0"/>
              <a:t> </a:t>
            </a:r>
            <a:r>
              <a:rPr lang="id-ID" sz="2400" dirty="0" smtClean="0"/>
              <a:t>yang </a:t>
            </a:r>
            <a:r>
              <a:rPr lang="id-ID" sz="2400" dirty="0"/>
              <a:t>bisa </a:t>
            </a:r>
            <a:r>
              <a:rPr lang="id-ID" sz="2400" dirty="0">
                <a:solidFill>
                  <a:srgbClr val="0070C0"/>
                </a:solidFill>
              </a:rPr>
              <a:t>memberikan </a:t>
            </a:r>
            <a:r>
              <a:rPr lang="id-ID" sz="2400" dirty="0" smtClean="0">
                <a:solidFill>
                  <a:srgbClr val="0070C0"/>
                </a:solidFill>
              </a:rPr>
              <a:t>masukan </a:t>
            </a:r>
            <a:r>
              <a:rPr lang="id-ID" sz="2400" dirty="0">
                <a:solidFill>
                  <a:srgbClr val="0070C0"/>
                </a:solidFill>
              </a:rPr>
              <a:t>yang berarti </a:t>
            </a:r>
            <a:r>
              <a:rPr lang="id-ID" sz="2400" dirty="0"/>
              <a:t>dalam pengembangan produk baru.</a:t>
            </a:r>
          </a:p>
        </p:txBody>
      </p:sp>
    </p:spTree>
    <p:extLst>
      <p:ext uri="{BB962C8B-B14F-4D97-AF65-F5344CB8AC3E}">
        <p14:creationId xmlns:p14="http://schemas.microsoft.com/office/powerpoint/2010/main" val="311622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23528" y="193850"/>
            <a:ext cx="8568952" cy="63298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231" y="193850"/>
            <a:ext cx="7620000" cy="1143000"/>
          </a:xfrm>
        </p:spPr>
        <p:txBody>
          <a:bodyPr>
            <a:noAutofit/>
          </a:bodyPr>
          <a:lstStyle/>
          <a:p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Keterlibatan </a:t>
            </a:r>
            <a:r>
              <a:rPr lang="id-ID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Supplier</a:t>
            </a:r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dlm Pengembangan Produk Baru</a:t>
            </a:r>
            <a:endParaRPr lang="id-ID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93" t="26077" r="4952" b="44612"/>
          <a:stretch/>
        </p:blipFill>
        <p:spPr bwMode="auto">
          <a:xfrm>
            <a:off x="348017" y="1615156"/>
            <a:ext cx="8308429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91550" y="3499940"/>
            <a:ext cx="3600400" cy="30469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3038" indent="-17303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Supplier </a:t>
            </a:r>
            <a:r>
              <a:rPr lang="id-ID" sz="2400" dirty="0" smtClean="0"/>
              <a:t>i</a:t>
            </a:r>
            <a:r>
              <a:rPr lang="en-US" sz="2400" dirty="0" smtClean="0"/>
              <a:t>tem </a:t>
            </a:r>
            <a:r>
              <a:rPr lang="en-US" sz="2400" dirty="0"/>
              <a:t>yang </a:t>
            </a:r>
            <a:r>
              <a:rPr lang="en-US" sz="2400" dirty="0" err="1"/>
              <a:t>kompleks</a:t>
            </a:r>
            <a:endParaRPr lang="en-US" sz="2400" dirty="0"/>
          </a:p>
          <a:p>
            <a:pPr marL="173038" indent="-17303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Supplier </a:t>
            </a:r>
            <a:r>
              <a:rPr lang="en-US" sz="2400" dirty="0" smtClean="0"/>
              <a:t>s</a:t>
            </a:r>
            <a:r>
              <a:rPr lang="id-ID" sz="2400" dirty="0" smtClean="0"/>
              <a:t>i</a:t>
            </a:r>
            <a:r>
              <a:rPr lang="en-US" sz="2400" dirty="0" smtClean="0"/>
              <a:t>stem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smtClean="0"/>
              <a:t>sub</a:t>
            </a:r>
            <a:r>
              <a:rPr lang="id-ID" sz="2400" dirty="0" smtClean="0"/>
              <a:t> </a:t>
            </a:r>
            <a:r>
              <a:rPr lang="en-US" sz="2400" dirty="0" smtClean="0"/>
              <a:t>s</a:t>
            </a:r>
            <a:r>
              <a:rPr lang="id-ID" sz="2400" dirty="0" smtClean="0"/>
              <a:t>i</a:t>
            </a:r>
            <a:r>
              <a:rPr lang="en-US" sz="2400" dirty="0" smtClean="0"/>
              <a:t>stem</a:t>
            </a:r>
            <a:endParaRPr lang="en-US" sz="2400" dirty="0"/>
          </a:p>
          <a:p>
            <a:pPr marL="173038" indent="-17303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Supplier </a:t>
            </a:r>
            <a:r>
              <a:rPr lang="en-US" sz="2400" dirty="0" smtClean="0"/>
              <a:t>item</a:t>
            </a:r>
            <a:r>
              <a:rPr lang="id-ID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yang </a:t>
            </a:r>
            <a:r>
              <a:rPr lang="en-US" sz="2400" dirty="0" err="1"/>
              <a:t>kritis</a:t>
            </a:r>
            <a:endParaRPr lang="en-US" sz="2400" dirty="0"/>
          </a:p>
          <a:p>
            <a:pPr marL="173038" indent="-17303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Supplier yang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aliansi</a:t>
            </a:r>
            <a:r>
              <a:rPr lang="en-US" sz="2400" dirty="0"/>
              <a:t> </a:t>
            </a:r>
            <a:r>
              <a:rPr lang="en-US" sz="2400" dirty="0" err="1"/>
              <a:t>strategis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502230" y="3499940"/>
            <a:ext cx="4010199" cy="26776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3038" indent="-17303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Supplier </a:t>
            </a:r>
            <a:r>
              <a:rPr lang="en-US" sz="2400" dirty="0" smtClean="0"/>
              <a:t>item</a:t>
            </a:r>
            <a:r>
              <a:rPr lang="id-ID" sz="2400" dirty="0" smtClean="0"/>
              <a:t> </a:t>
            </a:r>
            <a:r>
              <a:rPr lang="en-US" sz="2400" dirty="0" smtClean="0"/>
              <a:t>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simpel</a:t>
            </a:r>
            <a:endParaRPr lang="en-US" sz="2400" dirty="0"/>
          </a:p>
          <a:p>
            <a:pPr marL="173038" indent="-17303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Supplier </a:t>
            </a:r>
            <a:r>
              <a:rPr lang="en-US" sz="2400" dirty="0" err="1" smtClean="0"/>
              <a:t>komponen</a:t>
            </a:r>
            <a:r>
              <a:rPr lang="en-US" sz="2400" dirty="0" smtClean="0"/>
              <a:t> </a:t>
            </a:r>
            <a:r>
              <a:rPr lang="en-US" sz="2400" dirty="0" err="1"/>
              <a:t>tunggal</a:t>
            </a:r>
            <a:endParaRPr lang="en-US" sz="2400" dirty="0"/>
          </a:p>
          <a:p>
            <a:pPr marL="173038" indent="-17303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Supplier </a:t>
            </a:r>
            <a:r>
              <a:rPr lang="id-ID" sz="2400" dirty="0" smtClean="0"/>
              <a:t>i</a:t>
            </a:r>
            <a:r>
              <a:rPr lang="en-US" sz="2400" dirty="0" smtClean="0"/>
              <a:t>tem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terlalu</a:t>
            </a:r>
            <a:r>
              <a:rPr lang="en-US" sz="2400" dirty="0"/>
              <a:t> </a:t>
            </a:r>
            <a:r>
              <a:rPr lang="en-US" sz="2400" dirty="0" err="1"/>
              <a:t>kritis</a:t>
            </a:r>
            <a:endParaRPr lang="en-US" sz="2400" dirty="0"/>
          </a:p>
          <a:p>
            <a:pPr marL="173038" indent="-17303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Supplier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aliansi</a:t>
            </a:r>
            <a:r>
              <a:rPr lang="en-US" sz="2400" dirty="0"/>
              <a:t> </a:t>
            </a:r>
            <a:r>
              <a:rPr lang="en-US" sz="2400" dirty="0" err="1"/>
              <a:t>strategis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2247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23528" y="193850"/>
            <a:ext cx="8568952" cy="63298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93850"/>
            <a:ext cx="7620000" cy="1143000"/>
          </a:xfrm>
        </p:spPr>
        <p:txBody>
          <a:bodyPr>
            <a:noAutofit/>
          </a:bodyPr>
          <a:lstStyle/>
          <a:p>
            <a:r>
              <a:rPr lang="id-I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Keterlibatan </a:t>
            </a:r>
            <a:r>
              <a:rPr lang="id-ID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Supplier</a:t>
            </a:r>
            <a:r>
              <a:rPr lang="id-I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dlm Pengembangan Produk Baru</a:t>
            </a:r>
            <a:endParaRPr lang="id-ID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064896" cy="5069160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id-ID" sz="2400" dirty="0"/>
              <a:t>Karena integrasi </a:t>
            </a:r>
            <a:r>
              <a:rPr lang="id-ID" sz="2400" i="1" dirty="0" smtClean="0"/>
              <a:t>supplier</a:t>
            </a:r>
            <a:r>
              <a:rPr lang="id-ID" sz="2400" dirty="0" smtClean="0"/>
              <a:t> </a:t>
            </a:r>
            <a:r>
              <a:rPr lang="id-ID" sz="2400" dirty="0"/>
              <a:t>penting dalam pengembangan </a:t>
            </a:r>
            <a:r>
              <a:rPr lang="id-ID" sz="2400" dirty="0" smtClean="0"/>
              <a:t>produk baru</a:t>
            </a:r>
            <a:r>
              <a:rPr lang="id-ID" sz="2400" dirty="0"/>
              <a:t>, perusahaan yang bersaing atas dasar inovasi juga perlu </a:t>
            </a:r>
            <a:r>
              <a:rPr lang="id-ID" sz="2400" dirty="0" smtClean="0"/>
              <a:t>menggunakan </a:t>
            </a:r>
            <a:r>
              <a:rPr lang="id-ID" sz="2400" dirty="0"/>
              <a:t>sejumlah kriteria lain dalam pemilihan </a:t>
            </a:r>
            <a:r>
              <a:rPr lang="id-ID" sz="2400" i="1" dirty="0"/>
              <a:t>supplier</a:t>
            </a:r>
            <a:r>
              <a:rPr lang="id-ID" sz="2400" dirty="0"/>
              <a:t> antara lain: </a:t>
            </a:r>
            <a:endParaRPr lang="id-ID" sz="2400" dirty="0" smtClean="0"/>
          </a:p>
          <a:p>
            <a:pPr lvl="1">
              <a:spcBef>
                <a:spcPts val="1200"/>
              </a:spcBef>
            </a:pPr>
            <a:r>
              <a:rPr lang="id-ID" dirty="0" smtClean="0"/>
              <a:t>Kemampuan </a:t>
            </a:r>
            <a:r>
              <a:rPr lang="id-ID" dirty="0"/>
              <a:t>dan kemauan </a:t>
            </a:r>
            <a:r>
              <a:rPr lang="id-ID" i="1" dirty="0" smtClean="0"/>
              <a:t>supplier</a:t>
            </a:r>
            <a:r>
              <a:rPr lang="id-ID" dirty="0" smtClean="0"/>
              <a:t> </a:t>
            </a:r>
            <a:r>
              <a:rPr lang="id-ID" dirty="0"/>
              <a:t>untuk berpartisipasi dalam proses perancangan termasuk untuk mencapai kesepakatan tentang isu-isu hak kekayaan intelektual dan hal-hal yang bersifat rahasia </a:t>
            </a:r>
            <a:endParaRPr lang="id-ID" dirty="0" smtClean="0"/>
          </a:p>
          <a:p>
            <a:pPr lvl="1">
              <a:spcBef>
                <a:spcPts val="1200"/>
              </a:spcBef>
            </a:pPr>
            <a:r>
              <a:rPr lang="id-ID" dirty="0" smtClean="0"/>
              <a:t>Kemauan </a:t>
            </a:r>
            <a:r>
              <a:rPr lang="id-ID" i="1" dirty="0"/>
              <a:t>supplier</a:t>
            </a:r>
            <a:r>
              <a:rPr lang="id-ID" dirty="0" smtClean="0"/>
              <a:t> </a:t>
            </a:r>
            <a:r>
              <a:rPr lang="id-ID" dirty="0"/>
              <a:t>untuk memberikan komitmen waktu, tenaga (staff) maupun sumber daya lain yang diperlukan dalam perancangan produk baru</a:t>
            </a:r>
          </a:p>
        </p:txBody>
      </p:sp>
    </p:spTree>
    <p:extLst>
      <p:ext uri="{BB962C8B-B14F-4D97-AF65-F5344CB8AC3E}">
        <p14:creationId xmlns:p14="http://schemas.microsoft.com/office/powerpoint/2010/main" val="122624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93850"/>
            <a:ext cx="8568952" cy="63298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91264" cy="1143000"/>
          </a:xfrm>
        </p:spPr>
        <p:txBody>
          <a:bodyPr/>
          <a:lstStyle/>
          <a:p>
            <a:r>
              <a:rPr lang="id-ID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E-Procurement</a:t>
            </a:r>
            <a:endParaRPr lang="id-ID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96752"/>
            <a:ext cx="8064896" cy="5544616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id-ID" b="1" dirty="0"/>
              <a:t>Pengertian Electronic Procurement</a:t>
            </a:r>
            <a:endParaRPr lang="id-ID" dirty="0"/>
          </a:p>
          <a:p>
            <a:pPr lvl="1" fontAlgn="base"/>
            <a:r>
              <a:rPr lang="id-ID" i="1" dirty="0" smtClean="0"/>
              <a:t>Electronic </a:t>
            </a:r>
            <a:r>
              <a:rPr lang="id-ID" i="1" dirty="0"/>
              <a:t>procurement </a:t>
            </a:r>
            <a:r>
              <a:rPr lang="id-ID" dirty="0"/>
              <a:t>atau </a:t>
            </a:r>
            <a:r>
              <a:rPr lang="id-ID" i="1" dirty="0"/>
              <a:t>e-procurement</a:t>
            </a:r>
            <a:r>
              <a:rPr lang="id-ID" dirty="0"/>
              <a:t> merupakan aplikasi internet untuk kegiatan pengadaan yang memungkinkan sebuah perusahaan bisa memiliki katalog elektronik yang bisa mengakses berbagai data </a:t>
            </a:r>
            <a:r>
              <a:rPr lang="id-ID" i="1" dirty="0"/>
              <a:t>supplier</a:t>
            </a:r>
            <a:r>
              <a:rPr lang="id-ID" dirty="0"/>
              <a:t> dan barang yang bisa </a:t>
            </a:r>
            <a:r>
              <a:rPr lang="id-ID" dirty="0" smtClean="0"/>
              <a:t>dipasok</a:t>
            </a:r>
          </a:p>
          <a:p>
            <a:pPr lvl="1" fontAlgn="base"/>
            <a:endParaRPr lang="id-ID" dirty="0"/>
          </a:p>
          <a:p>
            <a:pPr fontAlgn="base"/>
            <a:r>
              <a:rPr lang="id-ID" b="1" dirty="0" smtClean="0"/>
              <a:t>Aplikasi </a:t>
            </a:r>
            <a:r>
              <a:rPr lang="id-ID" b="1" i="1" dirty="0"/>
              <a:t>E-Procurement </a:t>
            </a:r>
            <a:endParaRPr lang="id-ID" i="1" dirty="0"/>
          </a:p>
          <a:p>
            <a:pPr marL="365125" indent="0" fontAlgn="base">
              <a:buNone/>
            </a:pPr>
            <a:r>
              <a:rPr lang="id-ID" dirty="0"/>
              <a:t>Beberapa jenis aplikasi e-procurement secara umum:</a:t>
            </a:r>
          </a:p>
          <a:p>
            <a:pPr lvl="1" fontAlgn="base"/>
            <a:r>
              <a:rPr lang="id-ID" i="1" dirty="0"/>
              <a:t>E-catalogue</a:t>
            </a:r>
            <a:r>
              <a:rPr lang="id-ID" dirty="0"/>
              <a:t>, memfasilitasi perusahaan kemudahan untuk mendapatkan informasi tentang produk atau jasa yang diinginkan</a:t>
            </a:r>
          </a:p>
          <a:p>
            <a:pPr lvl="1" fontAlgn="base"/>
            <a:r>
              <a:rPr lang="id-ID" i="1" dirty="0"/>
              <a:t>E-auction</a:t>
            </a:r>
            <a:r>
              <a:rPr lang="id-ID" dirty="0"/>
              <a:t>, memfasilitasi kebutuhan yang membantu proses lelang</a:t>
            </a:r>
          </a:p>
          <a:p>
            <a:pPr lvl="1" fontAlgn="base"/>
            <a:r>
              <a:rPr lang="id-ID" i="1" dirty="0"/>
              <a:t>Business to business </a:t>
            </a:r>
            <a:r>
              <a:rPr lang="id-ID" dirty="0"/>
              <a:t>(B2B) </a:t>
            </a:r>
            <a:r>
              <a:rPr lang="id-ID" i="1" dirty="0"/>
              <a:t>market exchange</a:t>
            </a:r>
            <a:r>
              <a:rPr lang="id-ID" dirty="0"/>
              <a:t>, memfasilitasi beberapa pembeli dan beberapa penjual bertemu secara virtual</a:t>
            </a:r>
          </a:p>
          <a:p>
            <a:pPr lvl="1" fontAlgn="base"/>
            <a:r>
              <a:rPr lang="id-ID" i="1" dirty="0"/>
              <a:t>B2B private exchange</a:t>
            </a:r>
            <a:r>
              <a:rPr lang="id-ID" dirty="0"/>
              <a:t>, memfasilitasi proses transaksi rutin dengan </a:t>
            </a:r>
            <a:r>
              <a:rPr lang="id-ID" i="1" dirty="0"/>
              <a:t>supplier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1893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261938"/>
            <a:ext cx="8568952" cy="525658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30104"/>
            <a:ext cx="7620000" cy="1143000"/>
          </a:xfrm>
        </p:spPr>
        <p:txBody>
          <a:bodyPr>
            <a:normAutofit/>
          </a:bodyPr>
          <a:lstStyle/>
          <a:p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Pengelolaan Pengadaan </a:t>
            </a:r>
            <a:endParaRPr lang="id-ID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28800"/>
            <a:ext cx="8136904" cy="4853136"/>
          </a:xfrm>
        </p:spPr>
        <p:txBody>
          <a:bodyPr>
            <a:normAutofit/>
          </a:bodyPr>
          <a:lstStyle/>
          <a:p>
            <a:pPr fontAlgn="base">
              <a:spcBef>
                <a:spcPts val="1200"/>
              </a:spcBef>
            </a:pPr>
            <a:r>
              <a:rPr lang="id-ID" sz="2800" b="1" dirty="0"/>
              <a:t>Tugas-Tugas Umum Bagian Pengadaan</a:t>
            </a:r>
            <a:endParaRPr lang="id-ID" sz="2800" dirty="0"/>
          </a:p>
          <a:p>
            <a:pPr lvl="1" fontAlgn="base">
              <a:spcBef>
                <a:spcPts val="1200"/>
              </a:spcBef>
            </a:pPr>
            <a:r>
              <a:rPr lang="id-ID" sz="26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Merancang hubungan yang tepat dengan </a:t>
            </a:r>
            <a:r>
              <a:rPr lang="id-ID" sz="26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supplier</a:t>
            </a:r>
          </a:p>
          <a:p>
            <a:pPr lvl="2"/>
            <a:r>
              <a:rPr lang="id-ID" sz="2400" dirty="0" smtClean="0"/>
              <a:t>hubungan kemitraan berjangka panjang atau transaksional berjangka pendek,  bergantung pada banyak hal, termasuk kritis tidaknya barang yang dibeli dari </a:t>
            </a:r>
            <a:r>
              <a:rPr lang="id-ID" sz="2400" i="1" dirty="0" smtClean="0"/>
              <a:t>supplier</a:t>
            </a:r>
            <a:r>
              <a:rPr lang="id-ID" sz="2400" dirty="0" smtClean="0"/>
              <a:t> . </a:t>
            </a:r>
          </a:p>
          <a:p>
            <a:pPr lvl="2"/>
            <a:r>
              <a:rPr lang="id-ID" sz="2400" dirty="0" smtClean="0"/>
              <a:t>bagian pengadaan merancang </a:t>
            </a:r>
            <a:r>
              <a:rPr lang="id-ID" sz="2400" i="1" dirty="0" smtClean="0"/>
              <a:t>relationship portfolio </a:t>
            </a:r>
            <a:r>
              <a:rPr lang="id-ID" sz="2400" dirty="0" smtClean="0"/>
              <a:t>untuk semua </a:t>
            </a:r>
            <a:r>
              <a:rPr lang="id-ID" sz="2400" i="1" dirty="0" smtClean="0"/>
              <a:t>supplier</a:t>
            </a:r>
            <a:r>
              <a:rPr lang="id-ID" sz="2400" dirty="0" smtClean="0"/>
              <a:t>  </a:t>
            </a:r>
          </a:p>
          <a:p>
            <a:pPr lvl="2"/>
            <a:r>
              <a:rPr lang="id-ID" sz="2400" dirty="0" smtClean="0"/>
              <a:t>bagian pengadaan menetapkan </a:t>
            </a:r>
            <a:r>
              <a:rPr lang="id-ID" sz="2400" dirty="0"/>
              <a:t>berapa jumlah </a:t>
            </a:r>
            <a:r>
              <a:rPr lang="id-ID" sz="2400" i="1" dirty="0" smtClean="0"/>
              <a:t>supplier</a:t>
            </a:r>
            <a:r>
              <a:rPr lang="id-ID" sz="2400" dirty="0" smtClean="0"/>
              <a:t> yang </a:t>
            </a:r>
            <a:r>
              <a:rPr lang="id-ID" sz="2400" dirty="0"/>
              <a:t>harus diperlihara untuk tiap jenis item. </a:t>
            </a:r>
          </a:p>
        </p:txBody>
      </p:sp>
    </p:spTree>
    <p:extLst>
      <p:ext uri="{BB962C8B-B14F-4D97-AF65-F5344CB8AC3E}">
        <p14:creationId xmlns:p14="http://schemas.microsoft.com/office/powerpoint/2010/main" val="391410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93850"/>
            <a:ext cx="8568952" cy="63298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004" y="0"/>
            <a:ext cx="7620000" cy="1143000"/>
          </a:xfrm>
        </p:spPr>
        <p:txBody>
          <a:bodyPr/>
          <a:lstStyle/>
          <a:p>
            <a:r>
              <a:rPr lang="id-ID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Procurement</a:t>
            </a:r>
            <a:endParaRPr lang="id-ID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572" y="1196752"/>
            <a:ext cx="7776864" cy="4966940"/>
          </a:xfrm>
        </p:spPr>
        <p:txBody>
          <a:bodyPr>
            <a:noAutofit/>
          </a:bodyPr>
          <a:lstStyle/>
          <a:p>
            <a:pPr fontAlgn="base">
              <a:spcBef>
                <a:spcPts val="1200"/>
              </a:spcBef>
            </a:pPr>
            <a:r>
              <a:rPr lang="id-ID" sz="2800" b="1" dirty="0" smtClean="0"/>
              <a:t>Keuntungan </a:t>
            </a:r>
            <a:r>
              <a:rPr lang="id-ID" sz="2800" b="1" i="1" dirty="0" smtClean="0"/>
              <a:t>E-Procurement</a:t>
            </a:r>
            <a:endParaRPr lang="id-ID" sz="2800" b="1" dirty="0"/>
          </a:p>
          <a:p>
            <a:pPr lvl="1" fontAlgn="base">
              <a:spcBef>
                <a:spcPts val="1200"/>
              </a:spcBef>
            </a:pPr>
            <a:r>
              <a:rPr lang="id-ID" sz="2400" dirty="0" smtClean="0"/>
              <a:t>Proses-proses </a:t>
            </a:r>
            <a:r>
              <a:rPr lang="id-ID" sz="2400" dirty="0"/>
              <a:t>administratif bisa dilangsungkan lebih cepat, akurat, dan murah</a:t>
            </a:r>
          </a:p>
          <a:p>
            <a:pPr lvl="1" fontAlgn="base">
              <a:spcBef>
                <a:spcPts val="1200"/>
              </a:spcBef>
            </a:pPr>
            <a:r>
              <a:rPr lang="id-ID" sz="2400" dirty="0"/>
              <a:t>Perusahaan yang menggunakan sistem lelang bisa mendapatkan keuntungan berupa harga yang jauh lebih murah</a:t>
            </a:r>
          </a:p>
          <a:p>
            <a:pPr lvl="1" fontAlgn="base">
              <a:spcBef>
                <a:spcPts val="1200"/>
              </a:spcBef>
            </a:pPr>
            <a:r>
              <a:rPr lang="id-ID" sz="2400" dirty="0"/>
              <a:t>Perusahaan bisa mendapatkan calon-calon </a:t>
            </a:r>
            <a:r>
              <a:rPr lang="id-ID" sz="2400" i="1" dirty="0"/>
              <a:t>supplier</a:t>
            </a:r>
            <a:r>
              <a:rPr lang="id-ID" sz="2400" dirty="0"/>
              <a:t> yang lebih banyak dari berbagai tempat</a:t>
            </a:r>
          </a:p>
          <a:p>
            <a:pPr lvl="1" fontAlgn="base">
              <a:spcBef>
                <a:spcPts val="1200"/>
              </a:spcBef>
            </a:pPr>
            <a:r>
              <a:rPr lang="id-ID" sz="2400" dirty="0"/>
              <a:t>Perusahaan maupun </a:t>
            </a:r>
            <a:r>
              <a:rPr lang="id-ID" sz="2400" i="1" dirty="0"/>
              <a:t>supplier</a:t>
            </a:r>
            <a:r>
              <a:rPr lang="id-ID" sz="2400" dirty="0"/>
              <a:t> bisa melacak transaksi maupun proses-proses fisik (contoh: pengiriman)</a:t>
            </a:r>
          </a:p>
          <a:p>
            <a:pPr lvl="1" fontAlgn="base">
              <a:spcBef>
                <a:spcPts val="1200"/>
              </a:spcBef>
            </a:pPr>
            <a:r>
              <a:rPr lang="id-ID" sz="2400" dirty="0"/>
              <a:t>Pihak perusahaan maupun supplier bisa melakukan proses-proses tersebut dari mana saja</a:t>
            </a:r>
          </a:p>
          <a:p>
            <a:pPr>
              <a:spcBef>
                <a:spcPts val="1200"/>
              </a:spcBef>
            </a:pP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68513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93850"/>
            <a:ext cx="8568952" cy="63298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004" y="193850"/>
            <a:ext cx="7620000" cy="1143000"/>
          </a:xfrm>
        </p:spPr>
        <p:txBody>
          <a:bodyPr/>
          <a:lstStyle/>
          <a:p>
            <a:r>
              <a:rPr lang="id-ID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Procurement</a:t>
            </a:r>
            <a:endParaRPr lang="id-ID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164" y="1598588"/>
            <a:ext cx="7825680" cy="4925144"/>
          </a:xfrm>
        </p:spPr>
        <p:txBody>
          <a:bodyPr>
            <a:normAutofit/>
          </a:bodyPr>
          <a:lstStyle/>
          <a:p>
            <a:pPr fontAlgn="base">
              <a:spcBef>
                <a:spcPts val="1200"/>
              </a:spcBef>
            </a:pPr>
            <a:r>
              <a:rPr lang="id-ID" sz="2800" dirty="0"/>
              <a:t> </a:t>
            </a:r>
            <a:r>
              <a:rPr lang="id-ID" sz="2800" b="1" dirty="0"/>
              <a:t>Beberapa cara Melakukan Proses Pembelian</a:t>
            </a:r>
            <a:endParaRPr lang="id-ID" sz="2800" dirty="0"/>
          </a:p>
          <a:p>
            <a:pPr lvl="1" fontAlgn="base">
              <a:spcBef>
                <a:spcPts val="1200"/>
              </a:spcBef>
            </a:pPr>
            <a:r>
              <a:rPr lang="id-ID" sz="2400" dirty="0"/>
              <a:t>Melalui proses tender: </a:t>
            </a:r>
            <a:endParaRPr lang="id-ID" sz="2400" dirty="0" smtClean="0"/>
          </a:p>
          <a:p>
            <a:pPr lvl="2" fontAlgn="base">
              <a:spcBef>
                <a:spcPts val="1200"/>
              </a:spcBef>
            </a:pPr>
            <a:r>
              <a:rPr lang="id-ID" sz="2200" dirty="0" smtClean="0"/>
              <a:t>Cara </a:t>
            </a:r>
            <a:r>
              <a:rPr lang="id-ID" sz="2200" dirty="0"/>
              <a:t>ini dilakukan jika item yang dibeli merupakan kebutuhan yang berulang</a:t>
            </a:r>
          </a:p>
          <a:p>
            <a:pPr lvl="1" fontAlgn="base">
              <a:spcBef>
                <a:spcPts val="1200"/>
              </a:spcBef>
            </a:pPr>
            <a:r>
              <a:rPr lang="id-ID" sz="2400" dirty="0"/>
              <a:t>Melalui pembelian rutin: </a:t>
            </a:r>
            <a:endParaRPr lang="id-ID" sz="2400" dirty="0" smtClean="0"/>
          </a:p>
          <a:p>
            <a:pPr lvl="2" fontAlgn="base">
              <a:spcBef>
                <a:spcPts val="1200"/>
              </a:spcBef>
            </a:pPr>
            <a:r>
              <a:rPr lang="id-ID" sz="2200" dirty="0" smtClean="0"/>
              <a:t>Cara </a:t>
            </a:r>
            <a:r>
              <a:rPr lang="id-ID" sz="2200" dirty="0"/>
              <a:t>yang dilakukan karena ketidakmungkinan untuk melakukan pengiriman PO langsung ke </a:t>
            </a:r>
            <a:r>
              <a:rPr lang="id-ID" sz="2200" i="1" dirty="0"/>
              <a:t>supplier</a:t>
            </a:r>
          </a:p>
          <a:p>
            <a:pPr>
              <a:spcBef>
                <a:spcPts val="1200"/>
              </a:spcBef>
            </a:pP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25343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261938"/>
            <a:ext cx="8568952" cy="525658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620000" cy="1143000"/>
          </a:xfrm>
        </p:spPr>
        <p:txBody>
          <a:bodyPr>
            <a:normAutofit/>
          </a:bodyPr>
          <a:lstStyle/>
          <a:p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Pengelolaan Pengadaan </a:t>
            </a:r>
            <a:endParaRPr lang="id-ID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896" cy="5141168"/>
          </a:xfrm>
        </p:spPr>
        <p:txBody>
          <a:bodyPr>
            <a:normAutofit/>
          </a:bodyPr>
          <a:lstStyle/>
          <a:p>
            <a:pPr fontAlgn="base">
              <a:spcBef>
                <a:spcPts val="1200"/>
              </a:spcBef>
            </a:pPr>
            <a:r>
              <a:rPr lang="id-ID" sz="2800" b="1" dirty="0"/>
              <a:t>Tugas-Tugas Umum </a:t>
            </a:r>
            <a:r>
              <a:rPr lang="id-ID" sz="2800" b="1" dirty="0" smtClean="0"/>
              <a:t>.............</a:t>
            </a:r>
            <a:endParaRPr lang="id-ID" sz="2800" dirty="0"/>
          </a:p>
          <a:p>
            <a:pPr lvl="1" fontAlgn="base">
              <a:spcBef>
                <a:spcPts val="1200"/>
              </a:spcBef>
            </a:pPr>
            <a:r>
              <a:rPr lang="id-ID" sz="2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Memilih </a:t>
            </a:r>
            <a:r>
              <a:rPr lang="id-ID" sz="26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supplier</a:t>
            </a:r>
          </a:p>
          <a:p>
            <a:pPr lvl="2">
              <a:spcBef>
                <a:spcPts val="1200"/>
              </a:spcBef>
            </a:pPr>
            <a:r>
              <a:rPr lang="id-ID" sz="2400" dirty="0" smtClean="0"/>
              <a:t>Kegiatan </a:t>
            </a:r>
            <a:r>
              <a:rPr lang="id-ID" sz="2400" dirty="0"/>
              <a:t>ini </a:t>
            </a:r>
            <a:r>
              <a:rPr lang="id-ID" sz="2400" dirty="0" smtClean="0"/>
              <a:t>bisa </a:t>
            </a:r>
            <a:r>
              <a:rPr lang="id-ID" sz="2400" dirty="0"/>
              <a:t>memakan waktu dan sumber daya </a:t>
            </a:r>
            <a:r>
              <a:rPr lang="id-ID" sz="2400" dirty="0" smtClean="0"/>
              <a:t>yang tidak </a:t>
            </a:r>
            <a:r>
              <a:rPr lang="id-ID" sz="2400" dirty="0"/>
              <a:t>sedikit. </a:t>
            </a:r>
            <a:endParaRPr lang="id-ID" sz="2400" dirty="0" smtClean="0"/>
          </a:p>
          <a:p>
            <a:pPr lvl="2">
              <a:spcBef>
                <a:spcPts val="1200"/>
              </a:spcBef>
            </a:pPr>
            <a:r>
              <a:rPr lang="id-ID" sz="2400" dirty="0" smtClean="0"/>
              <a:t>Kesulitan </a:t>
            </a:r>
            <a:r>
              <a:rPr lang="id-ID" sz="2400" dirty="0"/>
              <a:t>akan lebih tinggi bila </a:t>
            </a:r>
            <a:r>
              <a:rPr lang="id-ID" sz="2400" i="1" dirty="0"/>
              <a:t>supplier</a:t>
            </a:r>
            <a:r>
              <a:rPr lang="id-ID" sz="2400" dirty="0"/>
              <a:t> yang dipilih berada </a:t>
            </a:r>
            <a:r>
              <a:rPr lang="id-ID" sz="2400" dirty="0" smtClean="0"/>
              <a:t>di mancanegara</a:t>
            </a:r>
            <a:r>
              <a:rPr lang="id-ID" sz="2400" dirty="0"/>
              <a:t>. </a:t>
            </a:r>
            <a:endParaRPr lang="id-ID" sz="2400" dirty="0" smtClean="0"/>
          </a:p>
          <a:p>
            <a:pPr lvl="2">
              <a:spcBef>
                <a:spcPts val="1200"/>
              </a:spcBef>
            </a:pPr>
            <a:r>
              <a:rPr lang="id-ID" sz="2400" dirty="0" smtClean="0"/>
              <a:t>Untuk </a:t>
            </a:r>
            <a:r>
              <a:rPr lang="id-ID" sz="2400" i="1" dirty="0"/>
              <a:t>supplier</a:t>
            </a:r>
            <a:r>
              <a:rPr lang="id-ID" sz="2400" dirty="0"/>
              <a:t> kunci yang berpotensi </a:t>
            </a:r>
            <a:r>
              <a:rPr lang="id-ID" sz="2400" dirty="0" smtClean="0"/>
              <a:t>menjalin hubungan jangka </a:t>
            </a:r>
            <a:r>
              <a:rPr lang="id-ID" sz="2400" dirty="0"/>
              <a:t>panjang, </a:t>
            </a:r>
            <a:r>
              <a:rPr lang="id-ID" sz="2400" dirty="0" smtClean="0"/>
              <a:t>proses bisa meliputi evaluasi awal, yaitu;</a:t>
            </a:r>
            <a:endParaRPr lang="id-ID" sz="2400" dirty="0"/>
          </a:p>
          <a:p>
            <a:pPr lvl="3">
              <a:spcBef>
                <a:spcPts val="1200"/>
              </a:spcBef>
            </a:pPr>
            <a:r>
              <a:rPr lang="id-ID" sz="2000" dirty="0" smtClean="0"/>
              <a:t>Mengundang </a:t>
            </a:r>
            <a:r>
              <a:rPr lang="id-ID" sz="2000" dirty="0"/>
              <a:t>mereka untuk presentasi</a:t>
            </a:r>
          </a:p>
          <a:p>
            <a:pPr lvl="3">
              <a:spcBef>
                <a:spcPts val="600"/>
              </a:spcBef>
            </a:pPr>
            <a:r>
              <a:rPr lang="id-ID" sz="2000" dirty="0" smtClean="0"/>
              <a:t>Kunjungan </a:t>
            </a:r>
            <a:r>
              <a:rPr lang="id-ID" sz="2000" dirty="0"/>
              <a:t>lapangan (</a:t>
            </a:r>
            <a:r>
              <a:rPr lang="id-ID" sz="2000" i="1" dirty="0"/>
              <a:t>site visit</a:t>
            </a:r>
            <a:r>
              <a:rPr lang="id-ID" sz="2000" dirty="0"/>
              <a:t>)</a:t>
            </a:r>
          </a:p>
          <a:p>
            <a:pPr marL="777240" lvl="2" indent="0" fontAlgn="base">
              <a:spcBef>
                <a:spcPts val="1200"/>
              </a:spcBef>
              <a:buNone/>
            </a:pP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98340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261938"/>
            <a:ext cx="8568952" cy="525658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620000" cy="1143000"/>
          </a:xfrm>
        </p:spPr>
        <p:txBody>
          <a:bodyPr>
            <a:normAutofit/>
          </a:bodyPr>
          <a:lstStyle/>
          <a:p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Pengelolaan Pengadaan </a:t>
            </a:r>
            <a:endParaRPr lang="id-ID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21370"/>
            <a:ext cx="8136904" cy="4997152"/>
          </a:xfrm>
        </p:spPr>
        <p:txBody>
          <a:bodyPr>
            <a:normAutofit/>
          </a:bodyPr>
          <a:lstStyle/>
          <a:p>
            <a:pPr fontAlgn="base">
              <a:lnSpc>
                <a:spcPct val="110000"/>
              </a:lnSpc>
              <a:spcBef>
                <a:spcPts val="1200"/>
              </a:spcBef>
            </a:pPr>
            <a:r>
              <a:rPr lang="id-ID" sz="2800" b="1" dirty="0"/>
              <a:t>Tugas-Tugas Umum </a:t>
            </a:r>
            <a:r>
              <a:rPr lang="id-ID" sz="2800" b="1" dirty="0" smtClean="0"/>
              <a:t>.............</a:t>
            </a:r>
            <a:endParaRPr lang="id-ID" sz="2800" dirty="0"/>
          </a:p>
          <a:p>
            <a:pPr lvl="1" fontAlgn="base">
              <a:lnSpc>
                <a:spcPct val="110000"/>
              </a:lnSpc>
              <a:spcBef>
                <a:spcPts val="1200"/>
              </a:spcBef>
            </a:pPr>
            <a:r>
              <a:rPr lang="id-ID" sz="2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Memilih </a:t>
            </a:r>
            <a:r>
              <a:rPr lang="id-ID" sz="26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 mengimplementasikan teknologi yang </a:t>
            </a:r>
            <a:r>
              <a:rPr lang="id-ID" sz="2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cocok</a:t>
            </a:r>
          </a:p>
          <a:p>
            <a:pPr lvl="2">
              <a:lnSpc>
                <a:spcPct val="110000"/>
              </a:lnSpc>
              <a:spcBef>
                <a:spcPts val="1200"/>
              </a:spcBef>
            </a:pPr>
            <a:r>
              <a:rPr lang="id-ID" sz="2400" dirty="0" smtClean="0"/>
              <a:t>Teknologi  sederhana </a:t>
            </a:r>
            <a:r>
              <a:rPr lang="id-ID" sz="2400" dirty="0" smtClean="0">
                <a:sym typeface="Wingdings" pitchFamily="2" charset="2"/>
              </a:rPr>
              <a:t> </a:t>
            </a:r>
            <a:r>
              <a:rPr lang="id-ID" sz="2400" dirty="0" smtClean="0"/>
              <a:t>telepon dan fax</a:t>
            </a:r>
            <a:r>
              <a:rPr lang="id-ID" sz="2400" dirty="0"/>
              <a:t>.     </a:t>
            </a:r>
            <a:endParaRPr lang="id-ID" sz="2400" dirty="0" smtClean="0"/>
          </a:p>
          <a:p>
            <a:pPr lvl="2">
              <a:lnSpc>
                <a:spcPct val="110000"/>
              </a:lnSpc>
              <a:spcBef>
                <a:spcPts val="1200"/>
              </a:spcBef>
            </a:pPr>
            <a:r>
              <a:rPr lang="id-ID" sz="2400" dirty="0" smtClean="0"/>
              <a:t>Teknologi internet </a:t>
            </a:r>
            <a:r>
              <a:rPr lang="id-ID" sz="2400" dirty="0" smtClean="0">
                <a:sym typeface="Wingdings" pitchFamily="2" charset="2"/>
              </a:rPr>
              <a:t> </a:t>
            </a:r>
            <a:r>
              <a:rPr lang="id-ID" sz="2400" dirty="0" smtClean="0"/>
              <a:t> </a:t>
            </a:r>
            <a:r>
              <a:rPr lang="id-ID" sz="2400" i="1" dirty="0" smtClean="0"/>
              <a:t>e-procurement</a:t>
            </a:r>
            <a:r>
              <a:rPr lang="id-ID" sz="2400" dirty="0" smtClean="0"/>
              <a:t>, </a:t>
            </a:r>
            <a:r>
              <a:rPr lang="id-ID" sz="2400" i="1" dirty="0" smtClean="0"/>
              <a:t>e-catalog</a:t>
            </a:r>
            <a:r>
              <a:rPr lang="id-ID" sz="2400" dirty="0" smtClean="0"/>
              <a:t> , </a:t>
            </a:r>
            <a:r>
              <a:rPr lang="id-ID" sz="2400" i="1" dirty="0" smtClean="0"/>
              <a:t>e-auction</a:t>
            </a:r>
            <a:r>
              <a:rPr lang="id-ID" sz="2400" dirty="0" smtClean="0"/>
              <a:t> </a:t>
            </a:r>
            <a:r>
              <a:rPr lang="id-ID" sz="2400" dirty="0"/>
              <a:t>dan </a:t>
            </a:r>
            <a:r>
              <a:rPr lang="id-ID" sz="2400" i="1" dirty="0"/>
              <a:t>e-bidding</a:t>
            </a:r>
            <a:r>
              <a:rPr lang="id-ID" sz="2400" dirty="0"/>
              <a:t>.</a:t>
            </a:r>
          </a:p>
          <a:p>
            <a:pPr marL="114300" indent="0">
              <a:lnSpc>
                <a:spcPct val="110000"/>
              </a:lnSpc>
              <a:spcBef>
                <a:spcPts val="1200"/>
              </a:spcBef>
              <a:buNone/>
            </a:pPr>
            <a:endParaRPr lang="id-ID" sz="2400" dirty="0"/>
          </a:p>
          <a:p>
            <a:pPr lvl="1" fontAlgn="base">
              <a:lnSpc>
                <a:spcPct val="110000"/>
              </a:lnSpc>
              <a:spcBef>
                <a:spcPts val="1200"/>
              </a:spcBef>
            </a:pPr>
            <a:endParaRPr lang="id-ID" sz="26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9030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261938"/>
            <a:ext cx="8568952" cy="525658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620000" cy="1143000"/>
          </a:xfrm>
        </p:spPr>
        <p:txBody>
          <a:bodyPr>
            <a:normAutofit/>
          </a:bodyPr>
          <a:lstStyle/>
          <a:p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Pengelolaan Pengadaan </a:t>
            </a:r>
            <a:endParaRPr lang="id-ID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84784"/>
            <a:ext cx="7897688" cy="4997152"/>
          </a:xfrm>
        </p:spPr>
        <p:txBody>
          <a:bodyPr>
            <a:normAutofit/>
          </a:bodyPr>
          <a:lstStyle/>
          <a:p>
            <a:pPr fontAlgn="base">
              <a:spcBef>
                <a:spcPts val="1200"/>
              </a:spcBef>
            </a:pPr>
            <a:r>
              <a:rPr lang="id-ID" sz="2800" b="1" dirty="0"/>
              <a:t>Tugas-Tugas Umum </a:t>
            </a:r>
            <a:r>
              <a:rPr lang="id-ID" sz="2800" b="1" dirty="0" smtClean="0"/>
              <a:t>.............</a:t>
            </a:r>
            <a:endParaRPr lang="id-ID" sz="2800" dirty="0"/>
          </a:p>
          <a:p>
            <a:pPr lvl="1" fontAlgn="base">
              <a:spcBef>
                <a:spcPts val="1200"/>
              </a:spcBef>
            </a:pPr>
            <a:r>
              <a:rPr lang="id-ID" sz="2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Memelihara </a:t>
            </a:r>
            <a:r>
              <a:rPr lang="id-ID" sz="26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item yang dibutuhkan dan data </a:t>
            </a:r>
            <a:r>
              <a:rPr lang="id-ID" sz="2600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supplier</a:t>
            </a:r>
          </a:p>
          <a:p>
            <a:pPr lvl="2">
              <a:spcBef>
                <a:spcPts val="1200"/>
              </a:spcBef>
            </a:pPr>
            <a:r>
              <a:rPr lang="id-ID" sz="2400" dirty="0"/>
              <a:t>Beberapa </a:t>
            </a:r>
            <a:r>
              <a:rPr lang="id-ID" sz="2400" dirty="0" smtClean="0"/>
              <a:t>data yang </a:t>
            </a:r>
            <a:r>
              <a:rPr lang="id-ID" sz="2400" dirty="0"/>
              <a:t>diperlukan seperti: </a:t>
            </a:r>
            <a:endParaRPr lang="id-ID" sz="2400" dirty="0" smtClean="0"/>
          </a:p>
          <a:p>
            <a:pPr lvl="3">
              <a:spcBef>
                <a:spcPts val="1200"/>
              </a:spcBef>
            </a:pPr>
            <a:r>
              <a:rPr lang="id-ID" sz="2400" dirty="0" smtClean="0"/>
              <a:t>nama </a:t>
            </a:r>
            <a:r>
              <a:rPr lang="id-ID" sz="2400" dirty="0"/>
              <a:t>dan alamat </a:t>
            </a:r>
            <a:r>
              <a:rPr lang="id-ID" sz="2400" dirty="0" smtClean="0"/>
              <a:t> </a:t>
            </a:r>
            <a:r>
              <a:rPr lang="id-ID" sz="2400" i="1" dirty="0" smtClean="0"/>
              <a:t>supplier </a:t>
            </a:r>
          </a:p>
          <a:p>
            <a:pPr lvl="3">
              <a:spcBef>
                <a:spcPts val="600"/>
              </a:spcBef>
            </a:pPr>
            <a:r>
              <a:rPr lang="id-ID" sz="2400" dirty="0" smtClean="0"/>
              <a:t>item </a:t>
            </a:r>
            <a:r>
              <a:rPr lang="id-ID" sz="2400" dirty="0"/>
              <a:t>apa </a:t>
            </a:r>
            <a:r>
              <a:rPr lang="id-ID" sz="2400" dirty="0" smtClean="0"/>
              <a:t>saja yang dipasok</a:t>
            </a:r>
          </a:p>
          <a:p>
            <a:pPr lvl="3">
              <a:spcBef>
                <a:spcPts val="600"/>
              </a:spcBef>
            </a:pPr>
            <a:r>
              <a:rPr lang="id-ID" sz="2400" dirty="0" smtClean="0"/>
              <a:t>harga </a:t>
            </a:r>
            <a:r>
              <a:rPr lang="id-ID" sz="2400" dirty="0"/>
              <a:t>per  </a:t>
            </a:r>
            <a:r>
              <a:rPr lang="id-ID" sz="2400" dirty="0" smtClean="0"/>
              <a:t>unit </a:t>
            </a:r>
          </a:p>
          <a:p>
            <a:pPr lvl="3">
              <a:spcBef>
                <a:spcPts val="600"/>
              </a:spcBef>
            </a:pPr>
            <a:r>
              <a:rPr lang="id-ID" sz="2400" i="1" dirty="0" smtClean="0"/>
              <a:t>lead </a:t>
            </a:r>
            <a:r>
              <a:rPr lang="id-ID" sz="2400" i="1" dirty="0"/>
              <a:t>time </a:t>
            </a:r>
            <a:r>
              <a:rPr lang="id-ID" sz="2400" dirty="0" smtClean="0"/>
              <a:t>pengiriman </a:t>
            </a:r>
          </a:p>
          <a:p>
            <a:pPr lvl="3">
              <a:spcBef>
                <a:spcPts val="600"/>
              </a:spcBef>
            </a:pPr>
            <a:r>
              <a:rPr lang="id-ID" sz="2400" dirty="0" smtClean="0"/>
              <a:t>kinerja  </a:t>
            </a:r>
            <a:r>
              <a:rPr lang="id-ID" sz="2400" dirty="0"/>
              <a:t>masa </a:t>
            </a:r>
            <a:r>
              <a:rPr lang="id-ID" sz="2400" dirty="0" smtClean="0"/>
              <a:t>lalu </a:t>
            </a:r>
          </a:p>
          <a:p>
            <a:pPr lvl="3">
              <a:spcBef>
                <a:spcPts val="600"/>
              </a:spcBef>
            </a:pPr>
            <a:r>
              <a:rPr lang="id-ID" sz="2400" dirty="0" smtClean="0"/>
              <a:t>kualifikasi </a:t>
            </a:r>
            <a:r>
              <a:rPr lang="id-ID" sz="2400" i="1" dirty="0" smtClean="0"/>
              <a:t>supplier</a:t>
            </a:r>
            <a:endParaRPr lang="id-ID" sz="2400" dirty="0"/>
          </a:p>
          <a:p>
            <a:pPr lvl="1" fontAlgn="base">
              <a:spcBef>
                <a:spcPts val="1200"/>
              </a:spcBef>
            </a:pPr>
            <a:endParaRPr lang="id-ID" sz="2600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129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264763"/>
            <a:ext cx="8568952" cy="525658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620000" cy="1143000"/>
          </a:xfrm>
        </p:spPr>
        <p:txBody>
          <a:bodyPr>
            <a:normAutofit/>
          </a:bodyPr>
          <a:lstStyle/>
          <a:p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Pengelolaan Pengadaan </a:t>
            </a:r>
            <a:endParaRPr lang="id-ID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700987"/>
            <a:ext cx="7897688" cy="4800600"/>
          </a:xfrm>
        </p:spPr>
        <p:txBody>
          <a:bodyPr>
            <a:normAutofit/>
          </a:bodyPr>
          <a:lstStyle/>
          <a:p>
            <a:pPr fontAlgn="base">
              <a:spcBef>
                <a:spcPts val="1200"/>
              </a:spcBef>
            </a:pPr>
            <a:r>
              <a:rPr lang="id-ID" sz="2800" b="1" dirty="0"/>
              <a:t>Tugas-Tugas Umum </a:t>
            </a:r>
            <a:r>
              <a:rPr lang="id-ID" sz="2800" b="1" dirty="0" smtClean="0"/>
              <a:t>.............</a:t>
            </a:r>
            <a:endParaRPr lang="id-ID" sz="2800" dirty="0"/>
          </a:p>
          <a:p>
            <a:pPr lvl="1" fontAlgn="base">
              <a:spcBef>
                <a:spcPts val="1200"/>
              </a:spcBef>
            </a:pPr>
            <a:r>
              <a:rPr lang="id-ID" sz="2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Melakukan </a:t>
            </a:r>
            <a:r>
              <a:rPr lang="id-ID" sz="26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proses </a:t>
            </a:r>
            <a:r>
              <a:rPr lang="id-ID" sz="2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pembelian</a:t>
            </a:r>
          </a:p>
          <a:p>
            <a:pPr lvl="2">
              <a:spcBef>
                <a:spcPts val="1200"/>
              </a:spcBef>
            </a:pPr>
            <a:r>
              <a:rPr lang="id-ID" sz="2400" dirty="0"/>
              <a:t>Bisa dilakukan melalui beberapa cara </a:t>
            </a:r>
            <a:r>
              <a:rPr lang="id-ID" sz="2400" dirty="0" smtClean="0"/>
              <a:t>seperti, pembelian </a:t>
            </a:r>
            <a:r>
              <a:rPr lang="id-ID" sz="2400" dirty="0"/>
              <a:t>rutin dan pembelian melalui tender atau lelang (</a:t>
            </a:r>
            <a:r>
              <a:rPr lang="id-ID" sz="2400" i="1" dirty="0"/>
              <a:t>auction</a:t>
            </a:r>
            <a:r>
              <a:rPr lang="id-ID" sz="2400" dirty="0" smtClean="0"/>
              <a:t>)</a:t>
            </a:r>
          </a:p>
          <a:p>
            <a:pPr lvl="2">
              <a:spcBef>
                <a:spcPts val="1200"/>
              </a:spcBef>
            </a:pPr>
            <a:r>
              <a:rPr lang="id-ID" sz="2400" dirty="0" smtClean="0"/>
              <a:t>banyak </a:t>
            </a:r>
            <a:r>
              <a:rPr lang="id-ID" sz="2400" dirty="0"/>
              <a:t>aktifitas negosiasi maupun </a:t>
            </a:r>
            <a:r>
              <a:rPr lang="id-ID" sz="2400" dirty="0" smtClean="0"/>
              <a:t>administrasi yang </a:t>
            </a:r>
            <a:r>
              <a:rPr lang="id-ID" sz="2400" dirty="0"/>
              <a:t>perlu dilakukan.</a:t>
            </a:r>
          </a:p>
          <a:p>
            <a:pPr lvl="1" fontAlgn="base">
              <a:spcBef>
                <a:spcPts val="1200"/>
              </a:spcBef>
            </a:pPr>
            <a:endParaRPr lang="id-ID" sz="2600" dirty="0"/>
          </a:p>
        </p:txBody>
      </p:sp>
    </p:spTree>
    <p:extLst>
      <p:ext uri="{BB962C8B-B14F-4D97-AF65-F5344CB8AC3E}">
        <p14:creationId xmlns:p14="http://schemas.microsoft.com/office/powerpoint/2010/main" val="416207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3528" y="1261938"/>
            <a:ext cx="8568952" cy="525658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620000" cy="1143000"/>
          </a:xfrm>
        </p:spPr>
        <p:txBody>
          <a:bodyPr>
            <a:normAutofit/>
          </a:bodyPr>
          <a:lstStyle/>
          <a:p>
            <a:r>
              <a:rPr lang="id-I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Pengelolaan Pengadaan </a:t>
            </a:r>
            <a:endParaRPr lang="id-ID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84784"/>
            <a:ext cx="7897688" cy="5141168"/>
          </a:xfrm>
        </p:spPr>
        <p:txBody>
          <a:bodyPr>
            <a:normAutofit lnSpcReduction="10000"/>
          </a:bodyPr>
          <a:lstStyle/>
          <a:p>
            <a:pPr fontAlgn="base">
              <a:spcBef>
                <a:spcPts val="1200"/>
              </a:spcBef>
            </a:pPr>
            <a:r>
              <a:rPr lang="id-ID" sz="2800" b="1" dirty="0"/>
              <a:t>Tugas-Tugas Umum </a:t>
            </a:r>
            <a:r>
              <a:rPr lang="id-ID" sz="2800" b="1" dirty="0" smtClean="0"/>
              <a:t>.............</a:t>
            </a:r>
            <a:endParaRPr lang="id-ID" sz="2800" dirty="0"/>
          </a:p>
          <a:p>
            <a:pPr lvl="1" fontAlgn="base">
              <a:spcBef>
                <a:spcPts val="1200"/>
              </a:spcBef>
            </a:pPr>
            <a:r>
              <a:rPr lang="id-ID" sz="2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Mengevaluasi kinerja </a:t>
            </a:r>
            <a:r>
              <a:rPr lang="id-ID" sz="26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supplier</a:t>
            </a:r>
          </a:p>
          <a:p>
            <a:pPr lvl="2">
              <a:spcBef>
                <a:spcPts val="1200"/>
              </a:spcBef>
            </a:pPr>
            <a:r>
              <a:rPr lang="id-ID" sz="2400" dirty="0"/>
              <a:t>Kinerja </a:t>
            </a:r>
            <a:r>
              <a:rPr lang="id-ID" sz="2400" i="1" dirty="0"/>
              <a:t>supplier</a:t>
            </a:r>
            <a:r>
              <a:rPr lang="id-ID" sz="2400" dirty="0"/>
              <a:t>  harus  </a:t>
            </a:r>
            <a:r>
              <a:rPr lang="id-ID" sz="2400" dirty="0">
                <a:solidFill>
                  <a:srgbClr val="002060"/>
                </a:solidFill>
              </a:rPr>
              <a:t>dimonitor secara  bertahap </a:t>
            </a:r>
            <a:r>
              <a:rPr lang="id-ID" sz="2400" dirty="0" smtClean="0"/>
              <a:t>dan penilaian dilakukan untuk </a:t>
            </a:r>
            <a:r>
              <a:rPr lang="id-ID" sz="2400" dirty="0"/>
              <a:t>menciptakan </a:t>
            </a:r>
            <a:r>
              <a:rPr lang="id-ID" sz="2400" dirty="0" smtClean="0"/>
              <a:t>daya saing </a:t>
            </a:r>
            <a:r>
              <a:rPr lang="id-ID" sz="2400" dirty="0"/>
              <a:t>yang   </a:t>
            </a:r>
            <a:r>
              <a:rPr lang="id-ID" sz="2400" dirty="0" smtClean="0"/>
              <a:t>berkelanjutan  </a:t>
            </a:r>
          </a:p>
          <a:p>
            <a:pPr lvl="2">
              <a:spcBef>
                <a:spcPts val="1200"/>
              </a:spcBef>
            </a:pPr>
            <a:r>
              <a:rPr lang="id-ID" sz="2400" dirty="0" smtClean="0"/>
              <a:t>Hasil  </a:t>
            </a:r>
            <a:r>
              <a:rPr lang="id-ID" sz="2400" dirty="0"/>
              <a:t>penilaian  digunakan </a:t>
            </a:r>
            <a:r>
              <a:rPr lang="id-ID" sz="2400" dirty="0" smtClean="0"/>
              <a:t> sebagai </a:t>
            </a:r>
            <a:r>
              <a:rPr lang="id-ID" sz="2400" dirty="0" smtClean="0">
                <a:solidFill>
                  <a:srgbClr val="002060"/>
                </a:solidFill>
              </a:rPr>
              <a:t>masukan  bagi </a:t>
            </a:r>
            <a:r>
              <a:rPr lang="id-ID" sz="2400" i="1" dirty="0" smtClean="0">
                <a:solidFill>
                  <a:srgbClr val="002060"/>
                </a:solidFill>
              </a:rPr>
              <a:t>supplier </a:t>
            </a:r>
            <a:r>
              <a:rPr lang="id-ID" sz="2400" dirty="0" smtClean="0"/>
              <a:t>untuk </a:t>
            </a:r>
            <a:r>
              <a:rPr lang="id-ID" sz="2400" dirty="0"/>
              <a:t>meningkatkan kinerja mereka.  </a:t>
            </a:r>
            <a:endParaRPr lang="id-ID" sz="2400" dirty="0" smtClean="0"/>
          </a:p>
          <a:p>
            <a:pPr lvl="2">
              <a:spcBef>
                <a:spcPts val="1200"/>
              </a:spcBef>
            </a:pPr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002060"/>
                </a:solidFill>
              </a:rPr>
              <a:t>kualitas</a:t>
            </a:r>
            <a:r>
              <a:rPr lang="en-US" sz="2400" dirty="0">
                <a:solidFill>
                  <a:srgbClr val="002060"/>
                </a:solidFill>
              </a:rPr>
              <a:t>, </a:t>
            </a:r>
            <a:r>
              <a:rPr lang="en-US" sz="2400" dirty="0" err="1">
                <a:solidFill>
                  <a:srgbClr val="002060"/>
                </a:solidFill>
              </a:rPr>
              <a:t>ketepatan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waktu</a:t>
            </a:r>
            <a:r>
              <a:rPr lang="en-US" sz="2400" dirty="0">
                <a:solidFill>
                  <a:srgbClr val="002060"/>
                </a:solidFill>
              </a:rPr>
              <a:t>, </a:t>
            </a:r>
            <a:r>
              <a:rPr lang="en-US" sz="2400" dirty="0" err="1">
                <a:solidFill>
                  <a:srgbClr val="002060"/>
                </a:solidFill>
              </a:rPr>
              <a:t>fle</a:t>
            </a:r>
            <a:r>
              <a:rPr lang="id-ID" sz="2400" dirty="0">
                <a:solidFill>
                  <a:srgbClr val="002060"/>
                </a:solidFill>
              </a:rPr>
              <a:t>k</a:t>
            </a:r>
            <a:r>
              <a:rPr lang="en-US" sz="2400" dirty="0" err="1">
                <a:solidFill>
                  <a:srgbClr val="002060"/>
                </a:solidFill>
              </a:rPr>
              <a:t>sibilitas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solidFill>
                  <a:srgbClr val="002060"/>
                </a:solidFill>
              </a:rPr>
              <a:t>dan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harga</a:t>
            </a:r>
            <a:endParaRPr lang="id-ID" sz="2400" dirty="0" smtClean="0">
              <a:solidFill>
                <a:srgbClr val="002060"/>
              </a:solidFill>
            </a:endParaRPr>
          </a:p>
          <a:p>
            <a:pPr lvl="2">
              <a:spcBef>
                <a:spcPts val="1200"/>
              </a:spcBef>
            </a:pPr>
            <a:r>
              <a:rPr lang="id-ID" sz="2400" dirty="0" smtClean="0"/>
              <a:t>Penilaian </a:t>
            </a:r>
            <a:r>
              <a:rPr lang="id-ID" sz="2400" dirty="0"/>
              <a:t>calon </a:t>
            </a:r>
            <a:r>
              <a:rPr lang="id-ID" sz="2400" i="1" dirty="0"/>
              <a:t>supplier</a:t>
            </a:r>
            <a:r>
              <a:rPr lang="id-ID" sz="2400" dirty="0"/>
              <a:t> lebih mengarah ke </a:t>
            </a:r>
            <a:r>
              <a:rPr lang="id-ID" sz="2400" dirty="0">
                <a:solidFill>
                  <a:srgbClr val="002060"/>
                </a:solidFill>
              </a:rPr>
              <a:t>kesehatan keuangan, kemampuan teknologi, dan reputasi</a:t>
            </a:r>
            <a:r>
              <a:rPr lang="id-ID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9297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261938"/>
            <a:ext cx="8568952" cy="52565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91264" cy="1143000"/>
          </a:xfrm>
        </p:spPr>
        <p:txBody>
          <a:bodyPr/>
          <a:lstStyle/>
          <a:p>
            <a:r>
              <a:rPr lang="id-ID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Kriteria Pemilihan </a:t>
            </a:r>
            <a:r>
              <a:rPr lang="id-ID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9160" y="1489930"/>
            <a:ext cx="7897688" cy="48006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id-ID" sz="2800" dirty="0" smtClean="0"/>
              <a:t>Pemilihan pemasok  merupakan salah </a:t>
            </a:r>
            <a:r>
              <a:rPr lang="id-ID" sz="2800" dirty="0"/>
              <a:t>satu faktor kesuksesan sebuah perusahaan </a:t>
            </a:r>
            <a:endParaRPr lang="id-ID" sz="2800" dirty="0" smtClean="0"/>
          </a:p>
          <a:p>
            <a:pPr>
              <a:spcBef>
                <a:spcPts val="1200"/>
              </a:spcBef>
            </a:pPr>
            <a:r>
              <a:rPr lang="id-ID" sz="2800" dirty="0"/>
              <a:t>P</a:t>
            </a:r>
            <a:r>
              <a:rPr lang="id-ID" sz="2800" dirty="0" smtClean="0"/>
              <a:t>emilihan </a:t>
            </a:r>
            <a:r>
              <a:rPr lang="id-ID" sz="2800" dirty="0"/>
              <a:t>pemasok yang tepat dapat menjamin ketersediaan bahan baku untuk menjaga lintasan produksi. </a:t>
            </a:r>
            <a:endParaRPr lang="id-ID" sz="2800" dirty="0" smtClean="0"/>
          </a:p>
          <a:p>
            <a:pPr>
              <a:spcBef>
                <a:spcPts val="1200"/>
              </a:spcBef>
            </a:pPr>
            <a:r>
              <a:rPr lang="id-ID" sz="2800" dirty="0" smtClean="0"/>
              <a:t>Pemilihan pemasok </a:t>
            </a:r>
            <a:r>
              <a:rPr lang="id-ID" sz="2800" dirty="0"/>
              <a:t>adalah salah satu aktivitas penting pada bagian pengadaan untuk mencapai keunggulan bersaing </a:t>
            </a:r>
          </a:p>
        </p:txBody>
      </p:sp>
    </p:spTree>
    <p:extLst>
      <p:ext uri="{BB962C8B-B14F-4D97-AF65-F5344CB8AC3E}">
        <p14:creationId xmlns:p14="http://schemas.microsoft.com/office/powerpoint/2010/main" val="198680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1147</TotalTime>
  <Words>1563</Words>
  <Application>Microsoft Office PowerPoint</Application>
  <PresentationFormat>On-screen Show (4:3)</PresentationFormat>
  <Paragraphs>211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Pengelolaan Pengadaan Dalam Rantai Pasok</vt:lpstr>
      <vt:lpstr>Pengelolaan Pengadaan </vt:lpstr>
      <vt:lpstr>Pengelolaan Pengadaan </vt:lpstr>
      <vt:lpstr>Pengelolaan Pengadaan </vt:lpstr>
      <vt:lpstr>Pengelolaan Pengadaan </vt:lpstr>
      <vt:lpstr>Pengelolaan Pengadaan </vt:lpstr>
      <vt:lpstr>Pengelolaan Pengadaan </vt:lpstr>
      <vt:lpstr>Pengelolaan Pengadaan </vt:lpstr>
      <vt:lpstr>Kriteria Pemilihan Supplier</vt:lpstr>
      <vt:lpstr>Kriteria Pemilihan Supplier</vt:lpstr>
      <vt:lpstr>Kriteria Pemilihan Supplier</vt:lpstr>
      <vt:lpstr>Kriteria Pemilihan Supplier</vt:lpstr>
      <vt:lpstr>Kriteria Pemilihan Supplier</vt:lpstr>
      <vt:lpstr>Kriteria Pemilihan Supplier</vt:lpstr>
      <vt:lpstr>Kriteria Pemilihan Supplier</vt:lpstr>
      <vt:lpstr>PowerPoint Presentation</vt:lpstr>
      <vt:lpstr>PowerPoint Presentation</vt:lpstr>
      <vt:lpstr>Teknik Pemilihan Supplier</vt:lpstr>
      <vt:lpstr>Keterlibatan Supplier  dlm Pengembangan Produk Baru</vt:lpstr>
      <vt:lpstr>Time to Market  sebagai  Faktor Keunggulan Bersaing</vt:lpstr>
      <vt:lpstr>PowerPoint Presentation</vt:lpstr>
      <vt:lpstr>PowerPoint Presentation</vt:lpstr>
      <vt:lpstr>PowerPoint Presentation</vt:lpstr>
      <vt:lpstr>PowerPoint Presentation</vt:lpstr>
      <vt:lpstr>Keterlibatan Supplier  dlm Pengembangan Produk Baru</vt:lpstr>
      <vt:lpstr>Keterlibatan Supplier dlm Pengembangan Produk Baru</vt:lpstr>
      <vt:lpstr>Keterlibatan Supplier dlm Pengembangan Produk Baru</vt:lpstr>
      <vt:lpstr>Keterlibatan Supplier dlm Pengembangan Produk Baru</vt:lpstr>
      <vt:lpstr>E-Procurement</vt:lpstr>
      <vt:lpstr>E Procurement</vt:lpstr>
      <vt:lpstr>E Procurement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Pengelolaan pengadaan dalam rantai pasok</dc:title>
  <dc:creator>DELL</dc:creator>
  <cp:lastModifiedBy>Rz Aziz</cp:lastModifiedBy>
  <cp:revision>37</cp:revision>
  <dcterms:created xsi:type="dcterms:W3CDTF">2015-11-24T03:10:42Z</dcterms:created>
  <dcterms:modified xsi:type="dcterms:W3CDTF">2020-12-12T02:44:24Z</dcterms:modified>
</cp:coreProperties>
</file>