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32"/>
  </p:handoutMasterIdLst>
  <p:sldIdLst>
    <p:sldId id="256" r:id="rId3"/>
    <p:sldId id="363" r:id="rId5"/>
    <p:sldId id="364" r:id="rId6"/>
    <p:sldId id="365" r:id="rId7"/>
    <p:sldId id="366" r:id="rId8"/>
    <p:sldId id="367" r:id="rId9"/>
    <p:sldId id="368" r:id="rId10"/>
    <p:sldId id="369" r:id="rId11"/>
    <p:sldId id="370" r:id="rId12"/>
    <p:sldId id="352" r:id="rId13"/>
    <p:sldId id="371" r:id="rId14"/>
    <p:sldId id="372" r:id="rId15"/>
    <p:sldId id="373" r:id="rId16"/>
    <p:sldId id="374" r:id="rId17"/>
    <p:sldId id="375" r:id="rId18"/>
    <p:sldId id="345" r:id="rId19"/>
    <p:sldId id="353" r:id="rId20"/>
    <p:sldId id="354" r:id="rId21"/>
    <p:sldId id="355" r:id="rId22"/>
    <p:sldId id="356" r:id="rId23"/>
    <p:sldId id="357" r:id="rId24"/>
    <p:sldId id="358" r:id="rId25"/>
    <p:sldId id="359" r:id="rId26"/>
    <p:sldId id="337" r:id="rId27"/>
    <p:sldId id="376" r:id="rId28"/>
    <p:sldId id="379" r:id="rId29"/>
    <p:sldId id="377" r:id="rId30"/>
    <p:sldId id="378" r:id="rId31"/>
  </p:sldIdLst>
  <p:sldSz cx="9144000" cy="6858000" type="screen4x3"/>
  <p:notesSz cx="7045325" cy="9345295"/>
  <p:custDataLst>
    <p:tags r:id="rId3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2" userDrawn="1">
          <p15:clr>
            <a:srgbClr val="A4A3A4"/>
          </p15:clr>
        </p15:guide>
        <p15:guide id="2" pos="2863"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cmAuthor id="2"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75" autoAdjust="0"/>
    <p:restoredTop sz="94291" autoAdjust="0"/>
  </p:normalViewPr>
  <p:slideViewPr>
    <p:cSldViewPr showGuides="1">
      <p:cViewPr varScale="1">
        <p:scale>
          <a:sx n="59" d="100"/>
          <a:sy n="59" d="100"/>
        </p:scale>
        <p:origin x="1476" y="52"/>
      </p:cViewPr>
      <p:guideLst>
        <p:guide orient="horz" pos="2182"/>
        <p:guide pos="2863"/>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4" d="100"/>
          <a:sy n="54" d="100"/>
        </p:scale>
        <p:origin x="2868" y="84"/>
      </p:cViewPr>
      <p:guideLst>
        <p:guide orient="horz" pos="2974"/>
        <p:guide pos="2206"/>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7" Type="http://schemas.openxmlformats.org/officeDocument/2006/relationships/tags" Target="tags/tag2.xml"/><Relationship Id="rId36" Type="http://schemas.openxmlformats.org/officeDocument/2006/relationships/commentAuthors" Target="commentAuthors.xml"/><Relationship Id="rId35" Type="http://schemas.openxmlformats.org/officeDocument/2006/relationships/tableStyles" Target="tableStyles.xml"/><Relationship Id="rId34" Type="http://schemas.openxmlformats.org/officeDocument/2006/relationships/viewProps" Target="viewProps.xml"/><Relationship Id="rId33" Type="http://schemas.openxmlformats.org/officeDocument/2006/relationships/presProps" Target="presProps.xml"/><Relationship Id="rId32" Type="http://schemas.openxmlformats.org/officeDocument/2006/relationships/handoutMaster" Target="handoutMasters/handoutMaster1.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fld>
            <a:endParaRPr lang="en-US"/>
          </a:p>
        </p:txBody>
      </p:sp>
    </p:spTree>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fld>
            <a:endParaRPr lang="en-US"/>
          </a:p>
        </p:txBody>
      </p:sp>
    </p:spTree>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HKB24413</a:t>
            </a: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a:t>
            </a:r>
            <a:r>
              <a:rPr kumimoji="0" 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HUKUM PERUSAHAAN – KOPERASI</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showMasterSp="0"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HKB24413</a:t>
            </a: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a:t>
            </a:r>
            <a:r>
              <a:rPr kumimoji="0" 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HUKUM PERUSAHAAN – KOPERASI</a:t>
            </a:r>
            <a:endParaRPr kumimoji="0" 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6"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6" Type="http://schemas.openxmlformats.org/officeDocument/2006/relationships/theme" Target="../theme/theme1.xml"/><Relationship Id="rId5" Type="http://schemas.openxmlformats.org/officeDocument/2006/relationships/image" Target="../media/image1.jpeg"/><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8"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6" Type="http://schemas.openxmlformats.org/officeDocument/2006/relationships/comments" Target="../comments/comment1.xml"/><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image" Target="../media/image3.png"/><Relationship Id="rId2" Type="http://schemas.openxmlformats.org/officeDocument/2006/relationships/tags" Target="../tags/tag1.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1"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2"/>
            </p:custDataLst>
          </p:nvPr>
        </p:nvSpPr>
        <p:spPr>
          <a:xfrm>
            <a:off x="0" y="2204864"/>
            <a:ext cx="9144000" cy="1198880"/>
          </a:xfrm>
          <a:prstGeom prst="rect">
            <a:avLst/>
          </a:prstGeom>
          <a:noFill/>
        </p:spPr>
        <p:txBody>
          <a:bodyPr wrap="square" lIns="91440" tIns="45720" rIns="91440" bIns="45720">
            <a:spAutoFit/>
          </a:bodyPr>
          <a:lstStyle/>
          <a:p>
            <a:pPr algn="ctr"/>
            <a:r>
              <a:rPr lang="en-US" alt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PERSEROAN TERBATAS (PT)</a:t>
            </a:r>
            <a:endPar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11</a:t>
            </a:r>
            <a:endPar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3">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520" y="549692"/>
            <a:ext cx="8712968" cy="5328592"/>
          </a:xfrm>
        </p:spPr>
        <p:txBody>
          <a:bodyPr>
            <a:noAutofit/>
          </a:bodyPr>
          <a:lstStyle/>
          <a:p>
            <a:pPr algn="ctr"/>
            <a:r>
              <a:rPr lang="en-US" altLang="en-US" sz="2400" dirty="0">
                <a:solidFill>
                  <a:schemeClr val="tx1"/>
                </a:solidFill>
              </a:rPr>
              <a:t>Wewenang Khusus RUPS</a:t>
            </a:r>
            <a:endParaRPr lang="en-US" altLang="en-US" sz="2400" dirty="0">
              <a:solidFill>
                <a:schemeClr val="tx1"/>
              </a:solidFill>
            </a:endParaRPr>
          </a:p>
          <a:p>
            <a:pPr algn="ctr"/>
            <a:endParaRPr lang="en-US" altLang="en-US" sz="2400" dirty="0">
              <a:solidFill>
                <a:schemeClr val="tx1"/>
              </a:solidFill>
            </a:endParaRPr>
          </a:p>
          <a:p>
            <a:pPr marL="342900" indent="-342900" algn="just">
              <a:buFont typeface="Arial" panose="020B0604020202020204" pitchFamily="34" charset="0"/>
              <a:buChar char="•"/>
            </a:pPr>
            <a:r>
              <a:rPr lang="en-US" altLang="en-US" sz="2400" dirty="0">
                <a:solidFill>
                  <a:schemeClr val="tx1"/>
                </a:solidFill>
              </a:rPr>
              <a:t>Perubahan Anggaran Dasar</a:t>
            </a:r>
            <a:endParaRPr lang="en-US" altLang="en-US" sz="2400" dirty="0">
              <a:solidFill>
                <a:schemeClr val="tx1"/>
              </a:solidFill>
            </a:endParaRPr>
          </a:p>
          <a:p>
            <a:pPr marL="342900" indent="-342900" algn="just">
              <a:buFont typeface="Arial" panose="020B0604020202020204" pitchFamily="34" charset="0"/>
              <a:buChar char="•"/>
            </a:pPr>
            <a:r>
              <a:rPr lang="en-US" altLang="en-US" sz="2400" dirty="0">
                <a:solidFill>
                  <a:schemeClr val="tx1"/>
                </a:solidFill>
              </a:rPr>
              <a:t>Penggabungan, Peleburan, Pemisahan PT</a:t>
            </a:r>
            <a:endParaRPr lang="en-US" altLang="en-US" sz="2400" dirty="0">
              <a:solidFill>
                <a:schemeClr val="tx1"/>
              </a:solidFill>
            </a:endParaRPr>
          </a:p>
          <a:p>
            <a:pPr marL="342900" indent="-342900" algn="just">
              <a:buFont typeface="Arial" panose="020B0604020202020204" pitchFamily="34" charset="0"/>
              <a:buChar char="•"/>
            </a:pPr>
            <a:r>
              <a:rPr lang="en-US" altLang="en-US" sz="2400" dirty="0">
                <a:solidFill>
                  <a:schemeClr val="tx1"/>
                </a:solidFill>
              </a:rPr>
              <a:t>Likuidasi atau pembubaran</a:t>
            </a:r>
            <a:endParaRPr lang="en-US" altLang="en-US" sz="2400" dirty="0">
              <a:solidFill>
                <a:schemeClr val="tx1"/>
              </a:solidFill>
            </a:endParaRPr>
          </a:p>
          <a:p>
            <a:pPr marL="342900" indent="-342900" algn="just">
              <a:buFont typeface="Arial" panose="020B0604020202020204" pitchFamily="34" charset="0"/>
              <a:buChar char="•"/>
            </a:pPr>
            <a:r>
              <a:rPr lang="en-US" altLang="en-US" sz="2400" dirty="0">
                <a:solidFill>
                  <a:schemeClr val="tx1"/>
                </a:solidFill>
              </a:rPr>
              <a:t>Transaksi material &amp; benturan kepentingan</a:t>
            </a:r>
            <a:endParaRPr lang="en-US" altLang="en-US" sz="2400" dirty="0">
              <a:solidFill>
                <a:schemeClr val="tx1"/>
              </a:solidFill>
            </a:endParaRPr>
          </a:p>
          <a:p>
            <a:pPr marL="342900" indent="-342900" algn="just">
              <a:buFont typeface="Arial" panose="020B0604020202020204" pitchFamily="34" charset="0"/>
              <a:buChar char="•"/>
            </a:pPr>
            <a:r>
              <a:rPr lang="en-US" altLang="en-US" sz="2400" dirty="0">
                <a:solidFill>
                  <a:schemeClr val="tx1"/>
                </a:solidFill>
              </a:rPr>
              <a:t>Pengalihan kekayaan perusahaan &gt;50% (Wajib RUPS)</a:t>
            </a:r>
            <a:endParaRPr lang="en-US" altLang="en-US" sz="2400" dirty="0">
              <a:solidFill>
                <a:schemeClr val="tx1"/>
              </a:solidFill>
            </a:endParaRPr>
          </a:p>
        </p:txBody>
      </p:sp>
    </p:spTree>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94970" y="549910"/>
            <a:ext cx="8437245" cy="5737225"/>
          </a:xfrm>
        </p:spPr>
        <p:txBody>
          <a:bodyPr>
            <a:noAutofit/>
          </a:bodyPr>
          <a:lstStyle/>
          <a:p>
            <a:pPr algn="ctr"/>
            <a:r>
              <a:rPr lang="en-US" altLang="en-US" sz="2100" dirty="0">
                <a:solidFill>
                  <a:schemeClr val="tx1"/>
                </a:solidFill>
              </a:rPr>
              <a:t>Direksi: Fungsi Manajerial yang Luas</a:t>
            </a:r>
            <a:endParaRPr lang="en-US" altLang="en-US" sz="2100" dirty="0">
              <a:solidFill>
                <a:schemeClr val="tx1"/>
              </a:solidFill>
            </a:endParaRPr>
          </a:p>
          <a:p>
            <a:pPr algn="just"/>
            <a:endParaRPr lang="en-US" altLang="en-US" sz="2100" dirty="0">
              <a:solidFill>
                <a:schemeClr val="tx1"/>
              </a:solidFill>
            </a:endParaRPr>
          </a:p>
          <a:p>
            <a:pPr algn="just"/>
            <a:r>
              <a:rPr lang="en-US" altLang="en-US" sz="2100" dirty="0">
                <a:solidFill>
                  <a:schemeClr val="tx1"/>
                </a:solidFill>
              </a:rPr>
              <a:t>Fungsi direksi:</a:t>
            </a:r>
            <a:endParaRPr lang="en-US" altLang="en-US" sz="2100" dirty="0">
              <a:solidFill>
                <a:schemeClr val="tx1"/>
              </a:solidFill>
            </a:endParaRPr>
          </a:p>
          <a:p>
            <a:pPr marL="342900" indent="-342900" algn="just">
              <a:buFont typeface="Arial" panose="020B0604020202020204" pitchFamily="34" charset="0"/>
              <a:buChar char="•"/>
            </a:pPr>
            <a:r>
              <a:rPr lang="en-US" altLang="en-US" sz="2100" dirty="0">
                <a:solidFill>
                  <a:schemeClr val="tx1"/>
                </a:solidFill>
              </a:rPr>
              <a:t>Pengurusan operasional harian</a:t>
            </a:r>
            <a:endParaRPr lang="en-US" altLang="en-US" sz="2100" dirty="0">
              <a:solidFill>
                <a:schemeClr val="tx1"/>
              </a:solidFill>
            </a:endParaRPr>
          </a:p>
          <a:p>
            <a:pPr marL="342900" indent="-342900" algn="just">
              <a:buFont typeface="Arial" panose="020B0604020202020204" pitchFamily="34" charset="0"/>
              <a:buChar char="•"/>
            </a:pPr>
            <a:r>
              <a:rPr lang="en-US" altLang="en-US" sz="2100" dirty="0">
                <a:solidFill>
                  <a:schemeClr val="tx1"/>
                </a:solidFill>
              </a:rPr>
              <a:t>Penyusunan strategi usaha</a:t>
            </a:r>
            <a:endParaRPr lang="en-US" altLang="en-US" sz="2100" dirty="0">
              <a:solidFill>
                <a:schemeClr val="tx1"/>
              </a:solidFill>
            </a:endParaRPr>
          </a:p>
          <a:p>
            <a:pPr marL="342900" indent="-342900" algn="just">
              <a:buFont typeface="Arial" panose="020B0604020202020204" pitchFamily="34" charset="0"/>
              <a:buChar char="•"/>
            </a:pPr>
            <a:r>
              <a:rPr lang="en-US" altLang="en-US" sz="2100" dirty="0">
                <a:solidFill>
                  <a:schemeClr val="tx1"/>
                </a:solidFill>
              </a:rPr>
              <a:t>Mengelola keuangan</a:t>
            </a:r>
            <a:endParaRPr lang="en-US" altLang="en-US" sz="2100" dirty="0">
              <a:solidFill>
                <a:schemeClr val="tx1"/>
              </a:solidFill>
            </a:endParaRPr>
          </a:p>
          <a:p>
            <a:pPr marL="342900" indent="-342900" algn="just">
              <a:buFont typeface="Arial" panose="020B0604020202020204" pitchFamily="34" charset="0"/>
              <a:buChar char="•"/>
            </a:pPr>
            <a:r>
              <a:rPr lang="en-US" altLang="en-US" sz="2100" dirty="0">
                <a:solidFill>
                  <a:schemeClr val="tx1"/>
                </a:solidFill>
              </a:rPr>
              <a:t>Mengelola SDM</a:t>
            </a:r>
            <a:endParaRPr lang="en-US" altLang="en-US" sz="2100" dirty="0">
              <a:solidFill>
                <a:schemeClr val="tx1"/>
              </a:solidFill>
            </a:endParaRPr>
          </a:p>
          <a:p>
            <a:pPr marL="342900" indent="-342900" algn="just">
              <a:buFont typeface="Arial" panose="020B0604020202020204" pitchFamily="34" charset="0"/>
              <a:buChar char="•"/>
            </a:pPr>
            <a:r>
              <a:rPr lang="en-US" altLang="en-US" sz="2100" dirty="0">
                <a:solidFill>
                  <a:schemeClr val="tx1"/>
                </a:solidFill>
              </a:rPr>
              <a:t>Menandatangani perjanjian atas nama PT</a:t>
            </a:r>
            <a:endParaRPr lang="en-US" altLang="en-US" sz="2100" dirty="0">
              <a:solidFill>
                <a:schemeClr val="tx1"/>
              </a:solidFill>
            </a:endParaRPr>
          </a:p>
          <a:p>
            <a:pPr marL="342900" indent="-342900" algn="just">
              <a:buFont typeface="Arial" panose="020B0604020202020204" pitchFamily="34" charset="0"/>
              <a:buChar char="•"/>
            </a:pPr>
            <a:r>
              <a:rPr lang="en-US" altLang="en-US" sz="2100" dirty="0">
                <a:solidFill>
                  <a:schemeClr val="tx1"/>
                </a:solidFill>
              </a:rPr>
              <a:t>Menjalankan prinsip kehati-hatian</a:t>
            </a:r>
            <a:endParaRPr lang="en-US" altLang="en-US" sz="2100" dirty="0">
              <a:solidFill>
                <a:schemeClr val="tx1"/>
              </a:solidFill>
            </a:endParaRPr>
          </a:p>
          <a:p>
            <a:pPr algn="just"/>
            <a:endParaRPr lang="en-US" altLang="en-US" sz="2100" dirty="0">
              <a:solidFill>
                <a:schemeClr val="tx1"/>
              </a:solidFill>
            </a:endParaRPr>
          </a:p>
          <a:p>
            <a:pPr algn="just"/>
            <a:r>
              <a:rPr lang="en-US" altLang="en-US" sz="2100" dirty="0">
                <a:solidFill>
                  <a:schemeClr val="tx1"/>
                </a:solidFill>
              </a:rPr>
              <a:t>Prinsip Fidusia Direksi:</a:t>
            </a:r>
            <a:endParaRPr lang="en-US" altLang="en-US" sz="2100" dirty="0">
              <a:solidFill>
                <a:schemeClr val="tx1"/>
              </a:solidFill>
            </a:endParaRPr>
          </a:p>
          <a:p>
            <a:pPr marL="342900" indent="-342900" algn="just">
              <a:buFont typeface="Arial" panose="020B0604020202020204" pitchFamily="34" charset="0"/>
              <a:buChar char="•"/>
            </a:pPr>
            <a:r>
              <a:rPr lang="en-US" altLang="en-US" sz="2100" dirty="0">
                <a:solidFill>
                  <a:schemeClr val="tx1"/>
                </a:solidFill>
              </a:rPr>
              <a:t>Duty of care</a:t>
            </a:r>
            <a:endParaRPr lang="en-US" altLang="en-US" sz="2100" dirty="0">
              <a:solidFill>
                <a:schemeClr val="tx1"/>
              </a:solidFill>
            </a:endParaRPr>
          </a:p>
          <a:p>
            <a:pPr marL="342900" indent="-342900" algn="just">
              <a:buFont typeface="Arial" panose="020B0604020202020204" pitchFamily="34" charset="0"/>
              <a:buChar char="•"/>
            </a:pPr>
            <a:r>
              <a:rPr lang="en-US" altLang="en-US" sz="2100" dirty="0">
                <a:solidFill>
                  <a:schemeClr val="tx1"/>
                </a:solidFill>
              </a:rPr>
              <a:t>Duty of loyalty</a:t>
            </a:r>
            <a:endParaRPr lang="en-US" altLang="en-US" sz="2100" dirty="0">
              <a:solidFill>
                <a:schemeClr val="tx1"/>
              </a:solidFill>
            </a:endParaRPr>
          </a:p>
          <a:p>
            <a:pPr marL="342900" indent="-342900" algn="just">
              <a:buFont typeface="Arial" panose="020B0604020202020204" pitchFamily="34" charset="0"/>
              <a:buChar char="•"/>
            </a:pPr>
            <a:r>
              <a:rPr lang="en-US" altLang="en-US" sz="2100" dirty="0">
                <a:solidFill>
                  <a:schemeClr val="tx1"/>
                </a:solidFill>
              </a:rPr>
              <a:t>Duty to disclose</a:t>
            </a:r>
            <a:endParaRPr lang="en-US" altLang="en-US" sz="2100" dirty="0">
              <a:solidFill>
                <a:schemeClr val="tx1"/>
              </a:solidFill>
            </a:endParaRPr>
          </a:p>
          <a:p>
            <a:pPr marL="342900" indent="-342900" algn="just">
              <a:buFont typeface="Arial" panose="020B0604020202020204" pitchFamily="34" charset="0"/>
              <a:buChar char="•"/>
            </a:pPr>
            <a:r>
              <a:rPr lang="en-US" altLang="en-US" sz="2100" dirty="0">
                <a:solidFill>
                  <a:schemeClr val="tx1"/>
                </a:solidFill>
              </a:rPr>
              <a:t>Duty to obey</a:t>
            </a:r>
            <a:endParaRPr lang="en-US" altLang="en-US" sz="2100" dirty="0">
              <a:solidFill>
                <a:schemeClr val="tx1"/>
              </a:solidFill>
            </a:endParaRPr>
          </a:p>
        </p:txBody>
      </p:sp>
    </p:spTree>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460" y="549910"/>
            <a:ext cx="8712835" cy="5680710"/>
          </a:xfrm>
        </p:spPr>
        <p:txBody>
          <a:bodyPr>
            <a:noAutofit/>
          </a:bodyPr>
          <a:lstStyle/>
          <a:p>
            <a:pPr algn="ctr"/>
            <a:r>
              <a:rPr lang="en-US" altLang="en-US" sz="2200" dirty="0">
                <a:solidFill>
                  <a:schemeClr val="tx1"/>
                </a:solidFill>
              </a:rPr>
              <a:t>Tanggung Jawab Direksi</a:t>
            </a:r>
            <a:endParaRPr lang="en-US" altLang="en-US" sz="2200" dirty="0">
              <a:solidFill>
                <a:schemeClr val="tx1"/>
              </a:solidFill>
            </a:endParaRPr>
          </a:p>
          <a:p>
            <a:pPr algn="ctr"/>
            <a:r>
              <a:rPr lang="en-US" altLang="en-US" sz="2200" dirty="0">
                <a:solidFill>
                  <a:schemeClr val="tx1"/>
                </a:solidFill>
              </a:rPr>
              <a:t> </a:t>
            </a:r>
            <a:endParaRPr lang="en-US" altLang="en-US" sz="2200" dirty="0">
              <a:solidFill>
                <a:schemeClr val="tx1"/>
              </a:solidFill>
            </a:endParaRPr>
          </a:p>
          <a:p>
            <a:pPr algn="just"/>
            <a:r>
              <a:rPr lang="en-US" altLang="en-US" sz="2200" dirty="0">
                <a:solidFill>
                  <a:schemeClr val="tx1"/>
                </a:solidFill>
              </a:rPr>
              <a:t>Direksi bertanggung jawab secara pribadi jika:</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Bertindak melampaui kewenangan</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Sengaja merugikan perseroan/kreditor</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Tidak membuat pembukuan</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Menyalahgunakan aset perusahaan</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Lalai hingga PT pailit</a:t>
            </a:r>
            <a:endParaRPr lang="en-US" altLang="en-US" sz="2200" dirty="0">
              <a:solidFill>
                <a:schemeClr val="tx1"/>
              </a:solidFill>
            </a:endParaRPr>
          </a:p>
          <a:p>
            <a:pPr algn="just"/>
            <a:endParaRPr lang="en-US" altLang="en-US" sz="2200" dirty="0">
              <a:solidFill>
                <a:schemeClr val="tx1"/>
              </a:solidFill>
            </a:endParaRPr>
          </a:p>
          <a:p>
            <a:pPr algn="just"/>
            <a:r>
              <a:rPr lang="en-US" altLang="en-US" sz="2200" dirty="0">
                <a:solidFill>
                  <a:schemeClr val="tx1"/>
                </a:solidFill>
              </a:rPr>
              <a:t>Business Judgment Rule:</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Direksi tidak bisa dipidana/siperdata jika keputusan sudah diambil:</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Dengan itikad baik</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Berdasarkan informasi memadai</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Tanpa konflik kepentingan</a:t>
            </a:r>
            <a:endParaRPr lang="en-US" altLang="en-US" sz="2200" dirty="0">
              <a:solidFill>
                <a:schemeClr val="tx1"/>
              </a:solidFill>
            </a:endParaRPr>
          </a:p>
        </p:txBody>
      </p:sp>
    </p:spTree>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460" y="549910"/>
            <a:ext cx="8712835" cy="5680710"/>
          </a:xfrm>
        </p:spPr>
        <p:txBody>
          <a:bodyPr>
            <a:noAutofit/>
          </a:bodyPr>
          <a:lstStyle/>
          <a:p>
            <a:pPr algn="ctr"/>
            <a:r>
              <a:rPr lang="en-US" altLang="en-US" sz="2200" dirty="0">
                <a:solidFill>
                  <a:schemeClr val="tx1"/>
                </a:solidFill>
              </a:rPr>
              <a:t>Tanggung Jawab Komisaris </a:t>
            </a:r>
            <a:endParaRPr lang="en-US" altLang="en-US" sz="2200" dirty="0">
              <a:solidFill>
                <a:schemeClr val="tx1"/>
              </a:solidFill>
            </a:endParaRPr>
          </a:p>
          <a:p>
            <a:pPr algn="ctr"/>
            <a:endParaRPr lang="en-US" altLang="en-US" sz="2200" dirty="0">
              <a:solidFill>
                <a:schemeClr val="tx1"/>
              </a:solidFill>
            </a:endParaRPr>
          </a:p>
          <a:p>
            <a:pPr algn="just"/>
            <a:r>
              <a:rPr lang="en-US" altLang="en-US" sz="2200" dirty="0">
                <a:solidFill>
                  <a:schemeClr val="tx1"/>
                </a:solidFill>
              </a:rPr>
              <a:t>Komisaris dapat dimintai tanggung jawab jika:</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Lalai melakukan pengawasan</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Membiarkan direksi melakukan tindakan melawan hukum</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Tidak bertindak padahal mengetahui pelanggaran</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Ikut serta dalam tindakan yang merugikan PT</a:t>
            </a:r>
            <a:endParaRPr lang="en-US" altLang="en-US" sz="2200" dirty="0">
              <a:solidFill>
                <a:schemeClr val="tx1"/>
              </a:solidFill>
            </a:endParaRPr>
          </a:p>
          <a:p>
            <a:pPr algn="just"/>
            <a:endParaRPr lang="en-US" altLang="en-US" sz="2200" dirty="0">
              <a:solidFill>
                <a:schemeClr val="tx1"/>
              </a:solidFill>
            </a:endParaRPr>
          </a:p>
          <a:p>
            <a:pPr algn="just"/>
            <a:r>
              <a:rPr lang="en-US" altLang="en-US" sz="2200" dirty="0">
                <a:solidFill>
                  <a:schemeClr val="tx1"/>
                </a:solidFill>
              </a:rPr>
              <a:t>Dalam PT Tbk:</a:t>
            </a:r>
            <a:endParaRPr lang="en-US" altLang="en-US" sz="2200" dirty="0">
              <a:solidFill>
                <a:schemeClr val="tx1"/>
              </a:solidFill>
            </a:endParaRPr>
          </a:p>
          <a:p>
            <a:pPr algn="just"/>
            <a:r>
              <a:rPr lang="en-US" altLang="en-US" sz="2200" dirty="0">
                <a:solidFill>
                  <a:schemeClr val="tx1"/>
                </a:solidFill>
              </a:rPr>
              <a:t>Komisaris wajib membentuk:</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Komite Audit</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Komite Nominasi &amp; Remunerasi</a:t>
            </a:r>
            <a:endParaRPr lang="en-US" altLang="en-US" sz="2200" dirty="0">
              <a:solidFill>
                <a:schemeClr val="tx1"/>
              </a:solidFill>
            </a:endParaRPr>
          </a:p>
        </p:txBody>
      </p:sp>
    </p:spTree>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460" y="549910"/>
            <a:ext cx="8712835" cy="5680710"/>
          </a:xfrm>
        </p:spPr>
        <p:txBody>
          <a:bodyPr>
            <a:noAutofit/>
          </a:bodyPr>
          <a:lstStyle/>
          <a:p>
            <a:pPr algn="ctr"/>
            <a:r>
              <a:rPr lang="en-US" altLang="en-US" sz="2200" dirty="0">
                <a:solidFill>
                  <a:schemeClr val="tx1"/>
                </a:solidFill>
              </a:rPr>
              <a:t>Koordinasi Organ PT: Model Check &amp; Balance</a:t>
            </a:r>
            <a:endParaRPr lang="en-US" altLang="en-US" sz="2200" dirty="0">
              <a:solidFill>
                <a:schemeClr val="tx1"/>
              </a:solidFill>
            </a:endParaRPr>
          </a:p>
          <a:p>
            <a:pPr algn="just"/>
            <a:endParaRPr lang="en-US" altLang="en-US" sz="2200" dirty="0">
              <a:solidFill>
                <a:schemeClr val="tx1"/>
              </a:solidFill>
            </a:endParaRPr>
          </a:p>
          <a:p>
            <a:pPr algn="just"/>
            <a:r>
              <a:rPr lang="en-US" altLang="en-US" sz="2200" dirty="0">
                <a:solidFill>
                  <a:schemeClr val="tx1"/>
                </a:solidFill>
              </a:rPr>
              <a:t>Hubungan organ PT harus:</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Sinergis</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Tidak saling mendominasi</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Mengikuti pola check &amp; balance</a:t>
            </a:r>
            <a:endParaRPr lang="en-US" altLang="en-US" sz="2200" dirty="0">
              <a:solidFill>
                <a:schemeClr val="tx1"/>
              </a:solidFill>
            </a:endParaRPr>
          </a:p>
          <a:p>
            <a:pPr algn="just"/>
            <a:endParaRPr lang="en-US" altLang="en-US" sz="2200" dirty="0">
              <a:solidFill>
                <a:schemeClr val="tx1"/>
              </a:solidFill>
            </a:endParaRPr>
          </a:p>
          <a:p>
            <a:pPr algn="just"/>
            <a:r>
              <a:rPr lang="en-US" altLang="en-US" sz="2200" dirty="0">
                <a:solidFill>
                  <a:schemeClr val="tx1"/>
                </a:solidFill>
              </a:rPr>
              <a:t>Relasi:</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RUPS mengawasi organ lain</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Komisaris mengawasi direksi</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Direksi mengelola perseroan</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Semua organ bekerja demi kepentingan perseroan, bukan kepentingan pribadi</a:t>
            </a:r>
            <a:endParaRPr lang="en-US" altLang="en-US" sz="2200" dirty="0">
              <a:solidFill>
                <a:schemeClr val="tx1"/>
              </a:solidFill>
            </a:endParaRPr>
          </a:p>
        </p:txBody>
      </p:sp>
    </p:spTree>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460" y="549910"/>
            <a:ext cx="8712835" cy="5680710"/>
          </a:xfrm>
        </p:spPr>
        <p:txBody>
          <a:bodyPr>
            <a:noAutofit/>
          </a:bodyPr>
          <a:lstStyle/>
          <a:p>
            <a:pPr algn="ctr"/>
            <a:r>
              <a:rPr lang="en-US" altLang="en-US" sz="2200" dirty="0">
                <a:solidFill>
                  <a:schemeClr val="tx1"/>
                </a:solidFill>
              </a:rPr>
              <a:t>Hak &amp; Kewajiban Pemegang Saham </a:t>
            </a:r>
            <a:endParaRPr lang="en-US" altLang="en-US" sz="2200" dirty="0">
              <a:solidFill>
                <a:schemeClr val="tx1"/>
              </a:solidFill>
            </a:endParaRPr>
          </a:p>
          <a:p>
            <a:pPr algn="just"/>
            <a:r>
              <a:rPr lang="en-US" altLang="en-US" sz="2200" dirty="0">
                <a:solidFill>
                  <a:schemeClr val="tx1"/>
                </a:solidFill>
              </a:rPr>
              <a:t>Hak:</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Meminta RUPS</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Meminta pemeriksaan pengadilan</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Menggugat direksi &amp; komisaris</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Meminta pembatalan RUPS</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Mendapat dividen</a:t>
            </a:r>
            <a:endParaRPr lang="en-US" altLang="en-US" sz="2200" dirty="0">
              <a:solidFill>
                <a:schemeClr val="tx1"/>
              </a:solidFill>
            </a:endParaRPr>
          </a:p>
          <a:p>
            <a:pPr algn="just"/>
            <a:endParaRPr lang="en-US" altLang="en-US" sz="2200" dirty="0">
              <a:solidFill>
                <a:schemeClr val="tx1"/>
              </a:solidFill>
            </a:endParaRPr>
          </a:p>
          <a:p>
            <a:pPr algn="just"/>
            <a:r>
              <a:rPr lang="en-US" altLang="en-US" sz="2200" dirty="0">
                <a:solidFill>
                  <a:schemeClr val="tx1"/>
                </a:solidFill>
              </a:rPr>
              <a:t>Kewajiban:</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Menyetor modal</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Menjaga kerahasiaan informasi</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Patuh pada AD &amp; UU</a:t>
            </a:r>
            <a:endParaRPr lang="en-US" altLang="en-US" sz="2200" dirty="0">
              <a:solidFill>
                <a:schemeClr val="tx1"/>
              </a:solidFill>
            </a:endParaRPr>
          </a:p>
        </p:txBody>
      </p:sp>
    </p:spTree>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93370" y="549275"/>
            <a:ext cx="8427720" cy="5472430"/>
          </a:xfrm>
        </p:spPr>
        <p:txBody>
          <a:bodyPr>
            <a:normAutofit fontScale="70000"/>
          </a:bodyPr>
          <a:lstStyle/>
          <a:p>
            <a:pPr algn="ctr"/>
            <a:r>
              <a:rPr lang="en-US" altLang="en-US" sz="3000" dirty="0">
                <a:solidFill>
                  <a:schemeClr val="tx1"/>
                </a:solidFill>
              </a:rPr>
              <a:t>Pendirian PT</a:t>
            </a:r>
            <a:endParaRPr lang="en-US" altLang="en-US" sz="3000" dirty="0">
              <a:solidFill>
                <a:schemeClr val="tx1"/>
              </a:solidFill>
            </a:endParaRPr>
          </a:p>
          <a:p>
            <a:pPr algn="ctr"/>
            <a:endParaRPr lang="en-US" altLang="en-US" sz="3000" dirty="0">
              <a:solidFill>
                <a:schemeClr val="tx1"/>
              </a:solidFill>
            </a:endParaRPr>
          </a:p>
          <a:p>
            <a:pPr marL="228600" indent="-228600" algn="just">
              <a:buAutoNum type="arabicPeriod"/>
            </a:pPr>
            <a:r>
              <a:rPr lang="en-US" altLang="en-US" sz="3000" dirty="0">
                <a:solidFill>
                  <a:schemeClr val="tx1"/>
                </a:solidFill>
              </a:rPr>
              <a:t>Menentukan nama</a:t>
            </a:r>
            <a:endParaRPr lang="en-US" altLang="en-US" sz="3000" dirty="0">
              <a:solidFill>
                <a:schemeClr val="tx1"/>
              </a:solidFill>
            </a:endParaRPr>
          </a:p>
          <a:p>
            <a:pPr marL="228600" indent="-228600" algn="just">
              <a:buAutoNum type="arabicPeriod"/>
            </a:pPr>
            <a:r>
              <a:rPr lang="en-US" altLang="en-US" sz="3000" dirty="0">
                <a:solidFill>
                  <a:schemeClr val="tx1"/>
                </a:solidFill>
              </a:rPr>
              <a:t>Menentukan pendiri</a:t>
            </a:r>
            <a:endParaRPr lang="en-US" altLang="en-US" sz="3000" dirty="0">
              <a:solidFill>
                <a:schemeClr val="tx1"/>
              </a:solidFill>
            </a:endParaRPr>
          </a:p>
          <a:p>
            <a:pPr marL="228600" indent="-228600" algn="just">
              <a:buAutoNum type="arabicPeriod"/>
            </a:pPr>
            <a:r>
              <a:rPr lang="en-US" altLang="en-US" sz="3000" dirty="0">
                <a:solidFill>
                  <a:schemeClr val="tx1"/>
                </a:solidFill>
              </a:rPr>
              <a:t>Menyusun Anggaran Dasar</a:t>
            </a:r>
            <a:endParaRPr lang="en-US" altLang="en-US" sz="3000" dirty="0">
              <a:solidFill>
                <a:schemeClr val="tx1"/>
              </a:solidFill>
            </a:endParaRPr>
          </a:p>
          <a:p>
            <a:pPr marL="228600" indent="-228600" algn="just">
              <a:buAutoNum type="arabicPeriod"/>
            </a:pPr>
            <a:r>
              <a:rPr lang="en-US" altLang="en-US" sz="3000" dirty="0">
                <a:solidFill>
                  <a:schemeClr val="tx1"/>
                </a:solidFill>
              </a:rPr>
              <a:t>Pembuatan akta di hadapan notaris</a:t>
            </a:r>
            <a:endParaRPr lang="en-US" altLang="en-US" sz="3000" dirty="0">
              <a:solidFill>
                <a:schemeClr val="tx1"/>
              </a:solidFill>
            </a:endParaRPr>
          </a:p>
          <a:p>
            <a:pPr marL="228600" indent="-228600" algn="just">
              <a:buAutoNum type="arabicPeriod"/>
            </a:pPr>
            <a:r>
              <a:rPr lang="en-US" altLang="en-US" sz="3000" dirty="0">
                <a:solidFill>
                  <a:schemeClr val="tx1"/>
                </a:solidFill>
              </a:rPr>
              <a:t>Pendaftaran ke Menteri</a:t>
            </a:r>
            <a:endParaRPr lang="en-US" altLang="en-US" sz="3000" dirty="0">
              <a:solidFill>
                <a:schemeClr val="tx1"/>
              </a:solidFill>
            </a:endParaRPr>
          </a:p>
          <a:p>
            <a:pPr marL="228600" indent="-228600" algn="just">
              <a:buAutoNum type="arabicPeriod"/>
            </a:pPr>
            <a:r>
              <a:rPr lang="en-US" altLang="en-US" sz="3000" dirty="0">
                <a:solidFill>
                  <a:schemeClr val="tx1"/>
                </a:solidFill>
              </a:rPr>
              <a:t>Pengesahan badan hukum</a:t>
            </a:r>
            <a:endParaRPr lang="en-US" altLang="en-US" sz="3000" dirty="0">
              <a:solidFill>
                <a:schemeClr val="tx1"/>
              </a:solidFill>
            </a:endParaRPr>
          </a:p>
          <a:p>
            <a:pPr marL="228600" indent="-228600" algn="just">
              <a:buAutoNum type="arabicPeriod"/>
            </a:pPr>
            <a:r>
              <a:rPr lang="en-US" altLang="en-US" sz="3000" dirty="0">
                <a:solidFill>
                  <a:schemeClr val="tx1"/>
                </a:solidFill>
              </a:rPr>
              <a:t>Penerbitan NIB (melalui OSS)</a:t>
            </a:r>
            <a:endParaRPr lang="en-US" altLang="en-US" sz="3000" dirty="0">
              <a:solidFill>
                <a:schemeClr val="tx1"/>
              </a:solidFill>
            </a:endParaRPr>
          </a:p>
          <a:p>
            <a:pPr marL="228600" indent="-228600" algn="just">
              <a:buAutoNum type="arabicPeriod"/>
            </a:pPr>
            <a:r>
              <a:rPr lang="en-US" altLang="en-US" sz="3000" dirty="0">
                <a:solidFill>
                  <a:schemeClr val="tx1"/>
                </a:solidFill>
              </a:rPr>
              <a:t>Mengurus izin operasional khusus</a:t>
            </a:r>
            <a:endParaRPr lang="en-US" altLang="en-US" sz="3000" dirty="0">
              <a:solidFill>
                <a:schemeClr val="tx1"/>
              </a:solidFill>
            </a:endParaRPr>
          </a:p>
          <a:p>
            <a:pPr marL="228600" indent="-228600" algn="just">
              <a:buAutoNum type="arabicPeriod"/>
            </a:pPr>
            <a:r>
              <a:rPr lang="en-US" altLang="en-US" sz="3000" dirty="0">
                <a:solidFill>
                  <a:schemeClr val="tx1"/>
                </a:solidFill>
              </a:rPr>
              <a:t>Pembukaan rekening &amp; setoran modal</a:t>
            </a:r>
            <a:endParaRPr lang="en-US" altLang="en-US" sz="3000" dirty="0">
              <a:solidFill>
                <a:schemeClr val="tx1"/>
              </a:solidFill>
            </a:endParaRPr>
          </a:p>
          <a:p>
            <a:pPr marL="228600" indent="-228600" algn="just">
              <a:buAutoNum type="arabicPeriod"/>
            </a:pPr>
            <a:r>
              <a:rPr lang="en-US" altLang="en-US" sz="3000" dirty="0">
                <a:solidFill>
                  <a:schemeClr val="tx1"/>
                </a:solidFill>
              </a:rPr>
              <a:t>NPWP perusahaan</a:t>
            </a:r>
            <a:endParaRPr lang="en-US" altLang="en-US" sz="3000" dirty="0">
              <a:solidFill>
                <a:schemeClr val="tx1"/>
              </a:solidFill>
            </a:endParaRPr>
          </a:p>
          <a:p>
            <a:pPr algn="just"/>
            <a:endParaRPr lang="en-US" altLang="en-US" sz="3000" dirty="0">
              <a:solidFill>
                <a:schemeClr val="tx1"/>
              </a:solidFill>
            </a:endParaRPr>
          </a:p>
          <a:p>
            <a:pPr algn="just"/>
            <a:r>
              <a:rPr lang="en-US" altLang="en-US" sz="3000" dirty="0">
                <a:solidFill>
                  <a:schemeClr val="tx1"/>
                </a:solidFill>
              </a:rPr>
              <a:t>PT baru lahir sebagai subjek hukum setelah keluar SK Kemenkumham.</a:t>
            </a:r>
            <a:endParaRPr lang="en-US" altLang="en-US" sz="3000" dirty="0">
              <a:solidFill>
                <a:schemeClr val="tx1"/>
              </a:solidFill>
            </a:endParaRPr>
          </a:p>
        </p:txBody>
      </p:sp>
    </p:spTree>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95275" y="477520"/>
            <a:ext cx="8524875" cy="5829935"/>
          </a:xfrm>
        </p:spPr>
        <p:txBody>
          <a:bodyPr>
            <a:noAutofit/>
          </a:bodyPr>
          <a:lstStyle/>
          <a:p>
            <a:pPr algn="ctr"/>
            <a:r>
              <a:rPr lang="en-US" altLang="en-US" sz="2000" dirty="0">
                <a:solidFill>
                  <a:schemeClr val="tx1"/>
                </a:solidFill>
              </a:rPr>
              <a:t>Perubahan AD </a:t>
            </a:r>
            <a:endParaRPr lang="en-US" altLang="en-US" sz="2000" dirty="0">
              <a:solidFill>
                <a:schemeClr val="tx1"/>
              </a:solidFill>
            </a:endParaRPr>
          </a:p>
          <a:p>
            <a:pPr algn="just"/>
            <a:endParaRPr lang="en-US" altLang="en-US" sz="2000" dirty="0">
              <a:solidFill>
                <a:schemeClr val="tx1"/>
              </a:solidFill>
            </a:endParaRPr>
          </a:p>
          <a:p>
            <a:pPr algn="just"/>
            <a:r>
              <a:rPr lang="en-US" altLang="en-US" sz="2000" dirty="0">
                <a:solidFill>
                  <a:schemeClr val="tx1"/>
                </a:solidFill>
              </a:rPr>
              <a:t>Perubahan AD dapat mencakup:</a:t>
            </a:r>
            <a:endParaRPr lang="en-US" altLang="en-US" sz="2000" dirty="0">
              <a:solidFill>
                <a:schemeClr val="tx1"/>
              </a:solidFill>
            </a:endParaRPr>
          </a:p>
          <a:p>
            <a:pPr marL="171450" indent="-171450" algn="just">
              <a:buFont typeface="Arial" panose="020B0604020202020204" pitchFamily="34" charset="0"/>
              <a:buChar char="•"/>
            </a:pPr>
            <a:r>
              <a:rPr lang="en-US" altLang="en-US" sz="2000" dirty="0">
                <a:solidFill>
                  <a:schemeClr val="tx1"/>
                </a:solidFill>
              </a:rPr>
              <a:t>Nama PT</a:t>
            </a:r>
            <a:endParaRPr lang="en-US" altLang="en-US" sz="2000" dirty="0">
              <a:solidFill>
                <a:schemeClr val="tx1"/>
              </a:solidFill>
            </a:endParaRPr>
          </a:p>
          <a:p>
            <a:pPr marL="171450" indent="-171450" algn="just">
              <a:buFont typeface="Arial" panose="020B0604020202020204" pitchFamily="34" charset="0"/>
              <a:buChar char="•"/>
            </a:pPr>
            <a:r>
              <a:rPr lang="en-US" altLang="en-US" sz="2000" dirty="0">
                <a:solidFill>
                  <a:schemeClr val="tx1"/>
                </a:solidFill>
              </a:rPr>
              <a:t>Kedudukan</a:t>
            </a:r>
            <a:endParaRPr lang="en-US" altLang="en-US" sz="2000" dirty="0">
              <a:solidFill>
                <a:schemeClr val="tx1"/>
              </a:solidFill>
            </a:endParaRPr>
          </a:p>
          <a:p>
            <a:pPr marL="171450" indent="-171450" algn="just">
              <a:buFont typeface="Arial" panose="020B0604020202020204" pitchFamily="34" charset="0"/>
              <a:buChar char="•"/>
            </a:pPr>
            <a:r>
              <a:rPr lang="en-US" altLang="en-US" sz="2000" dirty="0">
                <a:solidFill>
                  <a:schemeClr val="tx1"/>
                </a:solidFill>
              </a:rPr>
              <a:t>Modal dasar</a:t>
            </a:r>
            <a:endParaRPr lang="en-US" altLang="en-US" sz="2000" dirty="0">
              <a:solidFill>
                <a:schemeClr val="tx1"/>
              </a:solidFill>
            </a:endParaRPr>
          </a:p>
          <a:p>
            <a:pPr marL="171450" indent="-171450" algn="just">
              <a:buFont typeface="Arial" panose="020B0604020202020204" pitchFamily="34" charset="0"/>
              <a:buChar char="•"/>
            </a:pPr>
            <a:r>
              <a:rPr lang="en-US" altLang="en-US" sz="2000" dirty="0">
                <a:solidFill>
                  <a:schemeClr val="tx1"/>
                </a:solidFill>
              </a:rPr>
              <a:t>Maksud &amp; tujuan</a:t>
            </a:r>
            <a:endParaRPr lang="en-US" altLang="en-US" sz="2000" dirty="0">
              <a:solidFill>
                <a:schemeClr val="tx1"/>
              </a:solidFill>
            </a:endParaRPr>
          </a:p>
          <a:p>
            <a:pPr marL="171450" indent="-171450" algn="just">
              <a:buFont typeface="Arial" panose="020B0604020202020204" pitchFamily="34" charset="0"/>
              <a:buChar char="•"/>
            </a:pPr>
            <a:r>
              <a:rPr lang="en-US" altLang="en-US" sz="2000" dirty="0">
                <a:solidFill>
                  <a:schemeClr val="tx1"/>
                </a:solidFill>
              </a:rPr>
              <a:t>Struktur saham</a:t>
            </a:r>
            <a:endParaRPr lang="en-US" altLang="en-US" sz="2000" dirty="0">
              <a:solidFill>
                <a:schemeClr val="tx1"/>
              </a:solidFill>
            </a:endParaRPr>
          </a:p>
          <a:p>
            <a:pPr marL="171450" indent="-171450" algn="just">
              <a:buFont typeface="Arial" panose="020B0604020202020204" pitchFamily="34" charset="0"/>
              <a:buChar char="•"/>
            </a:pPr>
            <a:r>
              <a:rPr lang="en-US" altLang="en-US" sz="2000" dirty="0">
                <a:solidFill>
                  <a:schemeClr val="tx1"/>
                </a:solidFill>
              </a:rPr>
              <a:t>Hak istimewa</a:t>
            </a:r>
            <a:endParaRPr lang="en-US" altLang="en-US" sz="2000" dirty="0">
              <a:solidFill>
                <a:schemeClr val="tx1"/>
              </a:solidFill>
            </a:endParaRPr>
          </a:p>
          <a:p>
            <a:pPr marL="171450" indent="-171450" algn="just">
              <a:buFont typeface="Arial" panose="020B0604020202020204" pitchFamily="34" charset="0"/>
              <a:buChar char="•"/>
            </a:pPr>
            <a:r>
              <a:rPr lang="en-US" altLang="en-US" sz="2000" dirty="0">
                <a:solidFill>
                  <a:schemeClr val="tx1"/>
                </a:solidFill>
              </a:rPr>
              <a:t>Organ perusahaan</a:t>
            </a:r>
            <a:endParaRPr lang="en-US" altLang="en-US" sz="2000" dirty="0">
              <a:solidFill>
                <a:schemeClr val="tx1"/>
              </a:solidFill>
            </a:endParaRPr>
          </a:p>
          <a:p>
            <a:pPr algn="just"/>
            <a:endParaRPr lang="en-US" altLang="en-US" sz="2000" dirty="0">
              <a:solidFill>
                <a:schemeClr val="tx1"/>
              </a:solidFill>
            </a:endParaRPr>
          </a:p>
          <a:p>
            <a:pPr algn="just"/>
            <a:r>
              <a:rPr lang="en-US" altLang="en-US" sz="2000" dirty="0">
                <a:solidFill>
                  <a:schemeClr val="tx1"/>
                </a:solidFill>
              </a:rPr>
              <a:t>Perubahan AD tertentu wajib mendapat persetujuan Menteri, misalnya:</a:t>
            </a:r>
            <a:endParaRPr lang="en-US" altLang="en-US" sz="2000" dirty="0">
              <a:solidFill>
                <a:schemeClr val="tx1"/>
              </a:solidFill>
            </a:endParaRPr>
          </a:p>
          <a:p>
            <a:pPr marL="285750" indent="-285750" algn="just">
              <a:buFont typeface="Arial" panose="020B0604020202020204" pitchFamily="34" charset="0"/>
              <a:buChar char="•"/>
            </a:pPr>
            <a:r>
              <a:rPr lang="en-US" altLang="en-US" sz="2000" dirty="0">
                <a:solidFill>
                  <a:schemeClr val="tx1"/>
                </a:solidFill>
              </a:rPr>
              <a:t>Nama</a:t>
            </a:r>
            <a:endParaRPr lang="en-US" altLang="en-US" sz="2000" dirty="0">
              <a:solidFill>
                <a:schemeClr val="tx1"/>
              </a:solidFill>
            </a:endParaRPr>
          </a:p>
          <a:p>
            <a:pPr marL="285750" indent="-285750" algn="just">
              <a:buFont typeface="Arial" panose="020B0604020202020204" pitchFamily="34" charset="0"/>
              <a:buChar char="•"/>
            </a:pPr>
            <a:r>
              <a:rPr lang="en-US" altLang="en-US" sz="2000" dirty="0">
                <a:solidFill>
                  <a:schemeClr val="tx1"/>
                </a:solidFill>
              </a:rPr>
              <a:t>Kedudukan</a:t>
            </a:r>
            <a:endParaRPr lang="en-US" altLang="en-US" sz="2000" dirty="0">
              <a:solidFill>
                <a:schemeClr val="tx1"/>
              </a:solidFill>
            </a:endParaRPr>
          </a:p>
          <a:p>
            <a:pPr marL="285750" indent="-285750" algn="just">
              <a:buFont typeface="Arial" panose="020B0604020202020204" pitchFamily="34" charset="0"/>
              <a:buChar char="•"/>
            </a:pPr>
            <a:r>
              <a:rPr lang="en-US" altLang="en-US" sz="2000" dirty="0">
                <a:solidFill>
                  <a:schemeClr val="tx1"/>
                </a:solidFill>
              </a:rPr>
              <a:t>Maksud &amp; tujuan</a:t>
            </a:r>
            <a:endParaRPr lang="en-US" altLang="en-US" sz="2000" dirty="0">
              <a:solidFill>
                <a:schemeClr val="tx1"/>
              </a:solidFill>
            </a:endParaRPr>
          </a:p>
          <a:p>
            <a:pPr marL="285750" indent="-285750" algn="just">
              <a:buFont typeface="Arial" panose="020B0604020202020204" pitchFamily="34" charset="0"/>
              <a:buChar char="•"/>
            </a:pPr>
            <a:r>
              <a:rPr lang="en-US" altLang="en-US" sz="2000" dirty="0">
                <a:solidFill>
                  <a:schemeClr val="tx1"/>
                </a:solidFill>
              </a:rPr>
              <a:t>Modal dasar</a:t>
            </a:r>
            <a:endParaRPr lang="en-US" altLang="en-US" sz="2000" dirty="0">
              <a:solidFill>
                <a:schemeClr val="tx1"/>
              </a:solidFill>
            </a:endParaRPr>
          </a:p>
        </p:txBody>
      </p:sp>
    </p:spTree>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79705" y="620395"/>
            <a:ext cx="8731885" cy="5400675"/>
          </a:xfrm>
        </p:spPr>
        <p:txBody>
          <a:bodyPr>
            <a:noAutofit/>
          </a:bodyPr>
          <a:lstStyle/>
          <a:p>
            <a:pPr algn="ctr"/>
            <a:r>
              <a:rPr lang="en-US" altLang="en-US" sz="2200" dirty="0">
                <a:solidFill>
                  <a:schemeClr val="tx1"/>
                </a:solidFill>
              </a:rPr>
              <a:t>Pembubaran PT </a:t>
            </a:r>
            <a:endParaRPr lang="en-US" altLang="en-US" sz="2200" dirty="0">
              <a:solidFill>
                <a:schemeClr val="tx1"/>
              </a:solidFill>
            </a:endParaRPr>
          </a:p>
          <a:p>
            <a:pPr algn="just"/>
            <a:endParaRPr lang="en-US" altLang="en-US" sz="2200" dirty="0">
              <a:solidFill>
                <a:schemeClr val="tx1"/>
              </a:solidFill>
            </a:endParaRPr>
          </a:p>
          <a:p>
            <a:pPr algn="just"/>
            <a:r>
              <a:rPr lang="en-US" altLang="en-US" sz="2200" dirty="0">
                <a:solidFill>
                  <a:schemeClr val="tx1"/>
                </a:solidFill>
              </a:rPr>
              <a:t>PT dapat bubar karena:</a:t>
            </a:r>
            <a:endParaRPr lang="en-US" altLang="en-US" sz="2200" dirty="0">
              <a:solidFill>
                <a:schemeClr val="tx1"/>
              </a:solidFill>
            </a:endParaRPr>
          </a:p>
          <a:p>
            <a:pPr marL="342900" indent="-342900" algn="just">
              <a:buAutoNum type="arabicPeriod"/>
            </a:pPr>
            <a:r>
              <a:rPr lang="en-US" altLang="en-US" sz="2200" dirty="0">
                <a:solidFill>
                  <a:schemeClr val="tx1"/>
                </a:solidFill>
              </a:rPr>
              <a:t>Putusan RUPS</a:t>
            </a:r>
            <a:endParaRPr lang="en-US" altLang="en-US" sz="2200" dirty="0">
              <a:solidFill>
                <a:schemeClr val="tx1"/>
              </a:solidFill>
            </a:endParaRPr>
          </a:p>
          <a:p>
            <a:pPr marL="342900" indent="-342900" algn="just">
              <a:buAutoNum type="arabicPeriod"/>
            </a:pPr>
            <a:r>
              <a:rPr lang="en-US" altLang="en-US" sz="2200" dirty="0">
                <a:solidFill>
                  <a:schemeClr val="tx1"/>
                </a:solidFill>
              </a:rPr>
              <a:t>Tujuan perusahaan tercapai</a:t>
            </a:r>
            <a:endParaRPr lang="en-US" altLang="en-US" sz="2200" dirty="0">
              <a:solidFill>
                <a:schemeClr val="tx1"/>
              </a:solidFill>
            </a:endParaRPr>
          </a:p>
          <a:p>
            <a:pPr marL="342900" indent="-342900" algn="just">
              <a:buAutoNum type="arabicPeriod"/>
            </a:pPr>
            <a:r>
              <a:rPr lang="en-US" altLang="en-US" sz="2200" dirty="0">
                <a:solidFill>
                  <a:schemeClr val="tx1"/>
                </a:solidFill>
              </a:rPr>
              <a:t>Waktu berdiri habis</a:t>
            </a:r>
            <a:endParaRPr lang="en-US" altLang="en-US" sz="2200" dirty="0">
              <a:solidFill>
                <a:schemeClr val="tx1"/>
              </a:solidFill>
            </a:endParaRPr>
          </a:p>
          <a:p>
            <a:pPr marL="342900" indent="-342900" algn="just">
              <a:buAutoNum type="arabicPeriod"/>
            </a:pPr>
            <a:r>
              <a:rPr lang="en-US" altLang="en-US" sz="2200" dirty="0">
                <a:solidFill>
                  <a:schemeClr val="tx1"/>
                </a:solidFill>
              </a:rPr>
              <a:t>Kepailitan</a:t>
            </a:r>
            <a:endParaRPr lang="en-US" altLang="en-US" sz="2200" dirty="0">
              <a:solidFill>
                <a:schemeClr val="tx1"/>
              </a:solidFill>
            </a:endParaRPr>
          </a:p>
          <a:p>
            <a:pPr marL="342900" indent="-342900" algn="just">
              <a:buAutoNum type="arabicPeriod"/>
            </a:pPr>
            <a:r>
              <a:rPr lang="en-US" altLang="en-US" sz="2200" dirty="0">
                <a:solidFill>
                  <a:schemeClr val="tx1"/>
                </a:solidFill>
              </a:rPr>
              <a:t>Dicabut izin usahanya</a:t>
            </a:r>
            <a:endParaRPr lang="en-US" altLang="en-US" sz="2200" dirty="0">
              <a:solidFill>
                <a:schemeClr val="tx1"/>
              </a:solidFill>
            </a:endParaRPr>
          </a:p>
          <a:p>
            <a:pPr marL="342900" indent="-342900" algn="just">
              <a:buAutoNum type="arabicPeriod"/>
            </a:pPr>
            <a:r>
              <a:rPr lang="en-US" altLang="en-US" sz="2200" dirty="0">
                <a:solidFill>
                  <a:schemeClr val="tx1"/>
                </a:solidFill>
              </a:rPr>
              <a:t>Putusan pengadilan</a:t>
            </a:r>
            <a:endParaRPr lang="en-US" altLang="en-US" sz="2200" dirty="0">
              <a:solidFill>
                <a:schemeClr val="tx1"/>
              </a:solidFill>
            </a:endParaRPr>
          </a:p>
          <a:p>
            <a:pPr marL="342900" indent="-342900" algn="just">
              <a:buAutoNum type="arabicPeriod"/>
            </a:pPr>
            <a:r>
              <a:rPr lang="en-US" altLang="en-US" sz="2200" dirty="0">
                <a:solidFill>
                  <a:schemeClr val="tx1"/>
                </a:solidFill>
              </a:rPr>
              <a:t>Pembatalan SK pengesahan</a:t>
            </a:r>
            <a:endParaRPr lang="en-US" altLang="en-US" sz="2200" dirty="0">
              <a:solidFill>
                <a:schemeClr val="tx1"/>
              </a:solidFill>
            </a:endParaRPr>
          </a:p>
          <a:p>
            <a:pPr algn="just"/>
            <a:endParaRPr lang="en-US" altLang="en-US" sz="2200" dirty="0">
              <a:solidFill>
                <a:schemeClr val="tx1"/>
              </a:solidFill>
            </a:endParaRPr>
          </a:p>
          <a:p>
            <a:pPr algn="just"/>
            <a:r>
              <a:rPr lang="en-US" altLang="en-US" sz="2200" dirty="0">
                <a:solidFill>
                  <a:schemeClr val="tx1"/>
                </a:solidFill>
              </a:rPr>
              <a:t>Pembubaran memasuki fase likuidasi, bukan langsung hilang badan hukumnya.</a:t>
            </a:r>
            <a:endParaRPr lang="en-US" altLang="en-US" sz="2200" dirty="0">
              <a:solidFill>
                <a:schemeClr val="tx1"/>
              </a:solidFill>
            </a:endParaRPr>
          </a:p>
        </p:txBody>
      </p:sp>
    </p:spTree>
  </p:cSld>
  <p:clrMapOvr>
    <a:masterClrMapping/>
  </p:clrMapOvr>
  <p:transition spd="slow">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528" y="620688"/>
            <a:ext cx="8496944" cy="5616624"/>
          </a:xfrm>
        </p:spPr>
        <p:txBody>
          <a:bodyPr>
            <a:normAutofit lnSpcReduction="10000"/>
          </a:bodyPr>
          <a:lstStyle/>
          <a:p>
            <a:pPr algn="ctr"/>
            <a:r>
              <a:rPr lang="en-US" altLang="en-US" sz="2555" dirty="0">
                <a:solidFill>
                  <a:schemeClr val="tx1"/>
                </a:solidFill>
              </a:rPr>
              <a:t>Likuidasi: Tahapan Lengkap</a:t>
            </a:r>
            <a:endParaRPr lang="en-US" altLang="en-US" sz="2555" dirty="0">
              <a:solidFill>
                <a:schemeClr val="tx1"/>
              </a:solidFill>
            </a:endParaRPr>
          </a:p>
          <a:p>
            <a:pPr algn="just"/>
            <a:endParaRPr lang="en-US" altLang="en-US" sz="2555" dirty="0">
              <a:solidFill>
                <a:schemeClr val="tx1"/>
              </a:solidFill>
            </a:endParaRPr>
          </a:p>
          <a:p>
            <a:pPr marL="342900" indent="-342900" algn="just">
              <a:buAutoNum type="arabicPeriod"/>
            </a:pPr>
            <a:r>
              <a:rPr lang="en-US" altLang="en-US" sz="2555" dirty="0">
                <a:solidFill>
                  <a:schemeClr val="tx1"/>
                </a:solidFill>
              </a:rPr>
              <a:t>Pengumuman pembubaran di media</a:t>
            </a:r>
            <a:endParaRPr lang="en-US" altLang="en-US" sz="2555" dirty="0">
              <a:solidFill>
                <a:schemeClr val="tx1"/>
              </a:solidFill>
            </a:endParaRPr>
          </a:p>
          <a:p>
            <a:pPr marL="342900" indent="-342900" algn="just">
              <a:buAutoNum type="arabicPeriod"/>
            </a:pPr>
            <a:r>
              <a:rPr lang="en-US" altLang="en-US" sz="2555" dirty="0">
                <a:solidFill>
                  <a:schemeClr val="tx1"/>
                </a:solidFill>
              </a:rPr>
              <a:t>Pemberitahuan ke Menteri</a:t>
            </a:r>
            <a:endParaRPr lang="en-US" altLang="en-US" sz="2555" dirty="0">
              <a:solidFill>
                <a:schemeClr val="tx1"/>
              </a:solidFill>
            </a:endParaRPr>
          </a:p>
          <a:p>
            <a:pPr marL="342900" indent="-342900" algn="just">
              <a:buAutoNum type="arabicPeriod"/>
            </a:pPr>
            <a:r>
              <a:rPr lang="en-US" altLang="en-US" sz="2555" dirty="0">
                <a:solidFill>
                  <a:schemeClr val="tx1"/>
                </a:solidFill>
              </a:rPr>
              <a:t>Pencatatan aset</a:t>
            </a:r>
            <a:endParaRPr lang="en-US" altLang="en-US" sz="2555" dirty="0">
              <a:solidFill>
                <a:schemeClr val="tx1"/>
              </a:solidFill>
            </a:endParaRPr>
          </a:p>
          <a:p>
            <a:pPr marL="342900" indent="-342900" algn="just">
              <a:buAutoNum type="arabicPeriod"/>
            </a:pPr>
            <a:r>
              <a:rPr lang="en-US" altLang="en-US" sz="2555" dirty="0">
                <a:solidFill>
                  <a:schemeClr val="tx1"/>
                </a:solidFill>
              </a:rPr>
              <a:t>Penjualan aset</a:t>
            </a:r>
            <a:endParaRPr lang="en-US" altLang="en-US" sz="2555" dirty="0">
              <a:solidFill>
                <a:schemeClr val="tx1"/>
              </a:solidFill>
            </a:endParaRPr>
          </a:p>
          <a:p>
            <a:pPr marL="342900" indent="-342900" algn="just">
              <a:buAutoNum type="arabicPeriod"/>
            </a:pPr>
            <a:r>
              <a:rPr lang="en-US" altLang="en-US" sz="2555" dirty="0">
                <a:solidFill>
                  <a:schemeClr val="tx1"/>
                </a:solidFill>
              </a:rPr>
              <a:t>Pembayaran utang sesuai prioritas</a:t>
            </a:r>
            <a:endParaRPr lang="en-US" altLang="en-US" sz="2555" dirty="0">
              <a:solidFill>
                <a:schemeClr val="tx1"/>
              </a:solidFill>
            </a:endParaRPr>
          </a:p>
          <a:p>
            <a:pPr marL="342900" indent="-342900" algn="just">
              <a:buAutoNum type="arabicPeriod"/>
            </a:pPr>
            <a:r>
              <a:rPr lang="en-US" altLang="en-US" sz="2555" dirty="0">
                <a:solidFill>
                  <a:schemeClr val="tx1"/>
                </a:solidFill>
              </a:rPr>
              <a:t>Penyelesaian perikatan</a:t>
            </a:r>
            <a:endParaRPr lang="en-US" altLang="en-US" sz="2555" dirty="0">
              <a:solidFill>
                <a:schemeClr val="tx1"/>
              </a:solidFill>
            </a:endParaRPr>
          </a:p>
          <a:p>
            <a:pPr marL="342900" indent="-342900" algn="just">
              <a:buAutoNum type="arabicPeriod"/>
            </a:pPr>
            <a:r>
              <a:rPr lang="en-US" altLang="en-US" sz="2555" dirty="0">
                <a:solidFill>
                  <a:schemeClr val="tx1"/>
                </a:solidFill>
              </a:rPr>
              <a:t>Pembagian sisa kekayaan</a:t>
            </a:r>
            <a:endParaRPr lang="en-US" altLang="en-US" sz="2555" dirty="0">
              <a:solidFill>
                <a:schemeClr val="tx1"/>
              </a:solidFill>
            </a:endParaRPr>
          </a:p>
          <a:p>
            <a:pPr marL="342900" indent="-342900" algn="just">
              <a:buAutoNum type="arabicPeriod"/>
            </a:pPr>
            <a:r>
              <a:rPr lang="en-US" altLang="en-US" sz="2555" dirty="0">
                <a:solidFill>
                  <a:schemeClr val="tx1"/>
                </a:solidFill>
              </a:rPr>
              <a:t>Pembuatan laporan akhir</a:t>
            </a:r>
            <a:endParaRPr lang="en-US" altLang="en-US" sz="2555" dirty="0">
              <a:solidFill>
                <a:schemeClr val="tx1"/>
              </a:solidFill>
            </a:endParaRPr>
          </a:p>
          <a:p>
            <a:pPr marL="342900" indent="-342900" algn="just">
              <a:buAutoNum type="arabicPeriod"/>
            </a:pPr>
            <a:r>
              <a:rPr lang="en-US" altLang="en-US" sz="2555" dirty="0">
                <a:solidFill>
                  <a:schemeClr val="tx1"/>
                </a:solidFill>
              </a:rPr>
              <a:t>Permohonan penghapusan ke Menteri</a:t>
            </a:r>
            <a:endParaRPr lang="en-US" altLang="en-US" sz="2555" dirty="0">
              <a:solidFill>
                <a:schemeClr val="tx1"/>
              </a:solidFill>
            </a:endParaRPr>
          </a:p>
          <a:p>
            <a:pPr marL="342900" indent="-342900" algn="just">
              <a:buAutoNum type="arabicPeriod"/>
            </a:pPr>
            <a:r>
              <a:rPr lang="en-US" altLang="en-US" sz="2555" dirty="0">
                <a:solidFill>
                  <a:schemeClr val="tx1"/>
                </a:solidFill>
              </a:rPr>
              <a:t>Penghapusan nama PT dari SABH</a:t>
            </a:r>
            <a:endParaRPr lang="en-US" altLang="en-US" sz="2555" dirty="0">
              <a:solidFill>
                <a:schemeClr val="tx1"/>
              </a:solidFill>
            </a:endParaRPr>
          </a:p>
        </p:txBody>
      </p:sp>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215" y="756920"/>
            <a:ext cx="8425180" cy="4881880"/>
          </a:xfrm>
        </p:spPr>
        <p:txBody>
          <a:bodyPr>
            <a:normAutofit fontScale="70000"/>
          </a:bodyPr>
          <a:lstStyle/>
          <a:p>
            <a:pPr algn="ctr"/>
            <a:r>
              <a:rPr lang="en-US" altLang="en-US" dirty="0">
                <a:solidFill>
                  <a:schemeClr val="tx1"/>
                </a:solidFill>
              </a:rPr>
              <a:t>Pengertian Perseroan Terbatas</a:t>
            </a:r>
            <a:endParaRPr lang="en-US" altLang="en-US" dirty="0">
              <a:solidFill>
                <a:schemeClr val="tx1"/>
              </a:solidFill>
            </a:endParaRPr>
          </a:p>
          <a:p>
            <a:pPr algn="just"/>
            <a:endParaRPr lang="en-US" altLang="en-US" dirty="0">
              <a:solidFill>
                <a:schemeClr val="tx1"/>
              </a:solidFill>
            </a:endParaRPr>
          </a:p>
          <a:p>
            <a:pPr marL="285750" indent="-285750" algn="just">
              <a:buFont typeface="Arial" panose="020B0604020202020204" pitchFamily="34" charset="0"/>
              <a:buChar char="•"/>
            </a:pPr>
            <a:r>
              <a:rPr lang="en-US" altLang="en-US" dirty="0">
                <a:solidFill>
                  <a:schemeClr val="tx1"/>
                </a:solidFill>
              </a:rPr>
              <a:t>Perseroan Terbatas adalah badan hukum berbentuk persekutuan modal, didirikan berdasarkan perjanjian, melakukan kegiatan usaha dengan modal yang terbagi atas saham.</a:t>
            </a:r>
            <a:endParaRPr lang="en-US" altLang="en-US" dirty="0">
              <a:solidFill>
                <a:schemeClr val="tx1"/>
              </a:solidFill>
            </a:endParaRPr>
          </a:p>
          <a:p>
            <a:pPr marL="285750" indent="-285750" algn="just">
              <a:buFont typeface="Arial" panose="020B0604020202020204" pitchFamily="34" charset="0"/>
              <a:buChar char="•"/>
            </a:pPr>
            <a:r>
              <a:rPr lang="en-US" altLang="en-US" dirty="0">
                <a:solidFill>
                  <a:schemeClr val="tx1"/>
                </a:solidFill>
              </a:rPr>
              <a:t>Memiliki kepribadian hukum (legal entity) yang terpisah dari pemiliknya.</a:t>
            </a:r>
            <a:endParaRPr lang="en-US" altLang="en-US" dirty="0">
              <a:solidFill>
                <a:schemeClr val="tx1"/>
              </a:solidFill>
            </a:endParaRPr>
          </a:p>
          <a:p>
            <a:pPr marL="285750" indent="-285750" algn="just">
              <a:buFont typeface="Arial" panose="020B0604020202020204" pitchFamily="34" charset="0"/>
              <a:buChar char="•"/>
            </a:pPr>
            <a:r>
              <a:rPr lang="en-US" altLang="en-US" dirty="0">
                <a:solidFill>
                  <a:schemeClr val="tx1"/>
                </a:solidFill>
              </a:rPr>
              <a:t>Kekayaan perusahaan terpisah dari kekayaan pribadi pendiri/pemegang saham.</a:t>
            </a:r>
            <a:endParaRPr lang="en-US" altLang="en-US" dirty="0">
              <a:solidFill>
                <a:schemeClr val="tx1"/>
              </a:solidFill>
            </a:endParaRPr>
          </a:p>
          <a:p>
            <a:pPr marL="285750" indent="-285750" algn="just">
              <a:buFont typeface="Arial" panose="020B0604020202020204" pitchFamily="34" charset="0"/>
              <a:buChar char="•"/>
            </a:pPr>
            <a:r>
              <a:rPr lang="en-US" altLang="en-US" dirty="0">
                <a:solidFill>
                  <a:schemeClr val="tx1"/>
                </a:solidFill>
              </a:rPr>
              <a:t>Memiliki kemampuan bertindak hukum sendiri: memiliki aset, berutang, mengadakan kontrak, menggugat &amp; digugat.</a:t>
            </a:r>
            <a:endParaRPr lang="en-US" altLang="en-US" dirty="0">
              <a:solidFill>
                <a:schemeClr val="tx1"/>
              </a:solidFill>
            </a:endParaRPr>
          </a:p>
          <a:p>
            <a:pPr algn="just"/>
            <a:endParaRPr lang="en-US" altLang="en-US" dirty="0">
              <a:solidFill>
                <a:schemeClr val="tx1"/>
              </a:solidFill>
            </a:endParaRPr>
          </a:p>
          <a:p>
            <a:pPr algn="just"/>
            <a:r>
              <a:rPr lang="en-US" altLang="en-US" dirty="0">
                <a:solidFill>
                  <a:schemeClr val="tx1"/>
                </a:solidFill>
              </a:rPr>
              <a:t>Doktrin Paramita Prananingtyas:</a:t>
            </a:r>
            <a:endParaRPr lang="en-US" altLang="en-US" dirty="0">
              <a:solidFill>
                <a:schemeClr val="tx1"/>
              </a:solidFill>
            </a:endParaRPr>
          </a:p>
          <a:p>
            <a:pPr algn="just"/>
            <a:r>
              <a:rPr lang="en-US" altLang="en-US" dirty="0">
                <a:solidFill>
                  <a:schemeClr val="tx1"/>
                </a:solidFill>
              </a:rPr>
              <a:t>PT adalah bentuk perusahaan modern yang berorientasi pada modal, bukan lagi personel pendiri.</a:t>
            </a:r>
            <a:endParaRPr lang="en-US" altLang="en-US" dirty="0">
              <a:solidFill>
                <a:schemeClr val="tx1"/>
              </a:solidFill>
            </a:endParaRPr>
          </a:p>
        </p:txBody>
      </p:sp>
    </p:spTree>
  </p:cSld>
  <p:clrMapOvr>
    <a:masterClrMapping/>
  </p:clrMapOvr>
  <p:transition spd="slow">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443230" y="477520"/>
            <a:ext cx="8317230" cy="5741670"/>
          </a:xfrm>
        </p:spPr>
        <p:txBody>
          <a:bodyPr>
            <a:normAutofit fontScale="25000"/>
          </a:bodyPr>
          <a:lstStyle/>
          <a:p>
            <a:pPr algn="ctr">
              <a:lnSpc>
                <a:spcPct val="107000"/>
              </a:lnSpc>
              <a:spcAft>
                <a:spcPts val="800"/>
              </a:spcAft>
            </a:pPr>
            <a:r>
              <a:rPr lang="en-US" altLang="en-US" sz="8000" dirty="0">
                <a:solidFill>
                  <a:schemeClr val="tx1"/>
                </a:solidFill>
              </a:rPr>
              <a:t>Peran Likuidator</a:t>
            </a:r>
            <a:endParaRPr lang="en-US" altLang="en-US" sz="8000" dirty="0">
              <a:solidFill>
                <a:schemeClr val="tx1"/>
              </a:solidFill>
            </a:endParaRPr>
          </a:p>
          <a:p>
            <a:pPr algn="just">
              <a:lnSpc>
                <a:spcPct val="107000"/>
              </a:lnSpc>
              <a:spcAft>
                <a:spcPts val="800"/>
              </a:spcAft>
            </a:pPr>
            <a:r>
              <a:rPr lang="en-US" altLang="en-US" sz="8000" dirty="0">
                <a:solidFill>
                  <a:schemeClr val="tx1"/>
                </a:solidFill>
              </a:rPr>
              <a:t>Likuidator menggantikan fungsi direksi:</a:t>
            </a:r>
            <a:endParaRPr lang="en-US" altLang="en-US" sz="8000" dirty="0">
              <a:solidFill>
                <a:schemeClr val="tx1"/>
              </a:solidFill>
            </a:endParaRPr>
          </a:p>
          <a:p>
            <a:pPr marL="342900" indent="-342900" algn="just">
              <a:lnSpc>
                <a:spcPct val="107000"/>
              </a:lnSpc>
              <a:spcAft>
                <a:spcPts val="800"/>
              </a:spcAft>
              <a:buFont typeface="Arial" panose="020B0604020202020204" pitchFamily="34" charset="0"/>
              <a:buChar char="•"/>
            </a:pPr>
            <a:r>
              <a:rPr lang="en-US" altLang="en-US" sz="8000" dirty="0">
                <a:solidFill>
                  <a:schemeClr val="tx1"/>
                </a:solidFill>
              </a:rPr>
              <a:t>Mengelola aset</a:t>
            </a:r>
            <a:endParaRPr lang="en-US" altLang="en-US" sz="8000" dirty="0">
              <a:solidFill>
                <a:schemeClr val="tx1"/>
              </a:solidFill>
            </a:endParaRPr>
          </a:p>
          <a:p>
            <a:pPr marL="342900" indent="-342900" algn="just">
              <a:lnSpc>
                <a:spcPct val="107000"/>
              </a:lnSpc>
              <a:spcAft>
                <a:spcPts val="800"/>
              </a:spcAft>
              <a:buFont typeface="Arial" panose="020B0604020202020204" pitchFamily="34" charset="0"/>
              <a:buChar char="•"/>
            </a:pPr>
            <a:r>
              <a:rPr lang="en-US" altLang="en-US" sz="8000" dirty="0">
                <a:solidFill>
                  <a:schemeClr val="tx1"/>
                </a:solidFill>
              </a:rPr>
              <a:t>Menagih piutang</a:t>
            </a:r>
            <a:endParaRPr lang="en-US" altLang="en-US" sz="8000" dirty="0">
              <a:solidFill>
                <a:schemeClr val="tx1"/>
              </a:solidFill>
            </a:endParaRPr>
          </a:p>
          <a:p>
            <a:pPr marL="342900" indent="-342900" algn="just">
              <a:lnSpc>
                <a:spcPct val="107000"/>
              </a:lnSpc>
              <a:spcAft>
                <a:spcPts val="800"/>
              </a:spcAft>
              <a:buFont typeface="Arial" panose="020B0604020202020204" pitchFamily="34" charset="0"/>
              <a:buChar char="•"/>
            </a:pPr>
            <a:r>
              <a:rPr lang="en-US" altLang="en-US" sz="8000" dirty="0">
                <a:solidFill>
                  <a:schemeClr val="tx1"/>
                </a:solidFill>
              </a:rPr>
              <a:t>Melunasi utang</a:t>
            </a:r>
            <a:endParaRPr lang="en-US" altLang="en-US" sz="8000" dirty="0">
              <a:solidFill>
                <a:schemeClr val="tx1"/>
              </a:solidFill>
            </a:endParaRPr>
          </a:p>
          <a:p>
            <a:pPr marL="342900" indent="-342900" algn="just">
              <a:lnSpc>
                <a:spcPct val="107000"/>
              </a:lnSpc>
              <a:spcAft>
                <a:spcPts val="800"/>
              </a:spcAft>
              <a:buFont typeface="Arial" panose="020B0604020202020204" pitchFamily="34" charset="0"/>
              <a:buChar char="•"/>
            </a:pPr>
            <a:r>
              <a:rPr lang="en-US" altLang="en-US" sz="8000" dirty="0">
                <a:solidFill>
                  <a:schemeClr val="tx1"/>
                </a:solidFill>
              </a:rPr>
              <a:t>Menyelesaikan kontrak</a:t>
            </a:r>
            <a:endParaRPr lang="en-US" altLang="en-US" sz="8000" dirty="0">
              <a:solidFill>
                <a:schemeClr val="tx1"/>
              </a:solidFill>
            </a:endParaRPr>
          </a:p>
          <a:p>
            <a:pPr marL="342900" indent="-342900" algn="just">
              <a:lnSpc>
                <a:spcPct val="107000"/>
              </a:lnSpc>
              <a:spcAft>
                <a:spcPts val="800"/>
              </a:spcAft>
              <a:buFont typeface="Arial" panose="020B0604020202020204" pitchFamily="34" charset="0"/>
              <a:buChar char="•"/>
            </a:pPr>
            <a:r>
              <a:rPr lang="en-US" altLang="en-US" sz="8000" dirty="0">
                <a:solidFill>
                  <a:schemeClr val="tx1"/>
                </a:solidFill>
              </a:rPr>
              <a:t>Menghadapi gugatan hukum</a:t>
            </a:r>
            <a:endParaRPr lang="en-US" altLang="en-US" sz="8000" dirty="0">
              <a:solidFill>
                <a:schemeClr val="tx1"/>
              </a:solidFill>
            </a:endParaRPr>
          </a:p>
          <a:p>
            <a:pPr algn="just">
              <a:lnSpc>
                <a:spcPct val="107000"/>
              </a:lnSpc>
              <a:spcAft>
                <a:spcPts val="800"/>
              </a:spcAft>
              <a:buFont typeface="Arial" panose="020B0604020202020204" pitchFamily="34" charset="0"/>
            </a:pPr>
            <a:r>
              <a:rPr lang="en-US" altLang="en-US" sz="8000" dirty="0">
                <a:solidFill>
                  <a:schemeClr val="tx1"/>
                </a:solidFill>
              </a:rPr>
              <a:t>Likuidator bertanggung jawab pribadi jika:</a:t>
            </a:r>
            <a:endParaRPr lang="en-US" altLang="en-US" sz="8000" dirty="0">
              <a:solidFill>
                <a:schemeClr val="tx1"/>
              </a:solidFill>
            </a:endParaRPr>
          </a:p>
          <a:p>
            <a:pPr marL="342900" indent="-342900" algn="just">
              <a:lnSpc>
                <a:spcPct val="107000"/>
              </a:lnSpc>
              <a:spcAft>
                <a:spcPts val="800"/>
              </a:spcAft>
              <a:buFont typeface="Arial" panose="020B0604020202020204" pitchFamily="34" charset="0"/>
              <a:buChar char="•"/>
            </a:pPr>
            <a:r>
              <a:rPr lang="en-US" altLang="en-US" sz="8000" dirty="0">
                <a:solidFill>
                  <a:schemeClr val="tx1"/>
                </a:solidFill>
              </a:rPr>
              <a:t>Curang</a:t>
            </a:r>
            <a:endParaRPr lang="en-US" altLang="en-US" sz="8000" dirty="0">
              <a:solidFill>
                <a:schemeClr val="tx1"/>
              </a:solidFill>
            </a:endParaRPr>
          </a:p>
          <a:p>
            <a:pPr marL="342900" indent="-342900" algn="just">
              <a:lnSpc>
                <a:spcPct val="107000"/>
              </a:lnSpc>
              <a:spcAft>
                <a:spcPts val="800"/>
              </a:spcAft>
              <a:buFont typeface="Arial" panose="020B0604020202020204" pitchFamily="34" charset="0"/>
              <a:buChar char="•"/>
            </a:pPr>
            <a:r>
              <a:rPr lang="en-US" altLang="en-US" sz="8000" dirty="0">
                <a:solidFill>
                  <a:schemeClr val="tx1"/>
                </a:solidFill>
              </a:rPr>
              <a:t>Lalai</a:t>
            </a:r>
            <a:endParaRPr lang="en-US" altLang="en-US" sz="8000" dirty="0">
              <a:solidFill>
                <a:schemeClr val="tx1"/>
              </a:solidFill>
            </a:endParaRPr>
          </a:p>
          <a:p>
            <a:pPr marL="342900" indent="-342900" algn="just">
              <a:lnSpc>
                <a:spcPct val="107000"/>
              </a:lnSpc>
              <a:spcAft>
                <a:spcPts val="800"/>
              </a:spcAft>
              <a:buFont typeface="Arial" panose="020B0604020202020204" pitchFamily="34" charset="0"/>
              <a:buChar char="•"/>
            </a:pPr>
            <a:r>
              <a:rPr lang="en-US" altLang="en-US" sz="8000" dirty="0">
                <a:solidFill>
                  <a:schemeClr val="tx1"/>
                </a:solidFill>
              </a:rPr>
              <a:t>Tidak transparan</a:t>
            </a:r>
            <a:endParaRPr lang="en-US" altLang="en-US" sz="8000" dirty="0">
              <a:solidFill>
                <a:schemeClr val="tx1"/>
              </a:solidFill>
            </a:endParaRPr>
          </a:p>
          <a:p>
            <a:pPr marL="342900" indent="-342900" algn="just">
              <a:lnSpc>
                <a:spcPct val="107000"/>
              </a:lnSpc>
              <a:spcAft>
                <a:spcPts val="800"/>
              </a:spcAft>
              <a:buFont typeface="Arial" panose="020B0604020202020204" pitchFamily="34" charset="0"/>
              <a:buChar char="•"/>
            </a:pPr>
            <a:r>
              <a:rPr lang="en-US" altLang="en-US" sz="8000" dirty="0">
                <a:solidFill>
                  <a:schemeClr val="tx1"/>
                </a:solidFill>
              </a:rPr>
              <a:t>Melanggar hukum</a:t>
            </a:r>
            <a:endParaRPr lang="en-US" altLang="en-US" sz="8000" dirty="0">
              <a:solidFill>
                <a:schemeClr val="tx1"/>
              </a:solidFill>
            </a:endParaRPr>
          </a:p>
        </p:txBody>
      </p:sp>
    </p:spTree>
  </p:cSld>
  <p:clrMapOvr>
    <a:masterClrMapping/>
  </p:clrMapOvr>
  <p:transition spd="slow">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03530" y="655320"/>
            <a:ext cx="8563610" cy="5833745"/>
          </a:xfrm>
        </p:spPr>
        <p:txBody>
          <a:bodyPr>
            <a:noAutofit/>
          </a:bodyPr>
          <a:p>
            <a:pPr algn="ctr"/>
            <a:r>
              <a:rPr lang="en-US" altLang="en-US" sz="2100">
                <a:solidFill>
                  <a:schemeClr val="tx1"/>
                </a:solidFill>
              </a:rPr>
              <a:t>Hapusnya Status Badan Hukum PT</a:t>
            </a:r>
            <a:endParaRPr lang="en-US" altLang="en-US" sz="2100">
              <a:solidFill>
                <a:schemeClr val="tx1"/>
              </a:solidFill>
            </a:endParaRPr>
          </a:p>
          <a:p>
            <a:pPr algn="just"/>
            <a:endParaRPr lang="en-US" altLang="en-US" sz="2100">
              <a:solidFill>
                <a:schemeClr val="tx1"/>
              </a:solidFill>
            </a:endParaRPr>
          </a:p>
          <a:p>
            <a:pPr algn="just"/>
            <a:r>
              <a:rPr lang="en-US" altLang="en-US" sz="2100">
                <a:solidFill>
                  <a:schemeClr val="tx1"/>
                </a:solidFill>
              </a:rPr>
              <a:t>PT kehilangan status badan hukumnya setelah:</a:t>
            </a:r>
            <a:endParaRPr lang="en-US" altLang="en-US" sz="2100">
              <a:solidFill>
                <a:schemeClr val="tx1"/>
              </a:solidFill>
            </a:endParaRPr>
          </a:p>
          <a:p>
            <a:pPr marL="342900" indent="-342900" algn="just">
              <a:buFont typeface="Arial" panose="020B0604020202020204" pitchFamily="34" charset="0"/>
              <a:buChar char="•"/>
            </a:pPr>
            <a:r>
              <a:rPr lang="en-US" altLang="en-US" sz="2100">
                <a:solidFill>
                  <a:schemeClr val="tx1"/>
                </a:solidFill>
              </a:rPr>
              <a:t>Menteri menghapus nama dari SABH</a:t>
            </a:r>
            <a:endParaRPr lang="en-US" altLang="en-US" sz="2100">
              <a:solidFill>
                <a:schemeClr val="tx1"/>
              </a:solidFill>
            </a:endParaRPr>
          </a:p>
          <a:p>
            <a:pPr marL="342900" indent="-342900" algn="just">
              <a:buFont typeface="Arial" panose="020B0604020202020204" pitchFamily="34" charset="0"/>
              <a:buChar char="•"/>
            </a:pPr>
            <a:r>
              <a:rPr lang="en-US" altLang="en-US" sz="2100">
                <a:solidFill>
                  <a:schemeClr val="tx1"/>
                </a:solidFill>
              </a:rPr>
              <a:t>Proses likuidasi selesai</a:t>
            </a:r>
            <a:endParaRPr lang="en-US" altLang="en-US" sz="2100">
              <a:solidFill>
                <a:schemeClr val="tx1"/>
              </a:solidFill>
            </a:endParaRPr>
          </a:p>
          <a:p>
            <a:pPr marL="342900" indent="-342900" algn="just">
              <a:buFont typeface="Arial" panose="020B0604020202020204" pitchFamily="34" charset="0"/>
              <a:buChar char="•"/>
            </a:pPr>
            <a:r>
              <a:rPr lang="en-US" altLang="en-US" sz="2100">
                <a:solidFill>
                  <a:schemeClr val="tx1"/>
                </a:solidFill>
              </a:rPr>
              <a:t>Tidak ada lagi kewajiban yang menggantung</a:t>
            </a:r>
            <a:endParaRPr lang="en-US" altLang="en-US" sz="2100">
              <a:solidFill>
                <a:schemeClr val="tx1"/>
              </a:solidFill>
            </a:endParaRPr>
          </a:p>
          <a:p>
            <a:pPr algn="just"/>
            <a:endParaRPr lang="en-US" altLang="en-US" sz="2100">
              <a:solidFill>
                <a:schemeClr val="tx1"/>
              </a:solidFill>
            </a:endParaRPr>
          </a:p>
          <a:p>
            <a:pPr algn="just"/>
            <a:r>
              <a:rPr lang="en-US" altLang="en-US" sz="2100">
                <a:solidFill>
                  <a:schemeClr val="tx1"/>
                </a:solidFill>
              </a:rPr>
              <a:t>Akibatnya:</a:t>
            </a:r>
            <a:endParaRPr lang="en-US" altLang="en-US" sz="2100">
              <a:solidFill>
                <a:schemeClr val="tx1"/>
              </a:solidFill>
            </a:endParaRPr>
          </a:p>
          <a:p>
            <a:pPr marL="342900" indent="-342900" algn="just">
              <a:buFont typeface="Arial" panose="020B0604020202020204" pitchFamily="34" charset="0"/>
              <a:buChar char="•"/>
            </a:pPr>
            <a:r>
              <a:rPr lang="en-US" altLang="en-US" sz="2100">
                <a:solidFill>
                  <a:schemeClr val="tx1"/>
                </a:solidFill>
              </a:rPr>
              <a:t>PT tidak dapat menggugat/mengikat perjanjian</a:t>
            </a:r>
            <a:endParaRPr lang="en-US" altLang="en-US" sz="2100">
              <a:solidFill>
                <a:schemeClr val="tx1"/>
              </a:solidFill>
            </a:endParaRPr>
          </a:p>
          <a:p>
            <a:pPr marL="342900" indent="-342900" algn="just">
              <a:buFont typeface="Arial" panose="020B0604020202020204" pitchFamily="34" charset="0"/>
              <a:buChar char="•"/>
            </a:pPr>
            <a:r>
              <a:rPr lang="en-US" altLang="en-US" sz="2100">
                <a:solidFill>
                  <a:schemeClr val="tx1"/>
                </a:solidFill>
              </a:rPr>
              <a:t>Semua hak &amp; kewajiban berakhir</a:t>
            </a:r>
            <a:endParaRPr lang="en-US" altLang="en-US" sz="2100">
              <a:solidFill>
                <a:schemeClr val="tx1"/>
              </a:solidFill>
            </a:endParaRPr>
          </a:p>
          <a:p>
            <a:pPr marL="342900" indent="-342900" algn="just">
              <a:buFont typeface="Arial" panose="020B0604020202020204" pitchFamily="34" charset="0"/>
              <a:buChar char="•"/>
            </a:pPr>
            <a:r>
              <a:rPr lang="en-US" altLang="en-US" sz="2100">
                <a:solidFill>
                  <a:schemeClr val="tx1"/>
                </a:solidFill>
              </a:rPr>
              <a:t>Direksi/Komisaris tidak lagi memiliki kewenangan</a:t>
            </a:r>
            <a:endParaRPr lang="en-US" altLang="en-US" sz="2100">
              <a:solidFill>
                <a:schemeClr val="tx1"/>
              </a:solidFill>
            </a:endParaRPr>
          </a:p>
        </p:txBody>
      </p:sp>
    </p:spTree>
  </p:cSld>
  <p:clrMapOvr>
    <a:masterClrMapping/>
  </p:clrMapOvr>
  <p:transition spd="slow">
    <p:fade thruBlk="1"/>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03530" y="655320"/>
            <a:ext cx="8563610" cy="5833745"/>
          </a:xfrm>
        </p:spPr>
        <p:txBody>
          <a:bodyPr>
            <a:noAutofit/>
          </a:bodyPr>
          <a:p>
            <a:pPr algn="ctr"/>
            <a:r>
              <a:rPr lang="en-US" altLang="en-US" sz="2200">
                <a:solidFill>
                  <a:schemeClr val="tx1"/>
                </a:solidFill>
              </a:rPr>
              <a:t>Doktrin Piercing the Corporate Veil</a:t>
            </a:r>
            <a:endParaRPr lang="en-US" altLang="en-US" sz="2200">
              <a:solidFill>
                <a:schemeClr val="tx1"/>
              </a:solidFill>
            </a:endParaRPr>
          </a:p>
          <a:p>
            <a:pPr algn="just"/>
            <a:endParaRPr lang="en-US" altLang="en-US" sz="2200">
              <a:solidFill>
                <a:schemeClr val="tx1"/>
              </a:solidFill>
            </a:endParaRPr>
          </a:p>
          <a:p>
            <a:pPr algn="just"/>
            <a:r>
              <a:rPr lang="en-US" altLang="en-US" sz="2200">
                <a:solidFill>
                  <a:schemeClr val="tx1"/>
                </a:solidFill>
              </a:rPr>
              <a:t>Tanggung jawab pribadi pemegang saham atau direksi dapat muncul jika:</a:t>
            </a:r>
            <a:endParaRPr lang="en-US" altLang="en-US" sz="2200">
              <a:solidFill>
                <a:schemeClr val="tx1"/>
              </a:solidFill>
            </a:endParaRPr>
          </a:p>
          <a:p>
            <a:pPr marL="342900" indent="-342900" algn="just">
              <a:buAutoNum type="arabicPeriod"/>
            </a:pPr>
            <a:r>
              <a:rPr lang="en-US" altLang="en-US" sz="2200">
                <a:solidFill>
                  <a:schemeClr val="tx1"/>
                </a:solidFill>
              </a:rPr>
              <a:t>PT dipakai untuk melakukan penipuan</a:t>
            </a:r>
            <a:endParaRPr lang="en-US" altLang="en-US" sz="2200">
              <a:solidFill>
                <a:schemeClr val="tx1"/>
              </a:solidFill>
            </a:endParaRPr>
          </a:p>
          <a:p>
            <a:pPr marL="342900" indent="-342900" algn="just">
              <a:buAutoNum type="arabicPeriod"/>
            </a:pPr>
            <a:r>
              <a:rPr lang="en-US" altLang="en-US" sz="2200">
                <a:solidFill>
                  <a:schemeClr val="tx1"/>
                </a:solidFill>
              </a:rPr>
              <a:t>Campur tangan berlebihan (abuse of control)</a:t>
            </a:r>
            <a:endParaRPr lang="en-US" altLang="en-US" sz="2200">
              <a:solidFill>
                <a:schemeClr val="tx1"/>
              </a:solidFill>
            </a:endParaRPr>
          </a:p>
          <a:p>
            <a:pPr marL="342900" indent="-342900" algn="just">
              <a:buAutoNum type="arabicPeriod"/>
            </a:pPr>
            <a:r>
              <a:rPr lang="en-US" altLang="en-US" sz="2200">
                <a:solidFill>
                  <a:schemeClr val="tx1"/>
                </a:solidFill>
              </a:rPr>
              <a:t>Aset pribadi &amp; aset PT tercampur</a:t>
            </a:r>
            <a:endParaRPr lang="en-US" altLang="en-US" sz="2200">
              <a:solidFill>
                <a:schemeClr val="tx1"/>
              </a:solidFill>
            </a:endParaRPr>
          </a:p>
          <a:p>
            <a:pPr marL="342900" indent="-342900" algn="just">
              <a:buAutoNum type="arabicPeriod"/>
            </a:pPr>
            <a:r>
              <a:rPr lang="en-US" altLang="en-US" sz="2200">
                <a:solidFill>
                  <a:schemeClr val="tx1"/>
                </a:solidFill>
              </a:rPr>
              <a:t>Modal tidak wajar (undercapitalization)</a:t>
            </a:r>
            <a:endParaRPr lang="en-US" altLang="en-US" sz="2200">
              <a:solidFill>
                <a:schemeClr val="tx1"/>
              </a:solidFill>
            </a:endParaRPr>
          </a:p>
          <a:p>
            <a:pPr algn="just"/>
            <a:endParaRPr lang="en-US" altLang="en-US" sz="2200">
              <a:solidFill>
                <a:schemeClr val="tx1"/>
              </a:solidFill>
            </a:endParaRPr>
          </a:p>
          <a:p>
            <a:pPr algn="just"/>
            <a:r>
              <a:rPr lang="en-US" altLang="en-US" sz="2200">
                <a:solidFill>
                  <a:schemeClr val="tx1"/>
                </a:solidFill>
              </a:rPr>
              <a:t>Doktrin Paramita:</a:t>
            </a:r>
            <a:endParaRPr lang="en-US" altLang="en-US" sz="2200">
              <a:solidFill>
                <a:schemeClr val="tx1"/>
              </a:solidFill>
            </a:endParaRPr>
          </a:p>
          <a:p>
            <a:pPr algn="just"/>
            <a:r>
              <a:rPr lang="en-US" altLang="en-US" sz="2200">
                <a:solidFill>
                  <a:schemeClr val="tx1"/>
                </a:solidFill>
              </a:rPr>
              <a:t>Penerapan doktrin ini bertujuan mencegah penyalahgunaan PT sebagai alat kejahatan.</a:t>
            </a:r>
            <a:endParaRPr lang="en-US" altLang="en-US" sz="2200">
              <a:solidFill>
                <a:schemeClr val="tx1"/>
              </a:solidFill>
            </a:endParaRPr>
          </a:p>
        </p:txBody>
      </p:sp>
    </p:spTree>
  </p:cSld>
  <p:clrMapOvr>
    <a:masterClrMapping/>
  </p:clrMapOvr>
  <p:transition spd="slow">
    <p:fade thruBlk="1"/>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03530" y="655320"/>
            <a:ext cx="8563610" cy="5833745"/>
          </a:xfrm>
        </p:spPr>
        <p:txBody>
          <a:bodyPr>
            <a:noAutofit/>
          </a:bodyPr>
          <a:p>
            <a:pPr algn="ctr"/>
            <a:r>
              <a:rPr lang="en-US" altLang="en-US" sz="1900">
                <a:solidFill>
                  <a:schemeClr val="tx1"/>
                </a:solidFill>
              </a:rPr>
              <a:t>Studi Kasus + Analisis Akademik</a:t>
            </a:r>
            <a:endParaRPr lang="en-US" altLang="en-US" sz="1900">
              <a:solidFill>
                <a:schemeClr val="tx1"/>
              </a:solidFill>
            </a:endParaRPr>
          </a:p>
          <a:p>
            <a:pPr algn="just"/>
            <a:endParaRPr lang="en-US" altLang="en-US" sz="1900">
              <a:solidFill>
                <a:schemeClr val="tx1"/>
              </a:solidFill>
            </a:endParaRPr>
          </a:p>
          <a:p>
            <a:pPr algn="just"/>
            <a:r>
              <a:rPr lang="en-US" altLang="en-US" sz="1900">
                <a:solidFill>
                  <a:schemeClr val="tx1"/>
                </a:solidFill>
              </a:rPr>
              <a:t>Kasus:</a:t>
            </a:r>
            <a:endParaRPr lang="en-US" altLang="en-US" sz="1900">
              <a:solidFill>
                <a:schemeClr val="tx1"/>
              </a:solidFill>
            </a:endParaRPr>
          </a:p>
          <a:p>
            <a:pPr algn="just"/>
            <a:r>
              <a:rPr lang="en-US" altLang="en-US" sz="1900">
                <a:solidFill>
                  <a:schemeClr val="tx1"/>
                </a:solidFill>
              </a:rPr>
              <a:t>PT Abadi Makmur didirikan dengan modal disetor hanya 5% dari modal dasar, tetapi melakukan pinjaman besar dari bank.</a:t>
            </a:r>
            <a:endParaRPr lang="en-US" altLang="en-US" sz="1900">
              <a:solidFill>
                <a:schemeClr val="tx1"/>
              </a:solidFill>
            </a:endParaRPr>
          </a:p>
          <a:p>
            <a:pPr algn="just"/>
            <a:r>
              <a:rPr lang="en-US" altLang="en-US" sz="1900">
                <a:solidFill>
                  <a:schemeClr val="tx1"/>
                </a:solidFill>
              </a:rPr>
              <a:t>Ketika gagal bayar, direksi beralasan bahwa tanggung jawab terbatas.</a:t>
            </a:r>
            <a:endParaRPr lang="en-US" altLang="en-US" sz="1900">
              <a:solidFill>
                <a:schemeClr val="tx1"/>
              </a:solidFill>
            </a:endParaRPr>
          </a:p>
          <a:p>
            <a:pPr algn="just"/>
            <a:endParaRPr lang="en-US" altLang="en-US" sz="1900">
              <a:solidFill>
                <a:schemeClr val="tx1"/>
              </a:solidFill>
            </a:endParaRPr>
          </a:p>
          <a:p>
            <a:pPr algn="just"/>
            <a:r>
              <a:rPr lang="en-US" altLang="en-US" sz="1900">
                <a:solidFill>
                  <a:schemeClr val="tx1"/>
                </a:solidFill>
              </a:rPr>
              <a:t>Analisis:</a:t>
            </a:r>
            <a:endParaRPr lang="en-US" altLang="en-US" sz="1900">
              <a:solidFill>
                <a:schemeClr val="tx1"/>
              </a:solidFill>
            </a:endParaRPr>
          </a:p>
          <a:p>
            <a:pPr marL="342900" indent="-342900" algn="just">
              <a:buFont typeface="Arial" panose="020B0604020202020204" pitchFamily="34" charset="0"/>
              <a:buChar char="•"/>
            </a:pPr>
            <a:r>
              <a:rPr lang="en-US" altLang="en-US" sz="1900">
                <a:solidFill>
                  <a:schemeClr val="tx1"/>
                </a:solidFill>
              </a:rPr>
              <a:t>Modal tidak wajar = indikasi penyalahgunaan bentuk PT</a:t>
            </a:r>
            <a:endParaRPr lang="en-US" altLang="en-US" sz="1900">
              <a:solidFill>
                <a:schemeClr val="tx1"/>
              </a:solidFill>
            </a:endParaRPr>
          </a:p>
          <a:p>
            <a:pPr marL="342900" indent="-342900" algn="just">
              <a:buFont typeface="Arial" panose="020B0604020202020204" pitchFamily="34" charset="0"/>
              <a:buChar char="•"/>
            </a:pPr>
            <a:r>
              <a:rPr lang="en-US" altLang="en-US" sz="1900">
                <a:solidFill>
                  <a:schemeClr val="tx1"/>
                </a:solidFill>
              </a:rPr>
              <a:t>Bisa diterapkan piercing the corporate veil</a:t>
            </a:r>
            <a:endParaRPr lang="en-US" altLang="en-US" sz="1900">
              <a:solidFill>
                <a:schemeClr val="tx1"/>
              </a:solidFill>
            </a:endParaRPr>
          </a:p>
          <a:p>
            <a:pPr marL="342900" indent="-342900" algn="just">
              <a:buFont typeface="Arial" panose="020B0604020202020204" pitchFamily="34" charset="0"/>
              <a:buChar char="•"/>
            </a:pPr>
            <a:r>
              <a:rPr lang="en-US" altLang="en-US" sz="1900">
                <a:solidFill>
                  <a:schemeClr val="tx1"/>
                </a:solidFill>
              </a:rPr>
              <a:t>Direksi bertanggung jawab pribadi karena kelalaian bisnis</a:t>
            </a:r>
            <a:endParaRPr lang="en-US" altLang="en-US" sz="1900">
              <a:solidFill>
                <a:schemeClr val="tx1"/>
              </a:solidFill>
            </a:endParaRPr>
          </a:p>
          <a:p>
            <a:pPr marL="342900" indent="-342900" algn="just">
              <a:buFont typeface="Arial" panose="020B0604020202020204" pitchFamily="34" charset="0"/>
              <a:buChar char="•"/>
            </a:pPr>
            <a:r>
              <a:rPr lang="en-US" altLang="en-US" sz="1900">
                <a:solidFill>
                  <a:schemeClr val="tx1"/>
                </a:solidFill>
              </a:rPr>
              <a:t>Kreditor dapat menuntut direksi &amp; pemegang saham utama</a:t>
            </a:r>
            <a:endParaRPr lang="en-US" altLang="en-US" sz="1900">
              <a:solidFill>
                <a:schemeClr val="tx1"/>
              </a:solidFill>
            </a:endParaRPr>
          </a:p>
        </p:txBody>
      </p:sp>
    </p:spTree>
  </p:cSld>
  <p:clrMapOvr>
    <a:masterClrMapping/>
  </p:clrMapOvr>
  <p:transition spd="slow">
    <p:fade thruBlk="1"/>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520" y="955948"/>
            <a:ext cx="8640960" cy="4946104"/>
          </a:xfrm>
        </p:spPr>
        <p:txBody>
          <a:bodyPr>
            <a:normAutofit/>
          </a:bodyPr>
          <a:lstStyle/>
          <a:p>
            <a:endParaRPr lang="en-US" sz="5000" dirty="0"/>
          </a:p>
          <a:p>
            <a:endParaRPr lang="en-US" sz="5000" dirty="0"/>
          </a:p>
          <a:p>
            <a:r>
              <a:rPr lang="en-US" sz="5000" dirty="0"/>
              <a:t>THANK YOU</a:t>
            </a:r>
            <a:endParaRPr lang="en-ID" sz="5000" dirty="0"/>
          </a:p>
        </p:txBody>
      </p:sp>
    </p:spTree>
  </p:cSld>
  <p:clrMapOvr>
    <a:masterClrMapping/>
  </p:clrMapOvr>
  <p:transition spd="slow">
    <p:fade thruBlk="1"/>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460" y="525145"/>
            <a:ext cx="8641080" cy="5793740"/>
          </a:xfrm>
        </p:spPr>
        <p:txBody>
          <a:bodyPr>
            <a:noAutofit/>
          </a:bodyPr>
          <a:lstStyle/>
          <a:p>
            <a:pPr algn="just"/>
            <a:r>
              <a:rPr lang="en-US" altLang="en-US" sz="1900" dirty="0">
                <a:solidFill>
                  <a:schemeClr val="tx1"/>
                </a:solidFill>
              </a:rPr>
              <a:t>1. Konflik Afiliasi, Penyalahgunaan Wewenang, dan Perlindungan Kreditur</a:t>
            </a:r>
            <a:endParaRPr lang="en-US" altLang="en-US" sz="1900" dirty="0">
              <a:solidFill>
                <a:schemeClr val="tx1"/>
              </a:solidFill>
            </a:endParaRPr>
          </a:p>
          <a:p>
            <a:pPr algn="just"/>
            <a:endParaRPr lang="en-US" altLang="en-US" sz="1900" dirty="0">
              <a:solidFill>
                <a:schemeClr val="tx1"/>
              </a:solidFill>
            </a:endParaRPr>
          </a:p>
          <a:p>
            <a:pPr algn="just"/>
            <a:r>
              <a:rPr lang="en-US" altLang="en-US" sz="1900" dirty="0">
                <a:solidFill>
                  <a:schemeClr val="tx1"/>
                </a:solidFill>
              </a:rPr>
              <a:t>Direksi PT Arunika Digital melakukan transaksi pinjaman jangka panjang dengan perusahaan afiliasi milik keluarganya. Dewan Komisaris tidak diberi laporan tertulis dan merasa transaksi tersebut tidak melalui persetujuan organ yang semestinya. Belakangan diketahui bahwa pinjaman tersebut memiliki bunga lebih tinggi dari rata-rata pasar dan mengancam solvabilitas PT.</a:t>
            </a:r>
            <a:endParaRPr lang="en-US" altLang="en-US" sz="1900" dirty="0">
              <a:solidFill>
                <a:schemeClr val="tx1"/>
              </a:solidFill>
            </a:endParaRPr>
          </a:p>
          <a:p>
            <a:pPr algn="just"/>
            <a:r>
              <a:rPr lang="en-US" altLang="en-US" sz="1900" dirty="0">
                <a:solidFill>
                  <a:schemeClr val="tx1"/>
                </a:solidFill>
              </a:rPr>
              <a:t>Kreditur utama protes karena nilai agunan perusahaan menurun drastis. RUPS kemudian memberhentikan Direksi dan Direksi menggugat balik dengan alasan keputusan bisnis (business judgment rule).</a:t>
            </a:r>
            <a:endParaRPr lang="en-US" altLang="en-US" sz="1900" dirty="0">
              <a:solidFill>
                <a:schemeClr val="tx1"/>
              </a:solidFill>
            </a:endParaRPr>
          </a:p>
          <a:p>
            <a:pPr algn="just"/>
            <a:endParaRPr lang="en-US" altLang="en-US" sz="1900" dirty="0">
              <a:solidFill>
                <a:schemeClr val="tx1"/>
              </a:solidFill>
            </a:endParaRPr>
          </a:p>
          <a:p>
            <a:pPr algn="just"/>
            <a:r>
              <a:rPr lang="en-US" altLang="en-US" sz="1900" dirty="0">
                <a:solidFill>
                  <a:schemeClr val="tx1"/>
                </a:solidFill>
              </a:rPr>
              <a:t>Pertanyaan:</a:t>
            </a:r>
            <a:endParaRPr lang="en-US" altLang="en-US" sz="1900" dirty="0">
              <a:solidFill>
                <a:schemeClr val="tx1"/>
              </a:solidFill>
            </a:endParaRPr>
          </a:p>
          <a:p>
            <a:pPr marL="342900" indent="-342900" algn="just">
              <a:buFont typeface="+mj-lt"/>
              <a:buAutoNum type="alphaLcPeriod"/>
            </a:pPr>
            <a:r>
              <a:rPr lang="en-US" altLang="en-US" sz="1900" dirty="0">
                <a:solidFill>
                  <a:schemeClr val="tx1"/>
                </a:solidFill>
              </a:rPr>
              <a:t>Apakah tindakan Direksi termasuk pelanggaran terhadap fiduciary duties dan transaksi benturan kepentingan?</a:t>
            </a:r>
            <a:endParaRPr lang="en-US" altLang="en-US" sz="1900" dirty="0">
              <a:solidFill>
                <a:schemeClr val="tx1"/>
              </a:solidFill>
            </a:endParaRPr>
          </a:p>
          <a:p>
            <a:pPr marL="342900" indent="-342900" algn="just">
              <a:buFont typeface="+mj-lt"/>
              <a:buAutoNum type="alphaLcPeriod"/>
            </a:pPr>
            <a:r>
              <a:rPr lang="en-US" altLang="en-US" sz="1900" dirty="0">
                <a:solidFill>
                  <a:schemeClr val="tx1"/>
                </a:solidFill>
              </a:rPr>
              <a:t>Bagaimana posisi kreditur dan apakah mereka berhak menuntut pertanggungjawaban pribadi Direksi?</a:t>
            </a:r>
            <a:endParaRPr lang="en-US" altLang="en-US" sz="1900" dirty="0">
              <a:solidFill>
                <a:schemeClr val="tx1"/>
              </a:solidFill>
            </a:endParaRPr>
          </a:p>
          <a:p>
            <a:pPr marL="342900" indent="-342900" algn="just">
              <a:buFont typeface="+mj-lt"/>
              <a:buAutoNum type="alphaLcPeriod"/>
            </a:pPr>
            <a:r>
              <a:rPr lang="en-US" altLang="en-US" sz="1900" dirty="0">
                <a:solidFill>
                  <a:schemeClr val="tx1"/>
                </a:solidFill>
              </a:rPr>
              <a:t>Apakah business judgment rule dapat membebaskan Direksi dari tanggung jawab dalam kasus ini?</a:t>
            </a:r>
            <a:endParaRPr lang="en-US" altLang="en-US" sz="1900" dirty="0">
              <a:solidFill>
                <a:schemeClr val="tx1"/>
              </a:solidFill>
            </a:endParaRPr>
          </a:p>
        </p:txBody>
      </p:sp>
    </p:spTree>
  </p:cSld>
  <p:clrMapOvr>
    <a:masterClrMapping/>
  </p:clrMapOvr>
  <p:transition spd="slow">
    <p:fade thruBlk="1"/>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460" y="525145"/>
            <a:ext cx="8641080" cy="5817870"/>
          </a:xfrm>
        </p:spPr>
        <p:txBody>
          <a:bodyPr>
            <a:noAutofit/>
          </a:bodyPr>
          <a:lstStyle/>
          <a:p>
            <a:pPr algn="just"/>
            <a:r>
              <a:rPr lang="en-US" altLang="en-US" sz="1900" dirty="0">
                <a:solidFill>
                  <a:schemeClr val="tx1"/>
                </a:solidFill>
              </a:rPr>
              <a:t>2. Sengketa RUPS, Penyalahgunaan Kekuasaan Mayoritas, dan Perlindungan Minoritas</a:t>
            </a:r>
            <a:endParaRPr lang="en-US" altLang="en-US" sz="1900" dirty="0">
              <a:solidFill>
                <a:schemeClr val="tx1"/>
              </a:solidFill>
            </a:endParaRPr>
          </a:p>
          <a:p>
            <a:endParaRPr lang="en-US" altLang="en-US" sz="1900" dirty="0">
              <a:solidFill>
                <a:schemeClr val="tx1"/>
              </a:solidFill>
            </a:endParaRPr>
          </a:p>
          <a:p>
            <a:pPr algn="just"/>
            <a:r>
              <a:rPr lang="en-US" altLang="en-US" sz="1900" dirty="0">
                <a:solidFill>
                  <a:schemeClr val="tx1"/>
                </a:solidFill>
              </a:rPr>
              <a:t>Dalam RUPS Tahunan PT Cipta Karya Mandiri, pemegang saham mayoritas (70%) menggunakan kekuasaan suaranya untuk mengubah struktur modal dasar dan menghapus hak preferen milik pemegang saham minoritas. Alasannya untuk meningkatkan fleksibilitas perusahaan mendapatkan investor baru.</a:t>
            </a:r>
            <a:endParaRPr lang="en-US" altLang="en-US" sz="1900" dirty="0">
              <a:solidFill>
                <a:schemeClr val="tx1"/>
              </a:solidFill>
            </a:endParaRPr>
          </a:p>
          <a:p>
            <a:pPr algn="just"/>
            <a:r>
              <a:rPr lang="en-US" altLang="en-US" sz="1900" dirty="0">
                <a:solidFill>
                  <a:schemeClr val="tx1"/>
                </a:solidFill>
              </a:rPr>
              <a:t>Pemegang saham minoritas menilai keputusan tersebut diambil tanpa alasan rasional dan bersifat menindas (oppressive conduct). Mereka berniat mengajukan gugatan pembatalan keputusan RUPS.</a:t>
            </a:r>
            <a:endParaRPr lang="en-US" altLang="en-US" sz="1900" dirty="0">
              <a:solidFill>
                <a:schemeClr val="tx1"/>
              </a:solidFill>
            </a:endParaRPr>
          </a:p>
          <a:p>
            <a:pPr algn="just"/>
            <a:endParaRPr lang="en-US" altLang="en-US" sz="1900" dirty="0">
              <a:solidFill>
                <a:schemeClr val="tx1"/>
              </a:solidFill>
            </a:endParaRPr>
          </a:p>
          <a:p>
            <a:pPr algn="just"/>
            <a:r>
              <a:rPr lang="en-US" altLang="en-US" sz="1900" dirty="0">
                <a:solidFill>
                  <a:schemeClr val="tx1"/>
                </a:solidFill>
              </a:rPr>
              <a:t>Pertanyaan:</a:t>
            </a:r>
            <a:endParaRPr lang="en-US" altLang="en-US" sz="1900" dirty="0">
              <a:solidFill>
                <a:schemeClr val="tx1"/>
              </a:solidFill>
            </a:endParaRPr>
          </a:p>
          <a:p>
            <a:pPr marL="457200" indent="-457200" algn="just">
              <a:buFont typeface="+mj-lt"/>
              <a:buAutoNum type="alphaLcPeriod"/>
            </a:pPr>
            <a:r>
              <a:rPr lang="en-US" altLang="en-US" sz="1900" dirty="0">
                <a:solidFill>
                  <a:schemeClr val="tx1"/>
                </a:solidFill>
              </a:rPr>
              <a:t>Kriteria apa yang menentukan bahwa keputusan RUPS bersifat merugikan minoritas secara tidak wajar?</a:t>
            </a:r>
            <a:endParaRPr lang="en-US" altLang="en-US" sz="1900" dirty="0">
              <a:solidFill>
                <a:schemeClr val="tx1"/>
              </a:solidFill>
            </a:endParaRPr>
          </a:p>
          <a:p>
            <a:pPr marL="457200" indent="-457200" algn="just">
              <a:buFont typeface="+mj-lt"/>
              <a:buAutoNum type="alphaLcPeriod"/>
            </a:pPr>
            <a:r>
              <a:rPr lang="en-US" altLang="en-US" sz="1900" dirty="0">
                <a:solidFill>
                  <a:schemeClr val="tx1"/>
                </a:solidFill>
              </a:rPr>
              <a:t>Apakah hak-hak pemegang saham minoritas telah dilanggar menurut UU PT?</a:t>
            </a:r>
            <a:endParaRPr lang="en-US" altLang="en-US" sz="1900" dirty="0">
              <a:solidFill>
                <a:schemeClr val="tx1"/>
              </a:solidFill>
            </a:endParaRPr>
          </a:p>
          <a:p>
            <a:pPr marL="457200" indent="-457200" algn="just">
              <a:buFont typeface="+mj-lt"/>
              <a:buAutoNum type="alphaLcPeriod"/>
            </a:pPr>
            <a:r>
              <a:rPr lang="en-US" altLang="en-US" sz="1900" dirty="0">
                <a:solidFill>
                  <a:schemeClr val="tx1"/>
                </a:solidFill>
              </a:rPr>
              <a:t> Apakah ada ruang bagi minoritas untuk menuntut ganti rugi atau meminta intervensi pengadilan? Jelaskan mekanisme dan batasannya.</a:t>
            </a:r>
            <a:endParaRPr lang="en-US" altLang="en-US" sz="1900" dirty="0">
              <a:solidFill>
                <a:schemeClr val="tx1"/>
              </a:solidFill>
            </a:endParaRPr>
          </a:p>
        </p:txBody>
      </p:sp>
    </p:spTree>
  </p:cSld>
  <p:clrMapOvr>
    <a:masterClrMapping/>
  </p:clrMapOvr>
  <p:transition spd="slow">
    <p:fade thruBlk="1"/>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40030" y="596900"/>
            <a:ext cx="8411210" cy="5176520"/>
          </a:xfrm>
        </p:spPr>
        <p:txBody>
          <a:bodyPr>
            <a:noAutofit/>
          </a:bodyPr>
          <a:lstStyle/>
          <a:p>
            <a:pPr algn="just"/>
            <a:r>
              <a:rPr lang="en-US" altLang="en-US" sz="1900" dirty="0">
                <a:solidFill>
                  <a:schemeClr val="tx1"/>
                </a:solidFill>
              </a:rPr>
              <a:t>3. Pembubaran PT, Tanggung Jawab Likuidator, dan Keabsahan Perbuatan Hukum</a:t>
            </a:r>
            <a:endParaRPr lang="en-US" altLang="en-US" sz="1900" dirty="0">
              <a:solidFill>
                <a:schemeClr val="tx1"/>
              </a:solidFill>
            </a:endParaRPr>
          </a:p>
          <a:p>
            <a:pPr algn="just"/>
            <a:endParaRPr lang="en-US" altLang="en-US" sz="1900" dirty="0">
              <a:solidFill>
                <a:schemeClr val="tx1"/>
              </a:solidFill>
            </a:endParaRPr>
          </a:p>
          <a:p>
            <a:pPr algn="just"/>
            <a:r>
              <a:rPr lang="en-US" altLang="en-US" sz="1900" dirty="0">
                <a:solidFill>
                  <a:schemeClr val="tx1"/>
                </a:solidFill>
              </a:rPr>
              <a:t>PT Nusantara Prima dibubarkan karena keputusan RUPS, dan likuidator mulai mengelola proses likuidasi. Namun, sebelum pengumuman pembubaran dilakukan di media massa, likuidator menandatangani kontrak penjualan aset inventaris kepada rekan bisnis pribadinya dengan harga di bawah pasar.</a:t>
            </a:r>
            <a:endParaRPr lang="en-US" altLang="en-US" sz="1900" dirty="0">
              <a:solidFill>
                <a:schemeClr val="tx1"/>
              </a:solidFill>
            </a:endParaRPr>
          </a:p>
          <a:p>
            <a:pPr algn="just"/>
            <a:r>
              <a:rPr lang="en-US" altLang="en-US" sz="1900" dirty="0">
                <a:solidFill>
                  <a:schemeClr val="tx1"/>
                </a:solidFill>
              </a:rPr>
              <a:t>Beberapa kreditur baru mengetahui pembubaran PT setelah transaksi tersebut berlangsung dan mengklaim kerugian karena aset yang seharusnya menjadi jaminan pembayaran telah dijual murah.</a:t>
            </a:r>
            <a:endParaRPr lang="en-US" altLang="en-US" sz="1900" dirty="0">
              <a:solidFill>
                <a:schemeClr val="tx1"/>
              </a:solidFill>
            </a:endParaRPr>
          </a:p>
          <a:p>
            <a:pPr algn="just"/>
            <a:endParaRPr lang="en-US" altLang="en-US" sz="1900" dirty="0">
              <a:solidFill>
                <a:schemeClr val="tx1"/>
              </a:solidFill>
            </a:endParaRPr>
          </a:p>
          <a:p>
            <a:pPr algn="just"/>
            <a:r>
              <a:rPr lang="en-US" altLang="en-US" sz="1900" dirty="0">
                <a:solidFill>
                  <a:schemeClr val="tx1"/>
                </a:solidFill>
              </a:rPr>
              <a:t>Pertanyaan:</a:t>
            </a:r>
            <a:endParaRPr lang="en-US" altLang="en-US" sz="1900" dirty="0">
              <a:solidFill>
                <a:schemeClr val="tx1"/>
              </a:solidFill>
            </a:endParaRPr>
          </a:p>
          <a:p>
            <a:pPr marL="457200" indent="-457200" algn="just">
              <a:buFont typeface="+mj-lt"/>
              <a:buAutoNum type="alphaLcPeriod"/>
            </a:pPr>
            <a:r>
              <a:rPr lang="en-US" altLang="en-US" sz="1900" dirty="0">
                <a:solidFill>
                  <a:schemeClr val="tx1"/>
                </a:solidFill>
              </a:rPr>
              <a:t>Apakah perbuatan hukum likuidator sebelum pengumuman pembubaran sah dan mengikat bagi PT?</a:t>
            </a:r>
            <a:endParaRPr lang="en-US" altLang="en-US" sz="1900" dirty="0">
              <a:solidFill>
                <a:schemeClr val="tx1"/>
              </a:solidFill>
            </a:endParaRPr>
          </a:p>
          <a:p>
            <a:pPr marL="457200" indent="-457200" algn="just">
              <a:buFont typeface="+mj-lt"/>
              <a:buAutoNum type="alphaLcPeriod"/>
            </a:pPr>
            <a:r>
              <a:rPr lang="en-US" altLang="en-US" sz="1900" dirty="0">
                <a:solidFill>
                  <a:schemeClr val="tx1"/>
                </a:solidFill>
              </a:rPr>
              <a:t>Bagaimana tanggung jawab likuidator secara pribadi terhadap kreditur?</a:t>
            </a:r>
            <a:endParaRPr lang="en-US" altLang="en-US" sz="1900" dirty="0">
              <a:solidFill>
                <a:schemeClr val="tx1"/>
              </a:solidFill>
            </a:endParaRPr>
          </a:p>
          <a:p>
            <a:pPr marL="457200" indent="-457200" algn="just">
              <a:buFont typeface="+mj-lt"/>
              <a:buAutoNum type="alphaLcPeriod"/>
            </a:pPr>
            <a:r>
              <a:rPr lang="en-US" altLang="en-US" sz="1900" dirty="0">
                <a:solidFill>
                  <a:schemeClr val="tx1"/>
                </a:solidFill>
              </a:rPr>
              <a:t>Apakah kontrak penjualan aset dapat dibatalkan? Sertakan dasar pertimbangan hukum.</a:t>
            </a:r>
            <a:endParaRPr lang="en-US" altLang="en-US" sz="1900" dirty="0">
              <a:solidFill>
                <a:schemeClr val="tx1"/>
              </a:solidFill>
            </a:endParaRPr>
          </a:p>
        </p:txBody>
      </p:sp>
    </p:spTree>
  </p:cSld>
  <p:clrMapOvr>
    <a:masterClrMapping/>
  </p:clrMapOvr>
  <p:transition spd="slow">
    <p:fade thruBlk="1"/>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520" y="525418"/>
            <a:ext cx="8640960" cy="4946104"/>
          </a:xfrm>
        </p:spPr>
        <p:txBody>
          <a:bodyPr>
            <a:noAutofit/>
          </a:bodyPr>
          <a:lstStyle/>
          <a:p>
            <a:pPr algn="just"/>
            <a:r>
              <a:rPr lang="en-US" altLang="en-US" sz="1900" dirty="0">
                <a:solidFill>
                  <a:schemeClr val="tx1"/>
                </a:solidFill>
              </a:rPr>
              <a:t>4. Direksi Non-Aktif, Kelalaian Kolektif, dan Pertanggungjawaban Bersama</a:t>
            </a:r>
            <a:endParaRPr lang="en-US" altLang="en-US" sz="1900" dirty="0">
              <a:solidFill>
                <a:schemeClr val="tx1"/>
              </a:solidFill>
            </a:endParaRPr>
          </a:p>
          <a:p>
            <a:pPr algn="just"/>
            <a:endParaRPr lang="en-US" altLang="en-US" sz="1900" dirty="0">
              <a:solidFill>
                <a:schemeClr val="tx1"/>
              </a:solidFill>
            </a:endParaRPr>
          </a:p>
          <a:p>
            <a:pPr algn="just"/>
            <a:r>
              <a:rPr lang="en-US" altLang="en-US" sz="1900" dirty="0">
                <a:solidFill>
                  <a:schemeClr val="tx1"/>
                </a:solidFill>
              </a:rPr>
              <a:t>Dalam PT Pionir Sejahtera, terdapat tiga direksi: Direktur Utama, Direktur Keuangan, dan Direktur Operasional. Selama dua tahun, Direktur Keuangan tidak pernah menghadiri rapat internal, tidak menandatangani laporan keuangan, dan tidak menjalankan tugasnya. Ia berdalih bahwa semua operasional sudah diambil alih Direktur Utama.</a:t>
            </a:r>
            <a:endParaRPr lang="en-US" altLang="en-US" sz="1900" dirty="0">
              <a:solidFill>
                <a:schemeClr val="tx1"/>
              </a:solidFill>
            </a:endParaRPr>
          </a:p>
          <a:p>
            <a:pPr algn="just"/>
            <a:r>
              <a:rPr lang="en-US" altLang="en-US" sz="1900" dirty="0">
                <a:solidFill>
                  <a:schemeClr val="tx1"/>
                </a:solidFill>
              </a:rPr>
              <a:t>Karena manajemen yang buruk, PT mengalami kerugian besar dan tidak mampu membayar kewajiban kepada kreditur. Kreditur menggugat seluruh Direksi dengan alasan kelalaian kolektif.</a:t>
            </a:r>
            <a:endParaRPr lang="en-US" altLang="en-US" sz="1900" dirty="0">
              <a:solidFill>
                <a:schemeClr val="tx1"/>
              </a:solidFill>
            </a:endParaRPr>
          </a:p>
          <a:p>
            <a:pPr algn="just"/>
            <a:endParaRPr lang="en-US" altLang="en-US" sz="1900" dirty="0">
              <a:solidFill>
                <a:schemeClr val="tx1"/>
              </a:solidFill>
            </a:endParaRPr>
          </a:p>
          <a:p>
            <a:pPr algn="just"/>
            <a:r>
              <a:rPr lang="en-US" altLang="en-US" sz="1900" dirty="0">
                <a:solidFill>
                  <a:schemeClr val="tx1"/>
                </a:solidFill>
              </a:rPr>
              <a:t>Pertanyaan:</a:t>
            </a:r>
            <a:endParaRPr lang="en-US" altLang="en-US" sz="1900" dirty="0">
              <a:solidFill>
                <a:schemeClr val="tx1"/>
              </a:solidFill>
            </a:endParaRPr>
          </a:p>
          <a:p>
            <a:pPr marL="457200" indent="-457200" algn="just">
              <a:buFont typeface="+mj-lt"/>
              <a:buAutoNum type="alphaLcPeriod"/>
            </a:pPr>
            <a:r>
              <a:rPr lang="en-US" altLang="en-US" sz="1900" dirty="0">
                <a:solidFill>
                  <a:schemeClr val="tx1"/>
                </a:solidFill>
              </a:rPr>
              <a:t>Apakah Direktur Keuangan dapat dibebaskan dari tanggung jawab karena tidak terlibat aktif dalam pengurusan PT?</a:t>
            </a:r>
            <a:endParaRPr lang="en-US" altLang="en-US" sz="1900" dirty="0">
              <a:solidFill>
                <a:schemeClr val="tx1"/>
              </a:solidFill>
            </a:endParaRPr>
          </a:p>
          <a:p>
            <a:pPr marL="457200" indent="-457200" algn="just">
              <a:buFont typeface="+mj-lt"/>
              <a:buAutoNum type="alphaLcPeriod"/>
            </a:pPr>
            <a:r>
              <a:rPr lang="en-US" altLang="en-US" sz="1900" dirty="0">
                <a:solidFill>
                  <a:schemeClr val="tx1"/>
                </a:solidFill>
              </a:rPr>
              <a:t>Bagaimana prinsip tanggung jawab kolektif Direksi dalam UU PT jika terdapat direksi yang pasif?</a:t>
            </a:r>
            <a:endParaRPr lang="en-US" altLang="en-US" sz="1900" dirty="0">
              <a:solidFill>
                <a:schemeClr val="tx1"/>
              </a:solidFill>
            </a:endParaRPr>
          </a:p>
          <a:p>
            <a:pPr marL="457200" indent="-457200" algn="just">
              <a:buFont typeface="+mj-lt"/>
              <a:buAutoNum type="alphaLcPeriod"/>
            </a:pPr>
            <a:r>
              <a:rPr lang="en-US" altLang="en-US" sz="1900" dirty="0">
                <a:solidFill>
                  <a:schemeClr val="tx1"/>
                </a:solidFill>
              </a:rPr>
              <a:t>Apakah kreditur berhak menembus corporate veil dan menuntut tanggung jawab pribadi semua Direksi?</a:t>
            </a:r>
            <a:endParaRPr lang="en-US" altLang="en-US" sz="1900" dirty="0">
              <a:solidFill>
                <a:schemeClr val="tx1"/>
              </a:solidFill>
            </a:endParaRPr>
          </a:p>
        </p:txBody>
      </p:sp>
    </p:spTree>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215" y="756920"/>
            <a:ext cx="8425180" cy="4881880"/>
          </a:xfrm>
        </p:spPr>
        <p:txBody>
          <a:bodyPr>
            <a:normAutofit lnSpcReduction="20000"/>
          </a:bodyPr>
          <a:lstStyle/>
          <a:p>
            <a:pPr algn="ctr"/>
            <a:r>
              <a:rPr lang="en-US" altLang="en-US" dirty="0">
                <a:solidFill>
                  <a:schemeClr val="tx1"/>
                </a:solidFill>
              </a:rPr>
              <a:t>Dasar Hukum Perseroan Terbatas</a:t>
            </a:r>
            <a:endParaRPr lang="en-US" altLang="en-US" dirty="0">
              <a:solidFill>
                <a:schemeClr val="tx1"/>
              </a:solidFill>
            </a:endParaRPr>
          </a:p>
          <a:p>
            <a:pPr algn="just"/>
            <a:endParaRPr lang="en-US" altLang="en-US" dirty="0">
              <a:solidFill>
                <a:schemeClr val="tx1"/>
              </a:solidFill>
            </a:endParaRPr>
          </a:p>
          <a:p>
            <a:pPr marL="457200" indent="-457200" algn="just">
              <a:buAutoNum type="arabicPeriod"/>
            </a:pPr>
            <a:r>
              <a:rPr lang="en-US" altLang="en-US" dirty="0">
                <a:solidFill>
                  <a:schemeClr val="tx1"/>
                </a:solidFill>
              </a:rPr>
              <a:t>UU No. 40 Tahun 2007 tentang Perseroan Terbatas (UU PT)</a:t>
            </a:r>
            <a:endParaRPr lang="en-US" altLang="en-US" dirty="0">
              <a:solidFill>
                <a:schemeClr val="tx1"/>
              </a:solidFill>
            </a:endParaRPr>
          </a:p>
          <a:p>
            <a:pPr marL="457200" indent="-457200" algn="just">
              <a:buAutoNum type="arabicPeriod"/>
            </a:pPr>
            <a:r>
              <a:rPr lang="en-US" altLang="en-US" dirty="0">
                <a:solidFill>
                  <a:schemeClr val="tx1"/>
                </a:solidFill>
              </a:rPr>
              <a:t>UU Cipta Kerja &amp; PP 8/2021 (penyederhanaan perizinan &amp; persyaratan UMK)</a:t>
            </a:r>
            <a:endParaRPr lang="en-US" altLang="en-US" dirty="0">
              <a:solidFill>
                <a:schemeClr val="tx1"/>
              </a:solidFill>
            </a:endParaRPr>
          </a:p>
          <a:p>
            <a:pPr marL="457200" indent="-457200" algn="just">
              <a:buAutoNum type="arabicPeriod"/>
            </a:pPr>
            <a:r>
              <a:rPr lang="en-US" altLang="en-US" dirty="0">
                <a:solidFill>
                  <a:schemeClr val="tx1"/>
                </a:solidFill>
              </a:rPr>
              <a:t>Kitab Undang-Undang Hukum Dagang (KUHD) – residu aturan</a:t>
            </a:r>
            <a:endParaRPr lang="en-US" altLang="en-US" dirty="0">
              <a:solidFill>
                <a:schemeClr val="tx1"/>
              </a:solidFill>
            </a:endParaRPr>
          </a:p>
          <a:p>
            <a:pPr marL="457200" indent="-457200" algn="just">
              <a:buAutoNum type="arabicPeriod"/>
            </a:pPr>
            <a:r>
              <a:rPr lang="en-US" altLang="en-US" dirty="0">
                <a:solidFill>
                  <a:schemeClr val="tx1"/>
                </a:solidFill>
              </a:rPr>
              <a:t>Peraturan OJK bagi PT yang go public</a:t>
            </a:r>
            <a:endParaRPr lang="en-US" altLang="en-US" dirty="0">
              <a:solidFill>
                <a:schemeClr val="tx1"/>
              </a:solidFill>
            </a:endParaRPr>
          </a:p>
          <a:p>
            <a:pPr marL="457200" indent="-457200" algn="just">
              <a:buAutoNum type="arabicPeriod"/>
            </a:pPr>
            <a:r>
              <a:rPr lang="en-US" altLang="en-US" dirty="0">
                <a:solidFill>
                  <a:schemeClr val="tx1"/>
                </a:solidFill>
              </a:rPr>
              <a:t>Peraturan Bursa Efek Indonesia</a:t>
            </a:r>
            <a:endParaRPr lang="en-US" altLang="en-US" dirty="0">
              <a:solidFill>
                <a:schemeClr val="tx1"/>
              </a:solidFill>
            </a:endParaRPr>
          </a:p>
        </p:txBody>
      </p:sp>
    </p:spTree>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215" y="613410"/>
            <a:ext cx="8411845" cy="5458460"/>
          </a:xfrm>
        </p:spPr>
        <p:txBody>
          <a:bodyPr>
            <a:noAutofit/>
          </a:bodyPr>
          <a:lstStyle/>
          <a:p>
            <a:pPr algn="ctr"/>
            <a:r>
              <a:rPr lang="en-US" altLang="en-US" sz="2300" dirty="0">
                <a:solidFill>
                  <a:schemeClr val="tx1"/>
                </a:solidFill>
              </a:rPr>
              <a:t>Karakteristik Utama PT </a:t>
            </a:r>
            <a:endParaRPr lang="en-US" altLang="en-US" sz="2300" dirty="0">
              <a:solidFill>
                <a:schemeClr val="tx1"/>
              </a:solidFill>
            </a:endParaRPr>
          </a:p>
          <a:p>
            <a:pPr algn="just"/>
            <a:endParaRPr lang="en-US" altLang="en-US" sz="2300" dirty="0">
              <a:solidFill>
                <a:schemeClr val="tx1"/>
              </a:solidFill>
            </a:endParaRPr>
          </a:p>
          <a:p>
            <a:pPr marL="342900" indent="-342900" algn="just">
              <a:buAutoNum type="arabicPeriod"/>
            </a:pPr>
            <a:r>
              <a:rPr lang="en-US" altLang="en-US" sz="2300" dirty="0">
                <a:solidFill>
                  <a:schemeClr val="tx1"/>
                </a:solidFill>
              </a:rPr>
              <a:t>Separate legal personality → badan hukum mandiri</a:t>
            </a:r>
            <a:endParaRPr lang="en-US" altLang="en-US" sz="2300" dirty="0">
              <a:solidFill>
                <a:schemeClr val="tx1"/>
              </a:solidFill>
            </a:endParaRPr>
          </a:p>
          <a:p>
            <a:pPr marL="342900" indent="-342900" algn="just">
              <a:buAutoNum type="arabicPeriod"/>
            </a:pPr>
            <a:r>
              <a:rPr lang="en-US" altLang="en-US" sz="2300" dirty="0">
                <a:solidFill>
                  <a:schemeClr val="tx1"/>
                </a:solidFill>
              </a:rPr>
              <a:t>Limited liability → tanggung jawab pemegang saham terbatas</a:t>
            </a:r>
            <a:endParaRPr lang="en-US" altLang="en-US" sz="2300" dirty="0">
              <a:solidFill>
                <a:schemeClr val="tx1"/>
              </a:solidFill>
            </a:endParaRPr>
          </a:p>
          <a:p>
            <a:pPr marL="342900" indent="-342900" algn="just">
              <a:buAutoNum type="arabicPeriod"/>
            </a:pPr>
            <a:r>
              <a:rPr lang="en-US" altLang="en-US" sz="2300" dirty="0">
                <a:solidFill>
                  <a:schemeClr val="tx1"/>
                </a:solidFill>
              </a:rPr>
              <a:t>Transferable shares → saham mudah dialihkan</a:t>
            </a:r>
            <a:endParaRPr lang="en-US" altLang="en-US" sz="2300" dirty="0">
              <a:solidFill>
                <a:schemeClr val="tx1"/>
              </a:solidFill>
            </a:endParaRPr>
          </a:p>
          <a:p>
            <a:pPr marL="342900" indent="-342900" algn="just">
              <a:buAutoNum type="arabicPeriod"/>
            </a:pPr>
            <a:r>
              <a:rPr lang="en-US" altLang="en-US" sz="2300" dirty="0">
                <a:solidFill>
                  <a:schemeClr val="tx1"/>
                </a:solidFill>
              </a:rPr>
              <a:t>Perpetual succession → tidak bubar walau pemilik berubah/meninggal</a:t>
            </a:r>
            <a:endParaRPr lang="en-US" altLang="en-US" sz="2300" dirty="0">
              <a:solidFill>
                <a:schemeClr val="tx1"/>
              </a:solidFill>
            </a:endParaRPr>
          </a:p>
          <a:p>
            <a:pPr marL="342900" indent="-342900" algn="just">
              <a:buAutoNum type="arabicPeriod"/>
            </a:pPr>
            <a:r>
              <a:rPr lang="en-US" altLang="en-US" sz="2300" dirty="0">
                <a:solidFill>
                  <a:schemeClr val="tx1"/>
                </a:solidFill>
              </a:rPr>
              <a:t>Centralized management → dikelola direksi</a:t>
            </a:r>
            <a:endParaRPr lang="en-US" altLang="en-US" sz="2300" dirty="0">
              <a:solidFill>
                <a:schemeClr val="tx1"/>
              </a:solidFill>
            </a:endParaRPr>
          </a:p>
          <a:p>
            <a:pPr marL="342900" indent="-342900" algn="just">
              <a:buAutoNum type="arabicPeriod"/>
            </a:pPr>
            <a:r>
              <a:rPr lang="en-US" altLang="en-US" sz="2300" dirty="0">
                <a:solidFill>
                  <a:schemeClr val="tx1"/>
                </a:solidFill>
              </a:rPr>
              <a:t>Ownership vs Control → pemilik (shareholders) ≠ pengelola (direksi)</a:t>
            </a:r>
            <a:endParaRPr lang="en-US" altLang="en-US" sz="2300" dirty="0">
              <a:solidFill>
                <a:schemeClr val="tx1"/>
              </a:solidFill>
            </a:endParaRPr>
          </a:p>
          <a:p>
            <a:pPr algn="just"/>
            <a:endParaRPr lang="en-US" altLang="en-US" sz="2300" dirty="0">
              <a:solidFill>
                <a:schemeClr val="tx1"/>
              </a:solidFill>
            </a:endParaRPr>
          </a:p>
          <a:p>
            <a:pPr algn="just"/>
            <a:r>
              <a:rPr lang="en-US" altLang="en-US" sz="2300" dirty="0">
                <a:solidFill>
                  <a:schemeClr val="tx1"/>
                </a:solidFill>
              </a:rPr>
              <a:t>Konsep ini mengikuti teori corporate personality yang berkembang sejak abad ke-19.</a:t>
            </a:r>
            <a:endParaRPr lang="en-US" altLang="en-US" sz="2300" dirty="0">
              <a:solidFill>
                <a:schemeClr val="tx1"/>
              </a:solidFill>
            </a:endParaRPr>
          </a:p>
        </p:txBody>
      </p:sp>
    </p:spTree>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215" y="469900"/>
            <a:ext cx="8425180" cy="4881880"/>
          </a:xfrm>
        </p:spPr>
        <p:txBody>
          <a:bodyPr>
            <a:noAutofit/>
          </a:bodyPr>
          <a:lstStyle/>
          <a:p>
            <a:pPr algn="ctr"/>
            <a:r>
              <a:rPr lang="en-US" altLang="en-US" sz="2200" dirty="0">
                <a:solidFill>
                  <a:schemeClr val="tx1"/>
                </a:solidFill>
              </a:rPr>
              <a:t>Struktur Permodalan PT (Detail Lengkap)</a:t>
            </a:r>
            <a:endParaRPr lang="en-US" altLang="en-US" sz="2200" dirty="0">
              <a:solidFill>
                <a:schemeClr val="tx1"/>
              </a:solidFill>
            </a:endParaRPr>
          </a:p>
          <a:p>
            <a:pPr algn="just"/>
            <a:endParaRPr lang="en-US" altLang="en-US" sz="2200" dirty="0">
              <a:solidFill>
                <a:schemeClr val="tx1"/>
              </a:solidFill>
            </a:endParaRPr>
          </a:p>
          <a:p>
            <a:pPr marL="228600" indent="-228600" algn="just">
              <a:buAutoNum type="arabicPeriod"/>
            </a:pPr>
            <a:r>
              <a:rPr lang="en-US" altLang="en-US" sz="2200" dirty="0">
                <a:solidFill>
                  <a:schemeClr val="tx1"/>
                </a:solidFill>
              </a:rPr>
              <a:t>Modal Dasar</a:t>
            </a:r>
            <a:endParaRPr lang="en-US" altLang="en-US" sz="2200" dirty="0">
              <a:solidFill>
                <a:schemeClr val="tx1"/>
              </a:solidFill>
            </a:endParaRPr>
          </a:p>
          <a:p>
            <a:pPr marL="285750" indent="-285750" algn="just">
              <a:buFont typeface="Arial" panose="020B0604020202020204" pitchFamily="34" charset="0"/>
              <a:buChar char="•"/>
            </a:pPr>
            <a:r>
              <a:rPr lang="en-US" altLang="en-US" sz="2200" dirty="0">
                <a:solidFill>
                  <a:schemeClr val="tx1"/>
                </a:solidFill>
              </a:rPr>
              <a:t>Total maksimum saham yang dapat diterbitkan.</a:t>
            </a:r>
            <a:endParaRPr lang="en-US" altLang="en-US" sz="2200" dirty="0">
              <a:solidFill>
                <a:schemeClr val="tx1"/>
              </a:solidFill>
            </a:endParaRPr>
          </a:p>
          <a:p>
            <a:pPr marL="285750" indent="-285750" algn="just">
              <a:buFont typeface="Arial" panose="020B0604020202020204" pitchFamily="34" charset="0"/>
              <a:buChar char="•"/>
            </a:pPr>
            <a:r>
              <a:rPr lang="en-US" altLang="en-US" sz="2200" dirty="0">
                <a:solidFill>
                  <a:schemeClr val="tx1"/>
                </a:solidFill>
              </a:rPr>
              <a:t>Bersifat deklaratif dalam AD.</a:t>
            </a:r>
            <a:endParaRPr lang="en-US" altLang="en-US" sz="2200" dirty="0">
              <a:solidFill>
                <a:schemeClr val="tx1"/>
              </a:solidFill>
            </a:endParaRPr>
          </a:p>
          <a:p>
            <a:pPr algn="just"/>
            <a:endParaRPr lang="en-US" altLang="en-US" sz="2200" dirty="0">
              <a:solidFill>
                <a:schemeClr val="tx1"/>
              </a:solidFill>
            </a:endParaRPr>
          </a:p>
          <a:p>
            <a:pPr algn="just"/>
            <a:r>
              <a:rPr lang="en-US" altLang="en-US" sz="2200" dirty="0">
                <a:solidFill>
                  <a:schemeClr val="tx1"/>
                </a:solidFill>
              </a:rPr>
              <a:t>2. Modal Ditempatkan</a:t>
            </a:r>
            <a:endParaRPr lang="en-US" altLang="en-US" sz="2200" dirty="0">
              <a:solidFill>
                <a:schemeClr val="tx1"/>
              </a:solidFill>
            </a:endParaRPr>
          </a:p>
          <a:p>
            <a:pPr marL="285750" indent="-285750" algn="just">
              <a:buFont typeface="Arial" panose="020B0604020202020204" pitchFamily="34" charset="0"/>
              <a:buChar char="•"/>
            </a:pPr>
            <a:r>
              <a:rPr lang="en-US" altLang="en-US" sz="2200" dirty="0">
                <a:solidFill>
                  <a:schemeClr val="tx1"/>
                </a:solidFill>
              </a:rPr>
              <a:t>Bagian modal dasar yang telah disanggupi pemegang saham untuk diambil.</a:t>
            </a:r>
            <a:endParaRPr lang="en-US" altLang="en-US" sz="2200" dirty="0">
              <a:solidFill>
                <a:schemeClr val="tx1"/>
              </a:solidFill>
            </a:endParaRPr>
          </a:p>
          <a:p>
            <a:pPr algn="just"/>
            <a:endParaRPr lang="en-US" altLang="en-US" sz="2200" dirty="0">
              <a:solidFill>
                <a:schemeClr val="tx1"/>
              </a:solidFill>
            </a:endParaRPr>
          </a:p>
          <a:p>
            <a:pPr algn="just"/>
            <a:r>
              <a:rPr lang="en-US" altLang="en-US" sz="2200" dirty="0">
                <a:solidFill>
                  <a:schemeClr val="tx1"/>
                </a:solidFill>
              </a:rPr>
              <a:t>3. Modal Disetor</a:t>
            </a:r>
            <a:endParaRPr lang="en-US" altLang="en-US" sz="2200" dirty="0">
              <a:solidFill>
                <a:schemeClr val="tx1"/>
              </a:solidFill>
            </a:endParaRPr>
          </a:p>
          <a:p>
            <a:pPr marL="285750" indent="-285750" algn="just">
              <a:buFont typeface="Arial" panose="020B0604020202020204" pitchFamily="34" charset="0"/>
              <a:buChar char="•"/>
            </a:pPr>
            <a:r>
              <a:rPr lang="en-US" altLang="en-US" sz="2200" dirty="0">
                <a:solidFill>
                  <a:schemeClr val="tx1"/>
                </a:solidFill>
              </a:rPr>
              <a:t>Modal riil yang benar-benar dibayarkan oleh pemegang saham.</a:t>
            </a:r>
            <a:endParaRPr lang="en-US" altLang="en-US" sz="2200" dirty="0">
              <a:solidFill>
                <a:schemeClr val="tx1"/>
              </a:solidFill>
            </a:endParaRPr>
          </a:p>
          <a:p>
            <a:pPr algn="just"/>
            <a:r>
              <a:rPr lang="en-US" altLang="en-US" sz="2200" dirty="0">
                <a:solidFill>
                  <a:schemeClr val="tx1"/>
                </a:solidFill>
              </a:rPr>
              <a:t>Persyaratan UU PT: Minimal 25% dari modal dasar wajib ditempatkan dan disetor penuh.</a:t>
            </a:r>
            <a:endParaRPr lang="en-US" altLang="en-US" sz="2200" dirty="0">
              <a:solidFill>
                <a:schemeClr val="tx1"/>
              </a:solidFill>
            </a:endParaRPr>
          </a:p>
        </p:txBody>
      </p:sp>
    </p:spTree>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215" y="613410"/>
            <a:ext cx="8512810" cy="5496560"/>
          </a:xfrm>
        </p:spPr>
        <p:txBody>
          <a:bodyPr>
            <a:noAutofit/>
          </a:bodyPr>
          <a:lstStyle/>
          <a:p>
            <a:pPr algn="ctr"/>
            <a:r>
              <a:rPr lang="en-US" altLang="en-US" sz="2000" dirty="0">
                <a:solidFill>
                  <a:schemeClr val="tx1"/>
                </a:solidFill>
              </a:rPr>
              <a:t>Jenis Saham &amp; Hak-Hak Pemegang Saham</a:t>
            </a:r>
            <a:endParaRPr lang="en-US" altLang="en-US" sz="2000" dirty="0">
              <a:solidFill>
                <a:schemeClr val="tx1"/>
              </a:solidFill>
            </a:endParaRPr>
          </a:p>
          <a:p>
            <a:pPr algn="just"/>
            <a:endParaRPr lang="en-US" altLang="en-US" sz="2000" dirty="0">
              <a:solidFill>
                <a:schemeClr val="tx1"/>
              </a:solidFill>
            </a:endParaRPr>
          </a:p>
          <a:p>
            <a:pPr algn="just"/>
            <a:r>
              <a:rPr lang="en-US" altLang="en-US" sz="2000" dirty="0">
                <a:solidFill>
                  <a:schemeClr val="tx1"/>
                </a:solidFill>
              </a:rPr>
              <a:t>Jenis Saham:</a:t>
            </a:r>
            <a:endParaRPr lang="en-US" altLang="en-US" sz="2000" dirty="0">
              <a:solidFill>
                <a:schemeClr val="tx1"/>
              </a:solidFill>
            </a:endParaRPr>
          </a:p>
          <a:p>
            <a:pPr marL="342900" indent="-342900" algn="just">
              <a:buFont typeface="Arial" panose="020B0604020202020204" pitchFamily="34" charset="0"/>
              <a:buChar char="•"/>
            </a:pPr>
            <a:r>
              <a:rPr lang="en-US" altLang="en-US" sz="2000" dirty="0">
                <a:solidFill>
                  <a:schemeClr val="tx1"/>
                </a:solidFill>
              </a:rPr>
              <a:t>Saham Biasa</a:t>
            </a:r>
            <a:endParaRPr lang="en-US" altLang="en-US" sz="2000" dirty="0">
              <a:solidFill>
                <a:schemeClr val="tx1"/>
              </a:solidFill>
            </a:endParaRPr>
          </a:p>
          <a:p>
            <a:pPr marL="342900" indent="-342900" algn="just">
              <a:buFont typeface="Arial" panose="020B0604020202020204" pitchFamily="34" charset="0"/>
              <a:buChar char="•"/>
            </a:pPr>
            <a:r>
              <a:rPr lang="en-US" altLang="en-US" sz="2000" dirty="0">
                <a:solidFill>
                  <a:schemeClr val="tx1"/>
                </a:solidFill>
              </a:rPr>
              <a:t>Saham Preferen</a:t>
            </a:r>
            <a:endParaRPr lang="en-US" altLang="en-US" sz="2000" dirty="0">
              <a:solidFill>
                <a:schemeClr val="tx1"/>
              </a:solidFill>
            </a:endParaRPr>
          </a:p>
          <a:p>
            <a:pPr marL="342900" indent="-342900" algn="just">
              <a:buFont typeface="Arial" panose="020B0604020202020204" pitchFamily="34" charset="0"/>
              <a:buChar char="•"/>
            </a:pPr>
            <a:r>
              <a:rPr lang="en-US" altLang="en-US" sz="2000" dirty="0">
                <a:solidFill>
                  <a:schemeClr val="tx1"/>
                </a:solidFill>
              </a:rPr>
              <a:t>Saham dengan Hak Khusus</a:t>
            </a:r>
            <a:endParaRPr lang="en-US" altLang="en-US" sz="2000" dirty="0">
              <a:solidFill>
                <a:schemeClr val="tx1"/>
              </a:solidFill>
            </a:endParaRPr>
          </a:p>
          <a:p>
            <a:pPr marL="342900" indent="-342900" algn="just">
              <a:buFont typeface="Arial" panose="020B0604020202020204" pitchFamily="34" charset="0"/>
              <a:buChar char="•"/>
            </a:pPr>
            <a:r>
              <a:rPr lang="en-US" altLang="en-US" sz="2000" dirty="0">
                <a:solidFill>
                  <a:schemeClr val="tx1"/>
                </a:solidFill>
              </a:rPr>
              <a:t>Saham tanpa Hak Suara</a:t>
            </a:r>
            <a:endParaRPr lang="en-US" altLang="en-US" sz="2000" dirty="0">
              <a:solidFill>
                <a:schemeClr val="tx1"/>
              </a:solidFill>
            </a:endParaRPr>
          </a:p>
          <a:p>
            <a:pPr marL="342900" indent="-342900" algn="just">
              <a:buFont typeface="Arial" panose="020B0604020202020204" pitchFamily="34" charset="0"/>
              <a:buChar char="•"/>
            </a:pPr>
            <a:r>
              <a:rPr lang="en-US" altLang="en-US" sz="2000" dirty="0">
                <a:solidFill>
                  <a:schemeClr val="tx1"/>
                </a:solidFill>
              </a:rPr>
              <a:t>Saham dengan Pembatasan Pengalihan</a:t>
            </a:r>
            <a:endParaRPr lang="en-US" altLang="en-US" sz="2000" dirty="0">
              <a:solidFill>
                <a:schemeClr val="tx1"/>
              </a:solidFill>
            </a:endParaRPr>
          </a:p>
          <a:p>
            <a:pPr algn="just"/>
            <a:endParaRPr lang="en-US" altLang="en-US" sz="2000" dirty="0">
              <a:solidFill>
                <a:schemeClr val="tx1"/>
              </a:solidFill>
            </a:endParaRPr>
          </a:p>
          <a:p>
            <a:pPr algn="just"/>
            <a:r>
              <a:rPr lang="en-US" altLang="en-US" sz="2000" dirty="0">
                <a:solidFill>
                  <a:schemeClr val="tx1"/>
                </a:solidFill>
              </a:rPr>
              <a:t>Hak pemegang saham:</a:t>
            </a:r>
            <a:endParaRPr lang="en-US" altLang="en-US" sz="2000" dirty="0">
              <a:solidFill>
                <a:schemeClr val="tx1"/>
              </a:solidFill>
            </a:endParaRPr>
          </a:p>
          <a:p>
            <a:pPr marL="342900" indent="-342900" algn="just">
              <a:buFont typeface="Arial" panose="020B0604020202020204" pitchFamily="34" charset="0"/>
              <a:buChar char="•"/>
            </a:pPr>
            <a:r>
              <a:rPr lang="en-US" altLang="en-US" sz="2000" dirty="0">
                <a:solidFill>
                  <a:schemeClr val="tx1"/>
                </a:solidFill>
              </a:rPr>
              <a:t>Hak suara</a:t>
            </a:r>
            <a:endParaRPr lang="en-US" altLang="en-US" sz="2000" dirty="0">
              <a:solidFill>
                <a:schemeClr val="tx1"/>
              </a:solidFill>
            </a:endParaRPr>
          </a:p>
          <a:p>
            <a:pPr marL="342900" indent="-342900" algn="just">
              <a:buFont typeface="Arial" panose="020B0604020202020204" pitchFamily="34" charset="0"/>
              <a:buChar char="•"/>
            </a:pPr>
            <a:r>
              <a:rPr lang="en-US" altLang="en-US" sz="2000" dirty="0">
                <a:solidFill>
                  <a:schemeClr val="tx1"/>
                </a:solidFill>
              </a:rPr>
              <a:t>Hak dividen</a:t>
            </a:r>
            <a:endParaRPr lang="en-US" altLang="en-US" sz="2000" dirty="0">
              <a:solidFill>
                <a:schemeClr val="tx1"/>
              </a:solidFill>
            </a:endParaRPr>
          </a:p>
          <a:p>
            <a:pPr marL="342900" indent="-342900" algn="just">
              <a:buFont typeface="Arial" panose="020B0604020202020204" pitchFamily="34" charset="0"/>
              <a:buChar char="•"/>
            </a:pPr>
            <a:r>
              <a:rPr lang="en-US" altLang="en-US" sz="2000" dirty="0">
                <a:solidFill>
                  <a:schemeClr val="tx1"/>
                </a:solidFill>
              </a:rPr>
              <a:t>Hak atas informasi</a:t>
            </a:r>
            <a:endParaRPr lang="en-US" altLang="en-US" sz="2000" dirty="0">
              <a:solidFill>
                <a:schemeClr val="tx1"/>
              </a:solidFill>
            </a:endParaRPr>
          </a:p>
          <a:p>
            <a:pPr marL="342900" indent="-342900" algn="just">
              <a:buFont typeface="Arial" panose="020B0604020202020204" pitchFamily="34" charset="0"/>
              <a:buChar char="•"/>
            </a:pPr>
            <a:r>
              <a:rPr lang="en-US" altLang="en-US" sz="2000" dirty="0">
                <a:solidFill>
                  <a:schemeClr val="tx1"/>
                </a:solidFill>
              </a:rPr>
              <a:t>Hak atas sisa kekayaan likuidasi</a:t>
            </a:r>
            <a:endParaRPr lang="en-US" altLang="en-US" sz="2000" dirty="0">
              <a:solidFill>
                <a:schemeClr val="tx1"/>
              </a:solidFill>
            </a:endParaRPr>
          </a:p>
          <a:p>
            <a:pPr marL="342900" indent="-342900" algn="just">
              <a:buFont typeface="Arial" panose="020B0604020202020204" pitchFamily="34" charset="0"/>
              <a:buChar char="•"/>
            </a:pPr>
            <a:r>
              <a:rPr lang="en-US" altLang="en-US" sz="2000" dirty="0">
                <a:solidFill>
                  <a:schemeClr val="tx1"/>
                </a:solidFill>
              </a:rPr>
              <a:t>Hak menggugat direksi/komisaris (derivative suit)</a:t>
            </a:r>
            <a:endParaRPr lang="en-US" altLang="en-US" sz="2000" dirty="0">
              <a:solidFill>
                <a:schemeClr val="tx1"/>
              </a:solidFill>
            </a:endParaRPr>
          </a:p>
        </p:txBody>
      </p:sp>
    </p:spTree>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215" y="613410"/>
            <a:ext cx="8425180" cy="5426075"/>
          </a:xfrm>
        </p:spPr>
        <p:txBody>
          <a:bodyPr>
            <a:normAutofit/>
          </a:bodyPr>
          <a:lstStyle/>
          <a:p>
            <a:pPr algn="ctr"/>
            <a:r>
              <a:rPr lang="en-US" altLang="en-US" sz="2300" dirty="0">
                <a:solidFill>
                  <a:schemeClr val="tx1"/>
                </a:solidFill>
              </a:rPr>
              <a:t>Pentingnya Struktur Modal dalam Teori Perusahaan</a:t>
            </a:r>
            <a:endParaRPr lang="en-US" altLang="en-US" sz="2300" dirty="0">
              <a:solidFill>
                <a:schemeClr val="tx1"/>
              </a:solidFill>
            </a:endParaRPr>
          </a:p>
          <a:p>
            <a:pPr algn="just"/>
            <a:endParaRPr lang="en-US" altLang="en-US" sz="2300" dirty="0">
              <a:solidFill>
                <a:schemeClr val="tx1"/>
              </a:solidFill>
            </a:endParaRPr>
          </a:p>
          <a:p>
            <a:pPr algn="just"/>
            <a:r>
              <a:rPr lang="en-US" altLang="en-US" sz="2300" dirty="0">
                <a:solidFill>
                  <a:schemeClr val="tx1"/>
                </a:solidFill>
              </a:rPr>
              <a:t>Menurut Paramita Prananingtyas, struktur modal berfungsi sebagai:</a:t>
            </a:r>
            <a:endParaRPr lang="en-US" altLang="en-US" sz="2300" dirty="0">
              <a:solidFill>
                <a:schemeClr val="tx1"/>
              </a:solidFill>
            </a:endParaRPr>
          </a:p>
          <a:p>
            <a:pPr marL="457200" indent="-457200" algn="just">
              <a:buAutoNum type="arabicPeriod"/>
            </a:pPr>
            <a:r>
              <a:rPr lang="en-US" altLang="en-US" sz="2300" dirty="0">
                <a:solidFill>
                  <a:schemeClr val="tx1"/>
                </a:solidFill>
              </a:rPr>
              <a:t>Perlindungan kreditor → memastikan adanya kecukupan modal</a:t>
            </a:r>
            <a:endParaRPr lang="en-US" altLang="en-US" sz="2300" dirty="0">
              <a:solidFill>
                <a:schemeClr val="tx1"/>
              </a:solidFill>
            </a:endParaRPr>
          </a:p>
          <a:p>
            <a:pPr marL="457200" indent="-457200" algn="just">
              <a:buAutoNum type="arabicPeriod"/>
            </a:pPr>
            <a:r>
              <a:rPr lang="en-US" altLang="en-US" sz="2300" dirty="0">
                <a:solidFill>
                  <a:schemeClr val="tx1"/>
                </a:solidFill>
              </a:rPr>
              <a:t>Alat kontrol pemegang saham → pembagian kekuasaan melalui porsi saham</a:t>
            </a:r>
            <a:endParaRPr lang="en-US" altLang="en-US" sz="2300" dirty="0">
              <a:solidFill>
                <a:schemeClr val="tx1"/>
              </a:solidFill>
            </a:endParaRPr>
          </a:p>
          <a:p>
            <a:pPr marL="457200" indent="-457200" algn="just">
              <a:buAutoNum type="arabicPeriod"/>
            </a:pPr>
            <a:r>
              <a:rPr lang="en-US" altLang="en-US" sz="2300" dirty="0">
                <a:solidFill>
                  <a:schemeClr val="tx1"/>
                </a:solidFill>
              </a:rPr>
              <a:t>Instrumen tata kelola → mempengaruhi stabilitas &amp; integritas perusahaan</a:t>
            </a:r>
            <a:endParaRPr lang="en-US" altLang="en-US" sz="2300" dirty="0">
              <a:solidFill>
                <a:schemeClr val="tx1"/>
              </a:solidFill>
            </a:endParaRPr>
          </a:p>
          <a:p>
            <a:pPr marL="457200" indent="-457200" algn="just">
              <a:buAutoNum type="arabicPeriod"/>
            </a:pPr>
            <a:r>
              <a:rPr lang="en-US" altLang="en-US" sz="2300" dirty="0">
                <a:solidFill>
                  <a:schemeClr val="tx1"/>
                </a:solidFill>
              </a:rPr>
              <a:t>Mekanisme pembiayaan jangka panjang</a:t>
            </a:r>
            <a:endParaRPr lang="en-US" altLang="en-US" sz="2300" dirty="0">
              <a:solidFill>
                <a:schemeClr val="tx1"/>
              </a:solidFill>
            </a:endParaRPr>
          </a:p>
        </p:txBody>
      </p:sp>
    </p:spTree>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215" y="756920"/>
            <a:ext cx="8425180" cy="4881880"/>
          </a:xfrm>
        </p:spPr>
        <p:txBody>
          <a:bodyPr>
            <a:normAutofit fontScale="90000"/>
          </a:bodyPr>
          <a:lstStyle/>
          <a:p>
            <a:pPr algn="ctr"/>
            <a:r>
              <a:rPr lang="en-US" altLang="en-US" dirty="0">
                <a:solidFill>
                  <a:schemeClr val="tx1"/>
                </a:solidFill>
              </a:rPr>
              <a:t>Organ PT Secara Konseptual</a:t>
            </a:r>
            <a:endParaRPr lang="en-US" altLang="en-US" dirty="0">
              <a:solidFill>
                <a:schemeClr val="tx1"/>
              </a:solidFill>
            </a:endParaRPr>
          </a:p>
          <a:p>
            <a:pPr algn="just"/>
            <a:endParaRPr lang="en-US" altLang="en-US" dirty="0">
              <a:solidFill>
                <a:schemeClr val="tx1"/>
              </a:solidFill>
            </a:endParaRPr>
          </a:p>
          <a:p>
            <a:pPr algn="just"/>
            <a:r>
              <a:rPr lang="en-US" altLang="en-US" dirty="0">
                <a:solidFill>
                  <a:schemeClr val="tx1"/>
                </a:solidFill>
              </a:rPr>
              <a:t>Organ PT terdiri dari 3:</a:t>
            </a:r>
            <a:endParaRPr lang="en-US" altLang="en-US" dirty="0">
              <a:solidFill>
                <a:schemeClr val="tx1"/>
              </a:solidFill>
            </a:endParaRPr>
          </a:p>
          <a:p>
            <a:pPr marL="457200" indent="-457200" algn="just">
              <a:buAutoNum type="arabicPeriod"/>
            </a:pPr>
            <a:r>
              <a:rPr lang="en-US" altLang="en-US" dirty="0">
                <a:solidFill>
                  <a:schemeClr val="tx1"/>
                </a:solidFill>
              </a:rPr>
              <a:t>RUPS – organ pembentuk kehendak pemilik modal</a:t>
            </a:r>
            <a:endParaRPr lang="en-US" altLang="en-US" dirty="0">
              <a:solidFill>
                <a:schemeClr val="tx1"/>
              </a:solidFill>
            </a:endParaRPr>
          </a:p>
          <a:p>
            <a:pPr marL="457200" indent="-457200" algn="just">
              <a:buAutoNum type="arabicPeriod"/>
            </a:pPr>
            <a:r>
              <a:rPr lang="en-US" altLang="en-US" dirty="0">
                <a:solidFill>
                  <a:schemeClr val="tx1"/>
                </a:solidFill>
              </a:rPr>
              <a:t>Direksi – organ pengurus &amp; wakil perseroan</a:t>
            </a:r>
            <a:endParaRPr lang="en-US" altLang="en-US" dirty="0">
              <a:solidFill>
                <a:schemeClr val="tx1"/>
              </a:solidFill>
            </a:endParaRPr>
          </a:p>
          <a:p>
            <a:pPr marL="457200" indent="-457200" algn="just">
              <a:buAutoNum type="arabicPeriod"/>
            </a:pPr>
            <a:r>
              <a:rPr lang="en-US" altLang="en-US" dirty="0">
                <a:solidFill>
                  <a:schemeClr val="tx1"/>
                </a:solidFill>
              </a:rPr>
              <a:t>Komisaris – organ pengawas pengelolaan</a:t>
            </a:r>
            <a:endParaRPr lang="en-US" altLang="en-US" dirty="0">
              <a:solidFill>
                <a:schemeClr val="tx1"/>
              </a:solidFill>
            </a:endParaRPr>
          </a:p>
          <a:p>
            <a:pPr algn="just"/>
            <a:endParaRPr lang="en-US" altLang="en-US" dirty="0">
              <a:solidFill>
                <a:schemeClr val="tx1"/>
              </a:solidFill>
            </a:endParaRPr>
          </a:p>
          <a:p>
            <a:pPr algn="just"/>
            <a:r>
              <a:rPr lang="en-US" altLang="en-US" dirty="0">
                <a:solidFill>
                  <a:schemeClr val="tx1"/>
                </a:solidFill>
              </a:rPr>
              <a:t>Doktrin Paramita:</a:t>
            </a:r>
            <a:endParaRPr lang="en-US" altLang="en-US" dirty="0">
              <a:solidFill>
                <a:schemeClr val="tx1"/>
              </a:solidFill>
            </a:endParaRPr>
          </a:p>
          <a:p>
            <a:pPr algn="just"/>
            <a:r>
              <a:rPr lang="en-US" altLang="en-US" dirty="0">
                <a:solidFill>
                  <a:schemeClr val="tx1"/>
                </a:solidFill>
              </a:rPr>
              <a:t>Organ PT adalah “alat-alat yang menyatakan kehendak badan hukum”.</a:t>
            </a:r>
            <a:endParaRPr lang="en-US" altLang="en-US" dirty="0">
              <a:solidFill>
                <a:schemeClr val="tx1"/>
              </a:solidFill>
            </a:endParaRPr>
          </a:p>
        </p:txBody>
      </p:sp>
    </p:spTree>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215" y="756920"/>
            <a:ext cx="8425180" cy="4881880"/>
          </a:xfrm>
        </p:spPr>
        <p:txBody>
          <a:bodyPr>
            <a:normAutofit fontScale="80000"/>
          </a:bodyPr>
          <a:lstStyle/>
          <a:p>
            <a:pPr algn="ctr"/>
            <a:r>
              <a:rPr lang="en-US" altLang="en-US" dirty="0">
                <a:solidFill>
                  <a:schemeClr val="tx1"/>
                </a:solidFill>
              </a:rPr>
              <a:t>RUPS (Detail Lengkap)</a:t>
            </a:r>
            <a:endParaRPr lang="en-US" altLang="en-US" dirty="0">
              <a:solidFill>
                <a:schemeClr val="tx1"/>
              </a:solidFill>
            </a:endParaRPr>
          </a:p>
          <a:p>
            <a:pPr algn="ctr"/>
            <a:endParaRPr lang="en-US" altLang="en-US" dirty="0">
              <a:solidFill>
                <a:schemeClr val="tx1"/>
              </a:solidFill>
            </a:endParaRPr>
          </a:p>
          <a:p>
            <a:pPr algn="just"/>
            <a:r>
              <a:rPr lang="en-US" altLang="en-US" dirty="0">
                <a:solidFill>
                  <a:schemeClr val="tx1"/>
                </a:solidFill>
              </a:rPr>
              <a:t>Fungsi:</a:t>
            </a:r>
            <a:endParaRPr lang="en-US" altLang="en-US" dirty="0">
              <a:solidFill>
                <a:schemeClr val="tx1"/>
              </a:solidFill>
            </a:endParaRPr>
          </a:p>
          <a:p>
            <a:pPr marL="285750" indent="-285750" algn="just">
              <a:buFont typeface="Arial" panose="020B0604020202020204" pitchFamily="34" charset="0"/>
              <a:buChar char="•"/>
            </a:pPr>
            <a:r>
              <a:rPr lang="en-US" altLang="en-US" dirty="0">
                <a:solidFill>
                  <a:schemeClr val="tx1"/>
                </a:solidFill>
              </a:rPr>
              <a:t>Mengatur kebijakan fundamental perusahaan</a:t>
            </a:r>
            <a:endParaRPr lang="en-US" altLang="en-US" dirty="0">
              <a:solidFill>
                <a:schemeClr val="tx1"/>
              </a:solidFill>
            </a:endParaRPr>
          </a:p>
          <a:p>
            <a:pPr marL="285750" indent="-285750" algn="just">
              <a:buFont typeface="Arial" panose="020B0604020202020204" pitchFamily="34" charset="0"/>
              <a:buChar char="•"/>
            </a:pPr>
            <a:r>
              <a:rPr lang="en-US" altLang="en-US" dirty="0">
                <a:solidFill>
                  <a:schemeClr val="tx1"/>
                </a:solidFill>
              </a:rPr>
              <a:t>Menentukan arah strategis</a:t>
            </a:r>
            <a:endParaRPr lang="en-US" altLang="en-US" dirty="0">
              <a:solidFill>
                <a:schemeClr val="tx1"/>
              </a:solidFill>
            </a:endParaRPr>
          </a:p>
          <a:p>
            <a:pPr marL="285750" indent="-285750" algn="just">
              <a:buFont typeface="Arial" panose="020B0604020202020204" pitchFamily="34" charset="0"/>
              <a:buChar char="•"/>
            </a:pPr>
            <a:r>
              <a:rPr lang="en-US" altLang="en-US" dirty="0">
                <a:solidFill>
                  <a:schemeClr val="tx1"/>
                </a:solidFill>
              </a:rPr>
              <a:t>Mengangkat &amp; memberhentikan direksi/komisaris</a:t>
            </a:r>
            <a:endParaRPr lang="en-US" altLang="en-US" dirty="0">
              <a:solidFill>
                <a:schemeClr val="tx1"/>
              </a:solidFill>
            </a:endParaRPr>
          </a:p>
          <a:p>
            <a:pPr marL="285750" indent="-285750" algn="just">
              <a:buFont typeface="Arial" panose="020B0604020202020204" pitchFamily="34" charset="0"/>
              <a:buChar char="•"/>
            </a:pPr>
            <a:r>
              <a:rPr lang="en-US" altLang="en-US" dirty="0">
                <a:solidFill>
                  <a:schemeClr val="tx1"/>
                </a:solidFill>
              </a:rPr>
              <a:t>Menyetujui laporan tahunan &amp; penggunaan laba</a:t>
            </a:r>
            <a:endParaRPr lang="en-US" altLang="en-US" dirty="0">
              <a:solidFill>
                <a:schemeClr val="tx1"/>
              </a:solidFill>
            </a:endParaRPr>
          </a:p>
          <a:p>
            <a:pPr algn="just"/>
            <a:endParaRPr lang="en-US" altLang="en-US" dirty="0">
              <a:solidFill>
                <a:schemeClr val="tx1"/>
              </a:solidFill>
            </a:endParaRPr>
          </a:p>
          <a:p>
            <a:pPr algn="just"/>
            <a:r>
              <a:rPr lang="en-US" altLang="en-US" dirty="0">
                <a:solidFill>
                  <a:schemeClr val="tx1"/>
                </a:solidFill>
              </a:rPr>
              <a:t>Jenis RUPS:</a:t>
            </a:r>
            <a:endParaRPr lang="en-US" altLang="en-US" dirty="0">
              <a:solidFill>
                <a:schemeClr val="tx1"/>
              </a:solidFill>
            </a:endParaRPr>
          </a:p>
          <a:p>
            <a:pPr marL="285750" indent="-285750" algn="just">
              <a:buFont typeface="Arial" panose="020B0604020202020204" pitchFamily="34" charset="0"/>
              <a:buChar char="•"/>
            </a:pPr>
            <a:r>
              <a:rPr lang="en-US" altLang="en-US" dirty="0">
                <a:solidFill>
                  <a:schemeClr val="tx1"/>
                </a:solidFill>
              </a:rPr>
              <a:t>Tahunan</a:t>
            </a:r>
            <a:endParaRPr lang="en-US" altLang="en-US" dirty="0">
              <a:solidFill>
                <a:schemeClr val="tx1"/>
              </a:solidFill>
            </a:endParaRPr>
          </a:p>
          <a:p>
            <a:pPr marL="285750" indent="-285750" algn="just">
              <a:buFont typeface="Arial" panose="020B0604020202020204" pitchFamily="34" charset="0"/>
              <a:buChar char="•"/>
            </a:pPr>
            <a:r>
              <a:rPr lang="en-US" altLang="en-US" dirty="0">
                <a:solidFill>
                  <a:schemeClr val="tx1"/>
                </a:solidFill>
              </a:rPr>
              <a:t>Luar Biasa</a:t>
            </a:r>
            <a:endParaRPr lang="en-US" altLang="en-US" dirty="0">
              <a:solidFill>
                <a:schemeClr val="tx1"/>
              </a:solidFill>
            </a:endParaRPr>
          </a:p>
          <a:p>
            <a:pPr marL="285750" indent="-285750" algn="just">
              <a:buFont typeface="Arial" panose="020B0604020202020204" pitchFamily="34" charset="0"/>
              <a:buChar char="•"/>
            </a:pPr>
            <a:r>
              <a:rPr lang="en-US" altLang="en-US" dirty="0">
                <a:solidFill>
                  <a:schemeClr val="tx1"/>
                </a:solidFill>
              </a:rPr>
              <a:t>Atas Permintaan KHUSUS pemegang saham minoritas</a:t>
            </a:r>
            <a:endParaRPr lang="en-US" altLang="en-US" dirty="0">
              <a:solidFill>
                <a:schemeClr val="tx1"/>
              </a:solidFill>
            </a:endParaRPr>
          </a:p>
        </p:txBody>
      </p:sp>
    </p:spTree>
  </p:cSld>
  <p:clrMapOvr>
    <a:masterClrMapping/>
  </p:clrMapOvr>
  <p:transition spd="slow">
    <p:fade thruBlk="1"/>
  </p:transition>
</p:sld>
</file>

<file path=ppt/tags/tag1.xml><?xml version="1.0" encoding="utf-8"?>
<p:tagLst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2.xml><?xml version="1.0" encoding="utf-8"?>
<p:tagLst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10366</Words>
  <Application>WPS Presentation</Application>
  <PresentationFormat>On-screen Show (4:3)</PresentationFormat>
  <Paragraphs>319</Paragraphs>
  <Slides>28</Slides>
  <Notes>1</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28</vt:i4>
      </vt:variant>
    </vt:vector>
  </HeadingPairs>
  <TitlesOfParts>
    <vt:vector size="41" baseType="lpstr">
      <vt:lpstr>Arial</vt:lpstr>
      <vt:lpstr>SimSun</vt:lpstr>
      <vt:lpstr>Wingdings</vt:lpstr>
      <vt:lpstr>Calibri</vt:lpstr>
      <vt:lpstr>Times New Roman</vt:lpstr>
      <vt:lpstr>Cambria</vt:lpstr>
      <vt:lpstr>Microsoft YaHei</vt:lpstr>
      <vt:lpstr>Arial Unicode MS</vt:lpstr>
      <vt:lpstr>Google Sans</vt:lpstr>
      <vt:lpstr>Symbol</vt:lpstr>
      <vt:lpstr>Courier New</vt:lpstr>
      <vt:lpstr>LPMQ MSI ISYARAT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IBI Darmajaya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Intan Meitasari</cp:lastModifiedBy>
  <cp:revision>522</cp:revision>
  <cp:lastPrinted>2017-08-29T02:54:00Z</cp:lastPrinted>
  <dcterms:created xsi:type="dcterms:W3CDTF">2010-04-18T12:06:00Z</dcterms:created>
  <dcterms:modified xsi:type="dcterms:W3CDTF">2025-12-06T03:04:16Z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DFE93D5D953248768839D25D769E0F9B_12</vt:lpwstr>
  </property>
  <property fmtid="{D5CDD505-2E9C-101B-9397-08002B2CF9AE}" pid="3" name="KSOProductBuildVer">
    <vt:lpwstr>1033-12.2.0.23155</vt:lpwstr>
  </property>
</Properties>
</file>